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35"/>
  </p:notesMasterIdLst>
  <p:sldIdLst>
    <p:sldId id="421" r:id="rId2"/>
    <p:sldId id="260" r:id="rId3"/>
    <p:sldId id="291" r:id="rId4"/>
    <p:sldId id="292" r:id="rId5"/>
    <p:sldId id="332" r:id="rId6"/>
    <p:sldId id="305" r:id="rId7"/>
    <p:sldId id="382" r:id="rId8"/>
    <p:sldId id="383" r:id="rId9"/>
    <p:sldId id="265" r:id="rId10"/>
    <p:sldId id="388" r:id="rId11"/>
    <p:sldId id="387" r:id="rId12"/>
    <p:sldId id="389" r:id="rId13"/>
    <p:sldId id="391" r:id="rId14"/>
    <p:sldId id="392" r:id="rId15"/>
    <p:sldId id="393" r:id="rId16"/>
    <p:sldId id="420" r:id="rId17"/>
    <p:sldId id="418" r:id="rId18"/>
    <p:sldId id="419" r:id="rId19"/>
    <p:sldId id="390" r:id="rId20"/>
    <p:sldId id="328" r:id="rId21"/>
    <p:sldId id="342" r:id="rId22"/>
    <p:sldId id="404" r:id="rId23"/>
    <p:sldId id="408" r:id="rId24"/>
    <p:sldId id="410" r:id="rId25"/>
    <p:sldId id="411" r:id="rId26"/>
    <p:sldId id="345" r:id="rId27"/>
    <p:sldId id="352" r:id="rId28"/>
    <p:sldId id="353" r:id="rId29"/>
    <p:sldId id="354" r:id="rId30"/>
    <p:sldId id="357" r:id="rId31"/>
    <p:sldId id="358" r:id="rId32"/>
    <p:sldId id="359" r:id="rId33"/>
    <p:sldId id="362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88497" autoAdjust="0"/>
  </p:normalViewPr>
  <p:slideViewPr>
    <p:cSldViewPr>
      <p:cViewPr varScale="1">
        <p:scale>
          <a:sx n="73" d="100"/>
          <a:sy n="73" d="100"/>
        </p:scale>
        <p:origin x="173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5A36BE-2221-411B-BE83-F1EC01BBB48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3522CA2-3DEB-499F-9672-7ABD292E249E}">
      <dgm:prSet custT="1"/>
      <dgm:spPr/>
      <dgm:t>
        <a:bodyPr/>
        <a:lstStyle/>
        <a:p>
          <a:r>
            <a:rPr lang="en-US" sz="1400" dirty="0"/>
            <a:t>software must be adapted to meet the needs of new computing environments or technology.</a:t>
          </a:r>
        </a:p>
      </dgm:t>
    </dgm:pt>
    <dgm:pt modelId="{71057D5B-171C-4688-BD69-E55E7E3C9A9B}" type="parTrans" cxnId="{724B6ADA-9BA6-490B-B163-E8F6CBEB9A59}">
      <dgm:prSet/>
      <dgm:spPr/>
      <dgm:t>
        <a:bodyPr/>
        <a:lstStyle/>
        <a:p>
          <a:endParaRPr lang="en-US"/>
        </a:p>
      </dgm:t>
    </dgm:pt>
    <dgm:pt modelId="{FB0D07AC-AEF1-4389-85D3-3295C42EE2E3}" type="sibTrans" cxnId="{724B6ADA-9BA6-490B-B163-E8F6CBEB9A5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47671D6-C1F9-40B0-9AC0-DD620B8DB18C}">
      <dgm:prSet custT="1"/>
      <dgm:spPr/>
      <dgm:t>
        <a:bodyPr/>
        <a:lstStyle/>
        <a:p>
          <a:r>
            <a:rPr lang="en-US" sz="1400" dirty="0"/>
            <a:t>software must be enhanced to implement new business requirements.</a:t>
          </a:r>
        </a:p>
      </dgm:t>
    </dgm:pt>
    <dgm:pt modelId="{FDB4B914-3B98-4F2C-ABDC-28219DDAE08D}" type="parTrans" cxnId="{42214F2A-39EE-4539-849B-74A8C61DA7A6}">
      <dgm:prSet/>
      <dgm:spPr/>
      <dgm:t>
        <a:bodyPr/>
        <a:lstStyle/>
        <a:p>
          <a:endParaRPr lang="en-US"/>
        </a:p>
      </dgm:t>
    </dgm:pt>
    <dgm:pt modelId="{0F5465BC-88B3-4B41-BD1A-BD33E4C33963}" type="sibTrans" cxnId="{42214F2A-39EE-4539-849B-74A8C61DA7A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A12D368-F8D6-43E7-901E-970A63319237}">
      <dgm:prSet custT="1"/>
      <dgm:spPr/>
      <dgm:t>
        <a:bodyPr/>
        <a:lstStyle/>
        <a:p>
          <a:r>
            <a:rPr lang="en-US" sz="1400" dirty="0"/>
            <a:t>software must be extended to make it interoperable with other more modern systems or databases.</a:t>
          </a:r>
        </a:p>
      </dgm:t>
    </dgm:pt>
    <dgm:pt modelId="{9375F40F-CB36-4A02-9DBD-43E9AF78F6F8}" type="parTrans" cxnId="{B3907079-E5A6-4F97-A173-BCD2042CD7B4}">
      <dgm:prSet/>
      <dgm:spPr/>
      <dgm:t>
        <a:bodyPr/>
        <a:lstStyle/>
        <a:p>
          <a:endParaRPr lang="en-US"/>
        </a:p>
      </dgm:t>
    </dgm:pt>
    <dgm:pt modelId="{1788F102-44C1-411D-B6C3-D4C55B6E5B94}" type="sibTrans" cxnId="{B3907079-E5A6-4F97-A173-BCD2042CD7B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29DF814-7DD3-47B1-AD18-0249CCDACB25}">
      <dgm:prSet custT="1"/>
      <dgm:spPr/>
      <dgm:t>
        <a:bodyPr/>
        <a:lstStyle/>
        <a:p>
          <a:r>
            <a:rPr lang="en-US" sz="1400" dirty="0"/>
            <a:t>software must be re-architected to make it viable within a network environment</a:t>
          </a:r>
          <a:r>
            <a:rPr lang="en-US" sz="1400" b="1" dirty="0"/>
            <a:t>.</a:t>
          </a:r>
          <a:endParaRPr lang="en-US" sz="1400" dirty="0"/>
        </a:p>
      </dgm:t>
    </dgm:pt>
    <dgm:pt modelId="{E4C30C4E-8A03-40CA-AC79-15EFDC3552C2}" type="parTrans" cxnId="{0140062E-FB23-45FB-BD25-DEBB247C57E0}">
      <dgm:prSet/>
      <dgm:spPr/>
      <dgm:t>
        <a:bodyPr/>
        <a:lstStyle/>
        <a:p>
          <a:endParaRPr lang="en-US"/>
        </a:p>
      </dgm:t>
    </dgm:pt>
    <dgm:pt modelId="{74FD0722-92DA-4372-832D-155DA2F8EDD1}" type="sibTrans" cxnId="{0140062E-FB23-45FB-BD25-DEBB247C57E0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EB7A1161-E566-4B10-A82D-5A179232815D}" type="pres">
      <dgm:prSet presAssocID="{A75A36BE-2221-411B-BE83-F1EC01BBB48C}" presName="Name0" presStyleCnt="0">
        <dgm:presLayoutVars>
          <dgm:animLvl val="lvl"/>
          <dgm:resizeHandles val="exact"/>
        </dgm:presLayoutVars>
      </dgm:prSet>
      <dgm:spPr/>
    </dgm:pt>
    <dgm:pt modelId="{6B7A68AB-38E7-4550-869C-52B53867682E}" type="pres">
      <dgm:prSet presAssocID="{C3522CA2-3DEB-499F-9672-7ABD292E249E}" presName="compositeNode" presStyleCnt="0">
        <dgm:presLayoutVars>
          <dgm:bulletEnabled val="1"/>
        </dgm:presLayoutVars>
      </dgm:prSet>
      <dgm:spPr/>
    </dgm:pt>
    <dgm:pt modelId="{CF198DEF-D7E2-453E-9352-9346A0E44450}" type="pres">
      <dgm:prSet presAssocID="{C3522CA2-3DEB-499F-9672-7ABD292E249E}" presName="bgRect" presStyleLbl="bgAccFollowNode1" presStyleIdx="0" presStyleCnt="4"/>
      <dgm:spPr/>
    </dgm:pt>
    <dgm:pt modelId="{DADC4786-35A1-4F92-91E9-44C3D540CC35}" type="pres">
      <dgm:prSet presAssocID="{FB0D07AC-AEF1-4389-85D3-3295C42EE2E3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F280AE64-E84E-41F2-810F-25A493547A47}" type="pres">
      <dgm:prSet presAssocID="{C3522CA2-3DEB-499F-9672-7ABD292E249E}" presName="bottomLine" presStyleLbl="alignNode1" presStyleIdx="1" presStyleCnt="8">
        <dgm:presLayoutVars/>
      </dgm:prSet>
      <dgm:spPr/>
    </dgm:pt>
    <dgm:pt modelId="{5B1ABA0A-9921-4A29-A32E-C228BD0AF904}" type="pres">
      <dgm:prSet presAssocID="{C3522CA2-3DEB-499F-9672-7ABD292E249E}" presName="nodeText" presStyleLbl="bgAccFollowNode1" presStyleIdx="0" presStyleCnt="4">
        <dgm:presLayoutVars>
          <dgm:bulletEnabled val="1"/>
        </dgm:presLayoutVars>
      </dgm:prSet>
      <dgm:spPr/>
    </dgm:pt>
    <dgm:pt modelId="{7F2E680B-4BD7-454D-A0F5-D608070A3179}" type="pres">
      <dgm:prSet presAssocID="{FB0D07AC-AEF1-4389-85D3-3295C42EE2E3}" presName="sibTrans" presStyleCnt="0"/>
      <dgm:spPr/>
    </dgm:pt>
    <dgm:pt modelId="{B2C1429E-5CFA-4A3E-81C0-969805879BA5}" type="pres">
      <dgm:prSet presAssocID="{C47671D6-C1F9-40B0-9AC0-DD620B8DB18C}" presName="compositeNode" presStyleCnt="0">
        <dgm:presLayoutVars>
          <dgm:bulletEnabled val="1"/>
        </dgm:presLayoutVars>
      </dgm:prSet>
      <dgm:spPr/>
    </dgm:pt>
    <dgm:pt modelId="{505B721A-BCEB-4AA5-9894-5BC2A5F23779}" type="pres">
      <dgm:prSet presAssocID="{C47671D6-C1F9-40B0-9AC0-DD620B8DB18C}" presName="bgRect" presStyleLbl="bgAccFollowNode1" presStyleIdx="1" presStyleCnt="4"/>
      <dgm:spPr/>
    </dgm:pt>
    <dgm:pt modelId="{F62A1DA8-FFC0-4A94-A7B4-A4753D78C964}" type="pres">
      <dgm:prSet presAssocID="{0F5465BC-88B3-4B41-BD1A-BD33E4C33963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1A61D558-6A81-46BB-930D-4587D0FCC5C0}" type="pres">
      <dgm:prSet presAssocID="{C47671D6-C1F9-40B0-9AC0-DD620B8DB18C}" presName="bottomLine" presStyleLbl="alignNode1" presStyleIdx="3" presStyleCnt="8">
        <dgm:presLayoutVars/>
      </dgm:prSet>
      <dgm:spPr/>
    </dgm:pt>
    <dgm:pt modelId="{9CED861E-B3B4-4602-B16C-2A0094B96F42}" type="pres">
      <dgm:prSet presAssocID="{C47671D6-C1F9-40B0-9AC0-DD620B8DB18C}" presName="nodeText" presStyleLbl="bgAccFollowNode1" presStyleIdx="1" presStyleCnt="4">
        <dgm:presLayoutVars>
          <dgm:bulletEnabled val="1"/>
        </dgm:presLayoutVars>
      </dgm:prSet>
      <dgm:spPr/>
    </dgm:pt>
    <dgm:pt modelId="{3BA984C0-28D4-4FBB-9966-3A527BED6ECE}" type="pres">
      <dgm:prSet presAssocID="{0F5465BC-88B3-4B41-BD1A-BD33E4C33963}" presName="sibTrans" presStyleCnt="0"/>
      <dgm:spPr/>
    </dgm:pt>
    <dgm:pt modelId="{05E517D8-B38B-4851-97FE-03C1B5B80D1A}" type="pres">
      <dgm:prSet presAssocID="{DA12D368-F8D6-43E7-901E-970A63319237}" presName="compositeNode" presStyleCnt="0">
        <dgm:presLayoutVars>
          <dgm:bulletEnabled val="1"/>
        </dgm:presLayoutVars>
      </dgm:prSet>
      <dgm:spPr/>
    </dgm:pt>
    <dgm:pt modelId="{05E94FA1-C82F-4437-B345-067C56DD39F0}" type="pres">
      <dgm:prSet presAssocID="{DA12D368-F8D6-43E7-901E-970A63319237}" presName="bgRect" presStyleLbl="bgAccFollowNode1" presStyleIdx="2" presStyleCnt="4"/>
      <dgm:spPr/>
    </dgm:pt>
    <dgm:pt modelId="{BB9A52ED-43A5-457C-BDE0-C570046B170C}" type="pres">
      <dgm:prSet presAssocID="{1788F102-44C1-411D-B6C3-D4C55B6E5B94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ADC5BFFE-143C-4265-813A-82771CA614BB}" type="pres">
      <dgm:prSet presAssocID="{DA12D368-F8D6-43E7-901E-970A63319237}" presName="bottomLine" presStyleLbl="alignNode1" presStyleIdx="5" presStyleCnt="8">
        <dgm:presLayoutVars/>
      </dgm:prSet>
      <dgm:spPr/>
    </dgm:pt>
    <dgm:pt modelId="{CEE32E6A-534B-4B4B-8518-A6DFD7C5FAF0}" type="pres">
      <dgm:prSet presAssocID="{DA12D368-F8D6-43E7-901E-970A63319237}" presName="nodeText" presStyleLbl="bgAccFollowNode1" presStyleIdx="2" presStyleCnt="4">
        <dgm:presLayoutVars>
          <dgm:bulletEnabled val="1"/>
        </dgm:presLayoutVars>
      </dgm:prSet>
      <dgm:spPr/>
    </dgm:pt>
    <dgm:pt modelId="{2BAFFA8B-7200-400E-BE7D-F145890E6341}" type="pres">
      <dgm:prSet presAssocID="{1788F102-44C1-411D-B6C3-D4C55B6E5B94}" presName="sibTrans" presStyleCnt="0"/>
      <dgm:spPr/>
    </dgm:pt>
    <dgm:pt modelId="{1705537B-37E7-49F1-96AC-53B5398E8DC9}" type="pres">
      <dgm:prSet presAssocID="{C29DF814-7DD3-47B1-AD18-0249CCDACB25}" presName="compositeNode" presStyleCnt="0">
        <dgm:presLayoutVars>
          <dgm:bulletEnabled val="1"/>
        </dgm:presLayoutVars>
      </dgm:prSet>
      <dgm:spPr/>
    </dgm:pt>
    <dgm:pt modelId="{79355493-CCF4-4BFD-8127-25C52435BA7A}" type="pres">
      <dgm:prSet presAssocID="{C29DF814-7DD3-47B1-AD18-0249CCDACB25}" presName="bgRect" presStyleLbl="bgAccFollowNode1" presStyleIdx="3" presStyleCnt="4"/>
      <dgm:spPr/>
    </dgm:pt>
    <dgm:pt modelId="{FD6640BC-15F3-4460-AC47-5FD854D52D49}" type="pres">
      <dgm:prSet presAssocID="{74FD0722-92DA-4372-832D-155DA2F8EDD1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6ECFAF04-A68E-45E5-B012-415D28683CAE}" type="pres">
      <dgm:prSet presAssocID="{C29DF814-7DD3-47B1-AD18-0249CCDACB25}" presName="bottomLine" presStyleLbl="alignNode1" presStyleIdx="7" presStyleCnt="8">
        <dgm:presLayoutVars/>
      </dgm:prSet>
      <dgm:spPr/>
    </dgm:pt>
    <dgm:pt modelId="{F3C77E01-3955-4112-B9A6-CB67F65327FD}" type="pres">
      <dgm:prSet presAssocID="{C29DF814-7DD3-47B1-AD18-0249CCDACB25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A6996F06-933E-48B9-A0AB-EE717D5CF0BA}" type="presOf" srcId="{DA12D368-F8D6-43E7-901E-970A63319237}" destId="{05E94FA1-C82F-4437-B345-067C56DD39F0}" srcOrd="0" destOrd="0" presId="urn:microsoft.com/office/officeart/2016/7/layout/BasicLinearProcessNumbered"/>
    <dgm:cxn modelId="{12527C1B-5E85-42D6-8B6A-A410FFFE1272}" type="presOf" srcId="{0F5465BC-88B3-4B41-BD1A-BD33E4C33963}" destId="{F62A1DA8-FFC0-4A94-A7B4-A4753D78C964}" srcOrd="0" destOrd="0" presId="urn:microsoft.com/office/officeart/2016/7/layout/BasicLinearProcessNumbered"/>
    <dgm:cxn modelId="{42214F2A-39EE-4539-849B-74A8C61DA7A6}" srcId="{A75A36BE-2221-411B-BE83-F1EC01BBB48C}" destId="{C47671D6-C1F9-40B0-9AC0-DD620B8DB18C}" srcOrd="1" destOrd="0" parTransId="{FDB4B914-3B98-4F2C-ABDC-28219DDAE08D}" sibTransId="{0F5465BC-88B3-4B41-BD1A-BD33E4C33963}"/>
    <dgm:cxn modelId="{0140062E-FB23-45FB-BD25-DEBB247C57E0}" srcId="{A75A36BE-2221-411B-BE83-F1EC01BBB48C}" destId="{C29DF814-7DD3-47B1-AD18-0249CCDACB25}" srcOrd="3" destOrd="0" parTransId="{E4C30C4E-8A03-40CA-AC79-15EFDC3552C2}" sibTransId="{74FD0722-92DA-4372-832D-155DA2F8EDD1}"/>
    <dgm:cxn modelId="{1CEF2039-25B8-4D0A-BC26-D2DB9D50956A}" type="presOf" srcId="{FB0D07AC-AEF1-4389-85D3-3295C42EE2E3}" destId="{DADC4786-35A1-4F92-91E9-44C3D540CC35}" srcOrd="0" destOrd="0" presId="urn:microsoft.com/office/officeart/2016/7/layout/BasicLinearProcessNumbered"/>
    <dgm:cxn modelId="{F39DFF3D-BC14-49A8-928B-1BA4BB4B32E9}" type="presOf" srcId="{C47671D6-C1F9-40B0-9AC0-DD620B8DB18C}" destId="{505B721A-BCEB-4AA5-9894-5BC2A5F23779}" srcOrd="0" destOrd="0" presId="urn:microsoft.com/office/officeart/2016/7/layout/BasicLinearProcessNumbered"/>
    <dgm:cxn modelId="{1D51C740-4809-4B35-9B48-9ABB20E0D87B}" type="presOf" srcId="{C29DF814-7DD3-47B1-AD18-0249CCDACB25}" destId="{79355493-CCF4-4BFD-8127-25C52435BA7A}" srcOrd="0" destOrd="0" presId="urn:microsoft.com/office/officeart/2016/7/layout/BasicLinearProcessNumbered"/>
    <dgm:cxn modelId="{1FB0ED49-D630-4CB8-BADF-6B7FC1C6003B}" type="presOf" srcId="{C3522CA2-3DEB-499F-9672-7ABD292E249E}" destId="{CF198DEF-D7E2-453E-9352-9346A0E44450}" srcOrd="0" destOrd="0" presId="urn:microsoft.com/office/officeart/2016/7/layout/BasicLinearProcessNumbered"/>
    <dgm:cxn modelId="{B3907079-E5A6-4F97-A173-BCD2042CD7B4}" srcId="{A75A36BE-2221-411B-BE83-F1EC01BBB48C}" destId="{DA12D368-F8D6-43E7-901E-970A63319237}" srcOrd="2" destOrd="0" parTransId="{9375F40F-CB36-4A02-9DBD-43E9AF78F6F8}" sibTransId="{1788F102-44C1-411D-B6C3-D4C55B6E5B94}"/>
    <dgm:cxn modelId="{A48B66C3-3DCF-474F-B873-18DFAF9870BE}" type="presOf" srcId="{DA12D368-F8D6-43E7-901E-970A63319237}" destId="{CEE32E6A-534B-4B4B-8518-A6DFD7C5FAF0}" srcOrd="1" destOrd="0" presId="urn:microsoft.com/office/officeart/2016/7/layout/BasicLinearProcessNumbered"/>
    <dgm:cxn modelId="{B29AB9CC-A0E6-4D69-B897-3B10DFFC795F}" type="presOf" srcId="{C47671D6-C1F9-40B0-9AC0-DD620B8DB18C}" destId="{9CED861E-B3B4-4602-B16C-2A0094B96F42}" srcOrd="1" destOrd="0" presId="urn:microsoft.com/office/officeart/2016/7/layout/BasicLinearProcessNumbered"/>
    <dgm:cxn modelId="{724B6ADA-9BA6-490B-B163-E8F6CBEB9A59}" srcId="{A75A36BE-2221-411B-BE83-F1EC01BBB48C}" destId="{C3522CA2-3DEB-499F-9672-7ABD292E249E}" srcOrd="0" destOrd="0" parTransId="{71057D5B-171C-4688-BD69-E55E7E3C9A9B}" sibTransId="{FB0D07AC-AEF1-4389-85D3-3295C42EE2E3}"/>
    <dgm:cxn modelId="{D5F046DB-78B0-4BE7-9035-4C2AEF0A9300}" type="presOf" srcId="{74FD0722-92DA-4372-832D-155DA2F8EDD1}" destId="{FD6640BC-15F3-4460-AC47-5FD854D52D49}" srcOrd="0" destOrd="0" presId="urn:microsoft.com/office/officeart/2016/7/layout/BasicLinearProcessNumbered"/>
    <dgm:cxn modelId="{A5EBBEE4-4BB3-4BF0-B603-E9ADDB85BB5F}" type="presOf" srcId="{1788F102-44C1-411D-B6C3-D4C55B6E5B94}" destId="{BB9A52ED-43A5-457C-BDE0-C570046B170C}" srcOrd="0" destOrd="0" presId="urn:microsoft.com/office/officeart/2016/7/layout/BasicLinearProcessNumbered"/>
    <dgm:cxn modelId="{E9320AE5-3AF1-4320-8D7B-4F4583343D9C}" type="presOf" srcId="{C3522CA2-3DEB-499F-9672-7ABD292E249E}" destId="{5B1ABA0A-9921-4A29-A32E-C228BD0AF904}" srcOrd="1" destOrd="0" presId="urn:microsoft.com/office/officeart/2016/7/layout/BasicLinearProcessNumbered"/>
    <dgm:cxn modelId="{6DBD3FE5-BD9C-4EC7-A4D1-EE26B3F27B33}" type="presOf" srcId="{A75A36BE-2221-411B-BE83-F1EC01BBB48C}" destId="{EB7A1161-E566-4B10-A82D-5A179232815D}" srcOrd="0" destOrd="0" presId="urn:microsoft.com/office/officeart/2016/7/layout/BasicLinearProcessNumbered"/>
    <dgm:cxn modelId="{0188B9F7-1245-4046-986F-3E3D1467BF31}" type="presOf" srcId="{C29DF814-7DD3-47B1-AD18-0249CCDACB25}" destId="{F3C77E01-3955-4112-B9A6-CB67F65327FD}" srcOrd="1" destOrd="0" presId="urn:microsoft.com/office/officeart/2016/7/layout/BasicLinearProcessNumbered"/>
    <dgm:cxn modelId="{5AB9FCF1-4C83-494D-80D1-C9EBD0E4F406}" type="presParOf" srcId="{EB7A1161-E566-4B10-A82D-5A179232815D}" destId="{6B7A68AB-38E7-4550-869C-52B53867682E}" srcOrd="0" destOrd="0" presId="urn:microsoft.com/office/officeart/2016/7/layout/BasicLinearProcessNumbered"/>
    <dgm:cxn modelId="{2B825039-C3D2-47BA-8844-17B8B9250E4C}" type="presParOf" srcId="{6B7A68AB-38E7-4550-869C-52B53867682E}" destId="{CF198DEF-D7E2-453E-9352-9346A0E44450}" srcOrd="0" destOrd="0" presId="urn:microsoft.com/office/officeart/2016/7/layout/BasicLinearProcessNumbered"/>
    <dgm:cxn modelId="{07FDD356-0B80-4C20-8AC3-3AAEEB197714}" type="presParOf" srcId="{6B7A68AB-38E7-4550-869C-52B53867682E}" destId="{DADC4786-35A1-4F92-91E9-44C3D540CC35}" srcOrd="1" destOrd="0" presId="urn:microsoft.com/office/officeart/2016/7/layout/BasicLinearProcessNumbered"/>
    <dgm:cxn modelId="{2DEAC0C8-A594-4DFA-BECD-50F3AB831511}" type="presParOf" srcId="{6B7A68AB-38E7-4550-869C-52B53867682E}" destId="{F280AE64-E84E-41F2-810F-25A493547A47}" srcOrd="2" destOrd="0" presId="urn:microsoft.com/office/officeart/2016/7/layout/BasicLinearProcessNumbered"/>
    <dgm:cxn modelId="{238605E4-E130-4C68-A924-4BA30B59770C}" type="presParOf" srcId="{6B7A68AB-38E7-4550-869C-52B53867682E}" destId="{5B1ABA0A-9921-4A29-A32E-C228BD0AF904}" srcOrd="3" destOrd="0" presId="urn:microsoft.com/office/officeart/2016/7/layout/BasicLinearProcessNumbered"/>
    <dgm:cxn modelId="{7745F985-EE0A-417D-BD56-74A122685EFD}" type="presParOf" srcId="{EB7A1161-E566-4B10-A82D-5A179232815D}" destId="{7F2E680B-4BD7-454D-A0F5-D608070A3179}" srcOrd="1" destOrd="0" presId="urn:microsoft.com/office/officeart/2016/7/layout/BasicLinearProcessNumbered"/>
    <dgm:cxn modelId="{090ECF62-7A87-4AA8-9B53-246D23B43B4E}" type="presParOf" srcId="{EB7A1161-E566-4B10-A82D-5A179232815D}" destId="{B2C1429E-5CFA-4A3E-81C0-969805879BA5}" srcOrd="2" destOrd="0" presId="urn:microsoft.com/office/officeart/2016/7/layout/BasicLinearProcessNumbered"/>
    <dgm:cxn modelId="{8B2599D4-DE0E-401F-983F-3ACEEE3797BE}" type="presParOf" srcId="{B2C1429E-5CFA-4A3E-81C0-969805879BA5}" destId="{505B721A-BCEB-4AA5-9894-5BC2A5F23779}" srcOrd="0" destOrd="0" presId="urn:microsoft.com/office/officeart/2016/7/layout/BasicLinearProcessNumbered"/>
    <dgm:cxn modelId="{69E0CA72-CAE3-4A9B-9E48-A07FD46B6D5A}" type="presParOf" srcId="{B2C1429E-5CFA-4A3E-81C0-969805879BA5}" destId="{F62A1DA8-FFC0-4A94-A7B4-A4753D78C964}" srcOrd="1" destOrd="0" presId="urn:microsoft.com/office/officeart/2016/7/layout/BasicLinearProcessNumbered"/>
    <dgm:cxn modelId="{5E09885C-F2CA-4E32-A1B2-B1784A1ECE0A}" type="presParOf" srcId="{B2C1429E-5CFA-4A3E-81C0-969805879BA5}" destId="{1A61D558-6A81-46BB-930D-4587D0FCC5C0}" srcOrd="2" destOrd="0" presId="urn:microsoft.com/office/officeart/2016/7/layout/BasicLinearProcessNumbered"/>
    <dgm:cxn modelId="{A863D8C7-BAC6-4ACF-B35F-ED0457BBBC46}" type="presParOf" srcId="{B2C1429E-5CFA-4A3E-81C0-969805879BA5}" destId="{9CED861E-B3B4-4602-B16C-2A0094B96F42}" srcOrd="3" destOrd="0" presId="urn:microsoft.com/office/officeart/2016/7/layout/BasicLinearProcessNumbered"/>
    <dgm:cxn modelId="{AD9A75FE-EFD8-481B-BE56-A00C7B5EBE70}" type="presParOf" srcId="{EB7A1161-E566-4B10-A82D-5A179232815D}" destId="{3BA984C0-28D4-4FBB-9966-3A527BED6ECE}" srcOrd="3" destOrd="0" presId="urn:microsoft.com/office/officeart/2016/7/layout/BasicLinearProcessNumbered"/>
    <dgm:cxn modelId="{25D75D23-96B6-4915-A405-731E6E8E302E}" type="presParOf" srcId="{EB7A1161-E566-4B10-A82D-5A179232815D}" destId="{05E517D8-B38B-4851-97FE-03C1B5B80D1A}" srcOrd="4" destOrd="0" presId="urn:microsoft.com/office/officeart/2016/7/layout/BasicLinearProcessNumbered"/>
    <dgm:cxn modelId="{2C0F8C2F-FAFE-4F8E-B3DD-3859033DA69B}" type="presParOf" srcId="{05E517D8-B38B-4851-97FE-03C1B5B80D1A}" destId="{05E94FA1-C82F-4437-B345-067C56DD39F0}" srcOrd="0" destOrd="0" presId="urn:microsoft.com/office/officeart/2016/7/layout/BasicLinearProcessNumbered"/>
    <dgm:cxn modelId="{537F0F63-B428-4FDA-A9FD-DCB541EDB6FA}" type="presParOf" srcId="{05E517D8-B38B-4851-97FE-03C1B5B80D1A}" destId="{BB9A52ED-43A5-457C-BDE0-C570046B170C}" srcOrd="1" destOrd="0" presId="urn:microsoft.com/office/officeart/2016/7/layout/BasicLinearProcessNumbered"/>
    <dgm:cxn modelId="{35990C01-D6E2-41A2-8B8C-FB594F992CC9}" type="presParOf" srcId="{05E517D8-B38B-4851-97FE-03C1B5B80D1A}" destId="{ADC5BFFE-143C-4265-813A-82771CA614BB}" srcOrd="2" destOrd="0" presId="urn:microsoft.com/office/officeart/2016/7/layout/BasicLinearProcessNumbered"/>
    <dgm:cxn modelId="{41829880-1534-47DF-9B06-C60CABD93F0B}" type="presParOf" srcId="{05E517D8-B38B-4851-97FE-03C1B5B80D1A}" destId="{CEE32E6A-534B-4B4B-8518-A6DFD7C5FAF0}" srcOrd="3" destOrd="0" presId="urn:microsoft.com/office/officeart/2016/7/layout/BasicLinearProcessNumbered"/>
    <dgm:cxn modelId="{E073A00D-EA50-4606-B786-2552CAEE0F14}" type="presParOf" srcId="{EB7A1161-E566-4B10-A82D-5A179232815D}" destId="{2BAFFA8B-7200-400E-BE7D-F145890E6341}" srcOrd="5" destOrd="0" presId="urn:microsoft.com/office/officeart/2016/7/layout/BasicLinearProcessNumbered"/>
    <dgm:cxn modelId="{1545A528-AB01-421A-9BCA-6942DDA5ACFA}" type="presParOf" srcId="{EB7A1161-E566-4B10-A82D-5A179232815D}" destId="{1705537B-37E7-49F1-96AC-53B5398E8DC9}" srcOrd="6" destOrd="0" presId="urn:microsoft.com/office/officeart/2016/7/layout/BasicLinearProcessNumbered"/>
    <dgm:cxn modelId="{E85D73D0-9759-4208-9E44-65FDDDDFF4DC}" type="presParOf" srcId="{1705537B-37E7-49F1-96AC-53B5398E8DC9}" destId="{79355493-CCF4-4BFD-8127-25C52435BA7A}" srcOrd="0" destOrd="0" presId="urn:microsoft.com/office/officeart/2016/7/layout/BasicLinearProcessNumbered"/>
    <dgm:cxn modelId="{48D5CE57-0DB3-4641-92E9-3B41EE717256}" type="presParOf" srcId="{1705537B-37E7-49F1-96AC-53B5398E8DC9}" destId="{FD6640BC-15F3-4460-AC47-5FD854D52D49}" srcOrd="1" destOrd="0" presId="urn:microsoft.com/office/officeart/2016/7/layout/BasicLinearProcessNumbered"/>
    <dgm:cxn modelId="{E0053565-DB79-4E0B-81AC-67E6610ED891}" type="presParOf" srcId="{1705537B-37E7-49F1-96AC-53B5398E8DC9}" destId="{6ECFAF04-A68E-45E5-B012-415D28683CAE}" srcOrd="2" destOrd="0" presId="urn:microsoft.com/office/officeart/2016/7/layout/BasicLinearProcessNumbered"/>
    <dgm:cxn modelId="{18CE8A8E-BDBA-4BD5-961F-FC8B62542813}" type="presParOf" srcId="{1705537B-37E7-49F1-96AC-53B5398E8DC9}" destId="{F3C77E01-3955-4112-B9A6-CB67F65327FD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98DEF-D7E2-453E-9352-9346A0E44450}">
      <dsp:nvSpPr>
        <dsp:cNvPr id="0" name=""/>
        <dsp:cNvSpPr/>
      </dsp:nvSpPr>
      <dsp:spPr>
        <a:xfrm>
          <a:off x="2299" y="567745"/>
          <a:ext cx="1824186" cy="25538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21" tIns="330200" rIns="142221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software must be adapted to meet the needs of new computing environments or technology.</a:t>
          </a:r>
        </a:p>
      </dsp:txBody>
      <dsp:txXfrm>
        <a:off x="2299" y="1538212"/>
        <a:ext cx="1824186" cy="1532316"/>
      </dsp:txXfrm>
    </dsp:sp>
    <dsp:sp modelId="{DADC4786-35A1-4F92-91E9-44C3D540CC35}">
      <dsp:nvSpPr>
        <dsp:cNvPr id="0" name=""/>
        <dsp:cNvSpPr/>
      </dsp:nvSpPr>
      <dsp:spPr>
        <a:xfrm>
          <a:off x="531313" y="823131"/>
          <a:ext cx="766158" cy="7661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733" tIns="12700" rIns="5973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</a:t>
          </a:r>
        </a:p>
      </dsp:txBody>
      <dsp:txXfrm>
        <a:off x="643514" y="935332"/>
        <a:ext cx="541756" cy="541756"/>
      </dsp:txXfrm>
    </dsp:sp>
    <dsp:sp modelId="{F280AE64-E84E-41F2-810F-25A493547A47}">
      <dsp:nvSpPr>
        <dsp:cNvPr id="0" name=""/>
        <dsp:cNvSpPr/>
      </dsp:nvSpPr>
      <dsp:spPr>
        <a:xfrm>
          <a:off x="2299" y="3121533"/>
          <a:ext cx="182418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B721A-BCEB-4AA5-9894-5BC2A5F23779}">
      <dsp:nvSpPr>
        <dsp:cNvPr id="0" name=""/>
        <dsp:cNvSpPr/>
      </dsp:nvSpPr>
      <dsp:spPr>
        <a:xfrm>
          <a:off x="2008904" y="567745"/>
          <a:ext cx="1824186" cy="25538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21" tIns="330200" rIns="142221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software must be enhanced to implement new business requirements.</a:t>
          </a:r>
        </a:p>
      </dsp:txBody>
      <dsp:txXfrm>
        <a:off x="2008904" y="1538212"/>
        <a:ext cx="1824186" cy="1532316"/>
      </dsp:txXfrm>
    </dsp:sp>
    <dsp:sp modelId="{F62A1DA8-FFC0-4A94-A7B4-A4753D78C964}">
      <dsp:nvSpPr>
        <dsp:cNvPr id="0" name=""/>
        <dsp:cNvSpPr/>
      </dsp:nvSpPr>
      <dsp:spPr>
        <a:xfrm>
          <a:off x="2537918" y="823131"/>
          <a:ext cx="766158" cy="7661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733" tIns="12700" rIns="5973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</a:t>
          </a:r>
        </a:p>
      </dsp:txBody>
      <dsp:txXfrm>
        <a:off x="2650119" y="935332"/>
        <a:ext cx="541756" cy="541756"/>
      </dsp:txXfrm>
    </dsp:sp>
    <dsp:sp modelId="{1A61D558-6A81-46BB-930D-4587D0FCC5C0}">
      <dsp:nvSpPr>
        <dsp:cNvPr id="0" name=""/>
        <dsp:cNvSpPr/>
      </dsp:nvSpPr>
      <dsp:spPr>
        <a:xfrm>
          <a:off x="2008904" y="3121533"/>
          <a:ext cx="182418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E94FA1-C82F-4437-B345-067C56DD39F0}">
      <dsp:nvSpPr>
        <dsp:cNvPr id="0" name=""/>
        <dsp:cNvSpPr/>
      </dsp:nvSpPr>
      <dsp:spPr>
        <a:xfrm>
          <a:off x="4015509" y="567745"/>
          <a:ext cx="1824186" cy="25538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21" tIns="330200" rIns="142221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software must be extended to make it interoperable with other more modern systems or databases.</a:t>
          </a:r>
        </a:p>
      </dsp:txBody>
      <dsp:txXfrm>
        <a:off x="4015509" y="1538212"/>
        <a:ext cx="1824186" cy="1532316"/>
      </dsp:txXfrm>
    </dsp:sp>
    <dsp:sp modelId="{BB9A52ED-43A5-457C-BDE0-C570046B170C}">
      <dsp:nvSpPr>
        <dsp:cNvPr id="0" name=""/>
        <dsp:cNvSpPr/>
      </dsp:nvSpPr>
      <dsp:spPr>
        <a:xfrm>
          <a:off x="4544523" y="823131"/>
          <a:ext cx="766158" cy="7661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733" tIns="12700" rIns="5973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</a:t>
          </a:r>
        </a:p>
      </dsp:txBody>
      <dsp:txXfrm>
        <a:off x="4656724" y="935332"/>
        <a:ext cx="541756" cy="541756"/>
      </dsp:txXfrm>
    </dsp:sp>
    <dsp:sp modelId="{ADC5BFFE-143C-4265-813A-82771CA614BB}">
      <dsp:nvSpPr>
        <dsp:cNvPr id="0" name=""/>
        <dsp:cNvSpPr/>
      </dsp:nvSpPr>
      <dsp:spPr>
        <a:xfrm>
          <a:off x="4015509" y="3121533"/>
          <a:ext cx="182418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55493-CCF4-4BFD-8127-25C52435BA7A}">
      <dsp:nvSpPr>
        <dsp:cNvPr id="0" name=""/>
        <dsp:cNvSpPr/>
      </dsp:nvSpPr>
      <dsp:spPr>
        <a:xfrm>
          <a:off x="6022114" y="567745"/>
          <a:ext cx="1824186" cy="25538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21" tIns="330200" rIns="142221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software must be re-architected to make it viable within a network environment</a:t>
          </a:r>
          <a:r>
            <a:rPr lang="en-US" sz="1400" b="1" kern="1200" dirty="0"/>
            <a:t>.</a:t>
          </a:r>
          <a:endParaRPr lang="en-US" sz="1400" kern="1200" dirty="0"/>
        </a:p>
      </dsp:txBody>
      <dsp:txXfrm>
        <a:off x="6022114" y="1538212"/>
        <a:ext cx="1824186" cy="1532316"/>
      </dsp:txXfrm>
    </dsp:sp>
    <dsp:sp modelId="{FD6640BC-15F3-4460-AC47-5FD854D52D49}">
      <dsp:nvSpPr>
        <dsp:cNvPr id="0" name=""/>
        <dsp:cNvSpPr/>
      </dsp:nvSpPr>
      <dsp:spPr>
        <a:xfrm>
          <a:off x="6551128" y="823131"/>
          <a:ext cx="766158" cy="7661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733" tIns="12700" rIns="59733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4</a:t>
          </a:r>
        </a:p>
      </dsp:txBody>
      <dsp:txXfrm>
        <a:off x="6663329" y="935332"/>
        <a:ext cx="541756" cy="541756"/>
      </dsp:txXfrm>
    </dsp:sp>
    <dsp:sp modelId="{6ECFAF04-A68E-45E5-B012-415D28683CAE}">
      <dsp:nvSpPr>
        <dsp:cNvPr id="0" name=""/>
        <dsp:cNvSpPr/>
      </dsp:nvSpPr>
      <dsp:spPr>
        <a:xfrm>
          <a:off x="6022114" y="3121533"/>
          <a:ext cx="1824186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CDF98-04A3-4FA1-8165-AC9A68647D5A}" type="datetimeFigureOut">
              <a:rPr lang="en-US" smtClean="0"/>
              <a:pPr/>
              <a:t>22-Jan-24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8B157-7CD0-4B3B-9669-778326D8A8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2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902E1F4-796A-8213-8A0F-2E495925BC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98B21F-0CA0-2D4C-AE93-C1084C512979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1AB8CBB2-57DA-3554-3EBF-1B91A18E2B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D03F0EF5-D45A-4897-76DA-07D75E8F15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572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Ten-Roman"/>
              </a:rPr>
              <a:t>external quality factors (on the left-hand side) relate to product quality criteria (on the right-hand side)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8B157-7CD0-4B3B-9669-778326D8A86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266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15F2CF-F23D-4C30-822F-1AD0D12E5DC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11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39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21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678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1432" tIns="45716" rIns="91432" bIns="45716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81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1432" tIns="45716" rIns="91432" bIns="45716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56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1432" tIns="45716" rIns="91432" bIns="45716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08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2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04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137CD18-0558-304B-DB58-B42C8E8A93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DB14DEC-F3B4-FB43-A955-916A5FB536F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2C8566DE-169D-BE21-11C1-0DDC8D10CD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81F641DF-F43F-7264-243B-5AE7B6C9B4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0D9CD"/>
                </a:solidFill>
                <a:effectLst/>
                <a:latin typeface="monica-ext-font_YIBBBFG"/>
              </a:rPr>
              <a:t>configuration data might include network settings, user preferences, software configurations, and hardware settings.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8B157-7CD0-4B3B-9669-778326D8A86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255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7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2"/>
          <p:cNvSpPr txBox="1"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wrap="none" lIns="91432" tIns="45716" rIns="91432" bIns="45716" anchor="ctr"/>
          <a:lstStyle/>
          <a:p>
            <a:r>
              <a:rPr lang="en-US" b="0" i="0" dirty="0">
                <a:solidFill>
                  <a:srgbClr val="E0D9CD"/>
                </a:solidFill>
                <a:effectLst/>
                <a:latin typeface="monica-ext-font_YIBBBFG"/>
              </a:rPr>
              <a:t>Software artifacts are tangible representations of software-related information. They can include source code, documentation, test plans, and other materials that are used to develop, maintain, and operate software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962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51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57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14B7-CB90-6077-EC61-B673C006D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D4928-62AA-BCED-BBC7-C6390A3C5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B95FF-C828-B7A2-C287-EA2720082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22-Jan-24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D9153-66AC-90B1-425B-5BA18CBC2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59C43-DF40-A577-87F6-5AC28A9A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9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E106A-57B1-495B-CD36-1ECEB509B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8AA63-B50B-EFB5-CC91-A25FB4AFE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10A17A-0743-69C5-62A2-AE07C5071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22-Jan-24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F998-D046-DF60-C2A8-34677D0A2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2D5CD-B8E9-EED8-A05D-8E3C0B4F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84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894963-5252-091C-D05D-BA1F8BD81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C0D95A-FC44-BA4D-497B-9EC87B96F8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7D090-2CC6-441B-C6AE-D99BBEC9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22-Jan-24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4517B-DF9A-C2F2-254D-B90082DB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E5249-3D76-4520-FA69-090564A31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96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03BC9-B942-642F-EE80-931249F2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989BB-2E26-C420-2AFE-C7DBEF28F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3F54E-3991-F85E-1094-A4D9E70E2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22-Jan-24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D6E0C-92BF-EEDE-DDCA-F6D90178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50DF2-6919-DBC2-B497-9FF12AE3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1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73173-3359-8E07-8E02-FF48E6C39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2E69-45C6-4F17-45B0-0ABFADBDB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0890C-B716-CC22-5715-AACE10E7F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22-Jan-24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77F36-A145-5802-C35D-E0F8F7046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D02F8-964C-B552-B96A-2B45AF2B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75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B42E3-C4E4-5660-946B-D187CF55D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EAEFF-CCE9-68B1-EC9F-8EA48C275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99C81-BC76-CEA3-8AD3-1A6AB64E2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50AA4-887E-5AB6-75BC-FC72A122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22-Jan-24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E61AA-50B4-4BF6-578A-F5332BF41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204A7-498E-04E9-26B1-D835C129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4216-FD5E-95C5-5800-67E787788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73D44-2813-3493-205F-D2BC545D0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14000-D41F-D0CC-C17C-558892FBB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14E63-E360-632E-0569-73C8BC186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EE350-3D0C-3022-A793-2434B3D758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D7B77-DEB2-D65B-8BC2-9EA409558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22-Jan-24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4D3A5-8E1B-B1AF-2B3A-691ECA32D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93CEF-DB09-D26C-531B-AC9186C52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4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88D51-9D3E-CD54-F84B-CC48CA880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323861-6E89-8AE3-2E11-C50399F3C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22-Jan-24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0F463-368C-DED2-DFA3-C872DAE61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7A663-A91A-FD94-5747-E9E9DABE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42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4E8D8-62F5-BA1B-38FB-E1FE71E2F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22-Jan-24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C26A8-51ED-C8A7-EF4A-CD0DA530E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95092-F9AB-C97B-46AF-62222F2C7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9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4D26-428F-7A56-04A6-0671BC88B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99FDB-79C6-9A41-02BF-9A146B7AB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E6298-B94A-472C-4122-D57A8CA24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1EBC6-52DB-14F0-A229-602F13178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22-Jan-24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53585-CDC8-F7A2-F7BB-101047496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6A9BE-5227-26C0-6E9A-4F81C7C3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2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6735-33F0-986A-DD85-3BEA952D4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0767A2-2E15-518B-5E90-190617E12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AC6ADE-0B31-2B64-F2EE-CDCA2D776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22FAC9-7F61-0B5E-ACF5-F9DA91B8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22-Jan-24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2C8F2-4A45-843C-B376-C3169B6F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01B78-1C50-AFEA-7D79-738E8B6C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8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2D39F-AF08-8DC9-706A-2B9A29B6F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AE108-EF0D-ADF0-8562-C8F3E97FA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F4F05-618D-ACDD-7AE5-717D33CF2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73D3E-08EC-4E65-995F-34869A3E30B2}" type="datetimeFigureOut">
              <a:rPr lang="en-US" smtClean="0"/>
              <a:pPr/>
              <a:t>22-Jan-24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04CF0-2291-08D5-FBB1-0E0DDF129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06592-2F02-FF72-E1AC-CD698D0F0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32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9219B-42E4-6D6E-7B14-E152B11A2D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BF45BD-4628-E58D-5B7C-D2F6DCD6BC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Mehroze Khan</a:t>
            </a:r>
          </a:p>
        </p:txBody>
      </p:sp>
    </p:spTree>
    <p:extLst>
      <p:ext uri="{BB962C8B-B14F-4D97-AF65-F5344CB8AC3E}">
        <p14:creationId xmlns:p14="http://schemas.microsoft.com/office/powerpoint/2010/main" val="844007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programs along with associated configuration data and documentation </a:t>
            </a:r>
            <a:r>
              <a:rPr lang="en-US" dirty="0" err="1"/>
              <a:t>s.t.</a:t>
            </a:r>
            <a:r>
              <a:rPr lang="en-US" dirty="0"/>
              <a:t> the programs are correctly operated</a:t>
            </a:r>
          </a:p>
          <a:p>
            <a:pPr lvl="1"/>
            <a:r>
              <a:rPr lang="en-US" dirty="0"/>
              <a:t>Configuration data helps set up the programs</a:t>
            </a:r>
          </a:p>
          <a:p>
            <a:pPr lvl="1"/>
            <a:r>
              <a:rPr lang="en-US" dirty="0"/>
              <a:t>System documentation helps understand structure of the system</a:t>
            </a:r>
          </a:p>
          <a:p>
            <a:pPr lvl="1"/>
            <a:r>
              <a:rPr lang="en-US" dirty="0"/>
              <a:t>User documentation explains how to use the system</a:t>
            </a:r>
          </a:p>
        </p:txBody>
      </p:sp>
    </p:spTree>
    <p:extLst>
      <p:ext uri="{BB962C8B-B14F-4D97-AF65-F5344CB8AC3E}">
        <p14:creationId xmlns:p14="http://schemas.microsoft.com/office/powerpoint/2010/main" val="57302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Engineering?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Engineers’ Job?</a:t>
            </a:r>
          </a:p>
          <a:p>
            <a:pPr lvl="1"/>
            <a:r>
              <a:rPr lang="en-US" dirty="0"/>
              <a:t>Make things work</a:t>
            </a:r>
          </a:p>
          <a:p>
            <a:pPr lvl="1"/>
            <a:r>
              <a:rPr lang="en-US" dirty="0"/>
              <a:t>Apply theories, methodologies, tools appropriately</a:t>
            </a:r>
          </a:p>
          <a:p>
            <a:pPr lvl="1"/>
            <a:r>
              <a:rPr lang="en-US" dirty="0"/>
              <a:t>Provide solutions in absence of applicable theories and methods</a:t>
            </a:r>
          </a:p>
          <a:p>
            <a:pPr lvl="1"/>
            <a:r>
              <a:rPr lang="en-US" dirty="0"/>
              <a:t>Realize financial and organizational constraints </a:t>
            </a:r>
          </a:p>
        </p:txBody>
      </p:sp>
    </p:spTree>
    <p:extLst>
      <p:ext uri="{BB962C8B-B14F-4D97-AF65-F5344CB8AC3E}">
        <p14:creationId xmlns:p14="http://schemas.microsoft.com/office/powerpoint/2010/main" val="2512963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Aspects of Software Production?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Technical process of developing software</a:t>
            </a:r>
          </a:p>
          <a:p>
            <a:r>
              <a:rPr lang="en-US" dirty="0"/>
              <a:t>Activities such as management of project and teams</a:t>
            </a:r>
          </a:p>
          <a:p>
            <a:r>
              <a:rPr lang="en-US" dirty="0"/>
              <a:t>Development of tools, theories, methods to support production of software</a:t>
            </a:r>
          </a:p>
        </p:txBody>
      </p:sp>
    </p:spTree>
    <p:extLst>
      <p:ext uri="{BB962C8B-B14F-4D97-AF65-F5344CB8AC3E}">
        <p14:creationId xmlns:p14="http://schemas.microsoft.com/office/powerpoint/2010/main" val="4181344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Who Does Software Engineering? 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38400"/>
            <a:ext cx="8229600" cy="3886200"/>
          </a:xfrm>
        </p:spPr>
        <p:txBody>
          <a:bodyPr/>
          <a:lstStyle/>
          <a:p>
            <a:pPr eaLnBrk="1" hangingPunct="1"/>
            <a:r>
              <a:rPr lang="en-GB" dirty="0"/>
              <a:t>Participants (stakeholders) in a software development project</a:t>
            </a:r>
          </a:p>
          <a:p>
            <a:pPr eaLnBrk="1" hangingPunct="1"/>
            <a:endParaRPr lang="en-US" dirty="0"/>
          </a:p>
        </p:txBody>
      </p:sp>
      <p:pic>
        <p:nvPicPr>
          <p:cNvPr id="22532" name="Picture 8" descr="Slide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841625"/>
            <a:ext cx="5943600" cy="378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6405257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Development Team</a:t>
            </a:r>
            <a:endParaRPr lang="en-US" sz="2800" dirty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209800"/>
            <a:ext cx="8229600" cy="4114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/>
              <a:t>Requirement analysts</a:t>
            </a:r>
            <a:r>
              <a:rPr lang="en-GB" sz="2400" dirty="0"/>
              <a:t>: work with the customers to identify and document the requirements</a:t>
            </a: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/>
              <a:t>Designers</a:t>
            </a:r>
            <a:r>
              <a:rPr lang="en-GB" sz="2400" dirty="0"/>
              <a:t>: generate a system-level description of what the system is supposed to do</a:t>
            </a: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/>
              <a:t>Programmers</a:t>
            </a:r>
            <a:r>
              <a:rPr lang="en-GB" sz="2400" dirty="0"/>
              <a:t>: write lines of code to implement the design</a:t>
            </a: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/>
              <a:t>Testers</a:t>
            </a:r>
            <a:r>
              <a:rPr lang="en-GB" sz="2400" dirty="0"/>
              <a:t>: catch faults</a:t>
            </a: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/>
              <a:t>Trainers</a:t>
            </a:r>
            <a:r>
              <a:rPr lang="en-GB" sz="2400" dirty="0"/>
              <a:t>: show users how to use the system</a:t>
            </a: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/>
              <a:t>Maintenance team</a:t>
            </a:r>
            <a:r>
              <a:rPr lang="en-GB" sz="2400" dirty="0"/>
              <a:t>: fix faults that show up later</a:t>
            </a: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/>
              <a:t>Librarians</a:t>
            </a:r>
            <a:r>
              <a:rPr lang="en-GB" sz="2400" dirty="0"/>
              <a:t>: prepare and store documents such as software requirements</a:t>
            </a:r>
          </a:p>
          <a:p>
            <a:pPr eaLnBrk="1" hangingPunct="1">
              <a:lnSpc>
                <a:spcPct val="80000"/>
              </a:lnSpc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sz="2400" b="1" dirty="0"/>
              <a:t>Configuration management team</a:t>
            </a:r>
            <a:r>
              <a:rPr lang="en-GB" sz="2400" dirty="0"/>
              <a:t>: maintain correspondence among various artefacts</a:t>
            </a:r>
          </a:p>
        </p:txBody>
      </p:sp>
    </p:spTree>
    <p:extLst>
      <p:ext uri="{BB962C8B-B14F-4D97-AF65-F5344CB8AC3E}">
        <p14:creationId xmlns:p14="http://schemas.microsoft.com/office/powerpoint/2010/main" val="325505010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Development Team (Roles)</a:t>
            </a:r>
            <a:endParaRPr lang="en-US" sz="2800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Who Does What?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23330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0782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Development Team (Roles)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D9348F-9CE4-8437-AE75-48950A585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65" y="1295400"/>
            <a:ext cx="7254869" cy="52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74911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48000" y="2903041"/>
            <a:ext cx="2819400" cy="887492"/>
          </a:xfrm>
          <a:prstGeom prst="rect">
            <a:avLst/>
          </a:prstGeom>
          <a:ln w="15875">
            <a:solidFill>
              <a:schemeClr val="accent1"/>
            </a:solidFill>
          </a:ln>
        </p:spPr>
        <p:txBody>
          <a:bodyPr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Software Engineering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8200" y="3063401"/>
            <a:ext cx="2209800" cy="449759"/>
            <a:chOff x="838200" y="2743200"/>
            <a:chExt cx="2209800" cy="449759"/>
          </a:xfrm>
        </p:grpSpPr>
        <p:sp>
          <p:nvSpPr>
            <p:cNvPr id="4" name="Title 1"/>
            <p:cNvSpPr txBox="1">
              <a:spLocks/>
            </p:cNvSpPr>
            <p:nvPr/>
          </p:nvSpPr>
          <p:spPr>
            <a:xfrm>
              <a:off x="838200" y="2743200"/>
              <a:ext cx="1600200" cy="449759"/>
            </a:xfrm>
            <a:prstGeom prst="rect">
              <a:avLst/>
            </a:prstGeom>
            <a:ln w="15875"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800" dirty="0"/>
                <a:t>Process</a:t>
              </a:r>
            </a:p>
          </p:txBody>
        </p:sp>
        <p:cxnSp>
          <p:nvCxnSpPr>
            <p:cNvPr id="5" name="Straight Connector 4"/>
            <p:cNvCxnSpPr>
              <a:stCxn id="2" idx="1"/>
              <a:endCxn id="4" idx="3"/>
            </p:cNvCxnSpPr>
            <p:nvPr/>
          </p:nvCxnSpPr>
          <p:spPr>
            <a:xfrm flipH="1" flipV="1">
              <a:off x="2438400" y="2968080"/>
              <a:ext cx="609600" cy="5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1828800" y="1905000"/>
            <a:ext cx="1930874" cy="998041"/>
            <a:chOff x="2895600" y="1905000"/>
            <a:chExt cx="1930874" cy="998041"/>
          </a:xfrm>
        </p:grpSpPr>
        <p:sp>
          <p:nvSpPr>
            <p:cNvPr id="7" name="Title 1"/>
            <p:cNvSpPr txBox="1">
              <a:spLocks/>
            </p:cNvSpPr>
            <p:nvPr/>
          </p:nvSpPr>
          <p:spPr>
            <a:xfrm>
              <a:off x="2895600" y="1905000"/>
              <a:ext cx="1828800" cy="449759"/>
            </a:xfrm>
            <a:prstGeom prst="rect">
              <a:avLst/>
            </a:prstGeom>
            <a:ln w="15875"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800" dirty="0"/>
                <a:t>Paradigm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 flipV="1">
              <a:off x="4357048" y="2354759"/>
              <a:ext cx="469426" cy="5482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257800" y="1905000"/>
            <a:ext cx="2044890" cy="998041"/>
            <a:chOff x="5257800" y="1905000"/>
            <a:chExt cx="2044890" cy="998041"/>
          </a:xfrm>
        </p:grpSpPr>
        <p:sp>
          <p:nvSpPr>
            <p:cNvPr id="10" name="Title 1"/>
            <p:cNvSpPr txBox="1">
              <a:spLocks/>
            </p:cNvSpPr>
            <p:nvPr/>
          </p:nvSpPr>
          <p:spPr>
            <a:xfrm>
              <a:off x="5397690" y="1905000"/>
              <a:ext cx="1905000" cy="449759"/>
            </a:xfrm>
            <a:prstGeom prst="rect">
              <a:avLst/>
            </a:prstGeom>
            <a:ln w="15875"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800" dirty="0"/>
                <a:t>Resources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5257800" y="2354759"/>
              <a:ext cx="381000" cy="54828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867400" y="3061648"/>
            <a:ext cx="2209800" cy="449759"/>
            <a:chOff x="5867400" y="2823120"/>
            <a:chExt cx="2209800" cy="449759"/>
          </a:xfrm>
        </p:grpSpPr>
        <p:sp>
          <p:nvSpPr>
            <p:cNvPr id="13" name="Title 1"/>
            <p:cNvSpPr txBox="1">
              <a:spLocks/>
            </p:cNvSpPr>
            <p:nvPr/>
          </p:nvSpPr>
          <p:spPr>
            <a:xfrm>
              <a:off x="6591300" y="2823120"/>
              <a:ext cx="1485900" cy="449759"/>
            </a:xfrm>
            <a:prstGeom prst="rect">
              <a:avLst/>
            </a:prstGeom>
            <a:ln w="15875">
              <a:noFill/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800" dirty="0"/>
                <a:t>Skillset</a:t>
              </a:r>
            </a:p>
          </p:txBody>
        </p:sp>
        <p:cxnSp>
          <p:nvCxnSpPr>
            <p:cNvPr id="14" name="Straight Connector 13"/>
            <p:cNvCxnSpPr>
              <a:stCxn id="2" idx="3"/>
              <a:endCxn id="13" idx="1"/>
            </p:cNvCxnSpPr>
            <p:nvPr/>
          </p:nvCxnSpPr>
          <p:spPr>
            <a:xfrm flipV="1">
              <a:off x="5867400" y="3048000"/>
              <a:ext cx="723900" cy="602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838200" y="3790533"/>
            <a:ext cx="7413010" cy="2153067"/>
            <a:chOff x="838200" y="3790533"/>
            <a:chExt cx="7413010" cy="2153067"/>
          </a:xfrm>
        </p:grpSpPr>
        <p:graphicFrame>
          <p:nvGraphicFramePr>
            <p:cNvPr id="16" name="Content Placeholder 3"/>
            <p:cNvGraphicFramePr>
              <a:graphicFrameLocks/>
            </p:cNvGraphicFramePr>
            <p:nvPr/>
          </p:nvGraphicFramePr>
          <p:xfrm>
            <a:off x="838200" y="4724400"/>
            <a:ext cx="7413010" cy="518160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157869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305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111952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1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333994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153854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45720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Requirements Analysis</a:t>
                        </a:r>
                      </a:p>
                    </a:txBody>
                    <a:tcPr anchor="ctr"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Design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Coding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Testing</a:t>
                        </a:r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400" dirty="0"/>
                          <a:t>Deployment</a:t>
                        </a:r>
                      </a:p>
                      <a:p>
                        <a:pPr algn="ctr"/>
                        <a:endParaRPr lang="en-US" sz="1400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400" dirty="0"/>
                          <a:t>Maintenance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2133600" y="5574268"/>
              <a:ext cx="457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Typical phases in lifecycle of software</a:t>
              </a:r>
              <a:endParaRPr lang="en-US" sz="1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3518848" y="3790533"/>
              <a:ext cx="1866900" cy="781467"/>
              <a:chOff x="533400" y="3790533"/>
              <a:chExt cx="1866900" cy="781467"/>
            </a:xfrm>
          </p:grpSpPr>
          <p:sp>
            <p:nvSpPr>
              <p:cNvPr id="19" name="Title 1"/>
              <p:cNvSpPr txBox="1">
                <a:spLocks/>
              </p:cNvSpPr>
              <p:nvPr/>
            </p:nvSpPr>
            <p:spPr>
              <a:xfrm>
                <a:off x="533400" y="4122241"/>
                <a:ext cx="1866900" cy="449759"/>
              </a:xfrm>
              <a:prstGeom prst="rect">
                <a:avLst/>
              </a:prstGeom>
              <a:ln w="15875"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800" dirty="0"/>
                  <a:t>Lifecycle</a:t>
                </a:r>
              </a:p>
            </p:txBody>
          </p:sp>
          <p:cxnSp>
            <p:nvCxnSpPr>
              <p:cNvPr id="20" name="Straight Connector 19"/>
              <p:cNvCxnSpPr>
                <a:stCxn id="2" idx="2"/>
                <a:endCxn id="19" idx="0"/>
              </p:cNvCxnSpPr>
              <p:nvPr/>
            </p:nvCxnSpPr>
            <p:spPr>
              <a:xfrm flipH="1">
                <a:off x="1466850" y="3790533"/>
                <a:ext cx="5402" cy="3317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3311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Software Lifecycle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38400"/>
            <a:ext cx="8229600" cy="3886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Phases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Requirements analysis and definition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System (architecture) design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Program (detailed/procedural) design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Writing programs (coding/implementation)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Testing: unit, integration, system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System delivery (deployment)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Maintenance </a:t>
            </a: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914400" y="5562600"/>
            <a:ext cx="74676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1690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Adopt a systematic and organized approach, effectively, to produce high quality software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869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69B1F6B9-8FB3-7B58-B4B5-A0D5CD46C2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5125" y="1153572"/>
            <a:ext cx="2400300" cy="4461163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altLang="en-US" sz="41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Software?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96AD90E8-3FE0-9042-8874-1C1D3438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6173" y="6356350"/>
            <a:ext cx="135917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943E468-7B91-AF45-B262-D0BFB9188D59}" type="slidenum">
              <a:rPr lang="en-US" altLang="en-US" sz="1200"/>
              <a:pPr>
                <a:spcAft>
                  <a:spcPts val="600"/>
                </a:spcAft>
              </a:pPr>
              <a:t>2</a:t>
            </a:fld>
            <a:endParaRPr lang="en-US" altLang="en-US" sz="1200"/>
          </a:p>
        </p:txBody>
      </p:sp>
      <p:sp>
        <p:nvSpPr>
          <p:cNvPr id="125988" name="Text Box 36">
            <a:extLst>
              <a:ext uri="{FF2B5EF4-FFF2-40B4-BE49-F238E27FC236}">
                <a16:creationId xmlns:a16="http://schemas.microsoft.com/office/drawing/2014/main" id="{4318BB36-1D7A-B144-C233-664D14188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91344"/>
            <a:ext cx="7829549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000" i="1" dirty="0"/>
              <a:t>Software is: 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AutoNum type="arabicParenBoth"/>
            </a:pPr>
            <a:r>
              <a:rPr lang="en-US" altLang="en-US" sz="2000" i="1" dirty="0"/>
              <a:t>instructions (computer programs) that when executed provide desired features, function, and performance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AutoNum type="arabicParenBoth"/>
            </a:pPr>
            <a:r>
              <a:rPr lang="en-US" altLang="en-US" sz="2000" i="1" dirty="0"/>
              <a:t>data structures that enable the programs to adequately manipulate information 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AutoNum type="arabicParenBoth"/>
            </a:pPr>
            <a:r>
              <a:rPr lang="en-US" altLang="en-US" sz="2000" i="1" dirty="0"/>
              <a:t>documentation that describes the operation and use of the programs.</a:t>
            </a:r>
            <a:r>
              <a:rPr lang="en-US" altLang="en-US" sz="2000" dirty="0"/>
              <a:t> </a:t>
            </a:r>
          </a:p>
        </p:txBody>
      </p:sp>
      <p:sp>
        <p:nvSpPr>
          <p:cNvPr id="125983" name="Rectangle 31">
            <a:extLst>
              <a:ext uri="{FF2B5EF4-FFF2-40B4-BE49-F238E27FC236}">
                <a16:creationId xmlns:a16="http://schemas.microsoft.com/office/drawing/2014/main" id="{2F1E88CD-7488-812A-2316-0EF39F316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2797175"/>
            <a:ext cx="182806" cy="69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spcAft>
                <a:spcPts val="600"/>
              </a:spcAft>
            </a:pPr>
            <a:endParaRPr lang="en-US" alt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2" charset="77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2" charset="77"/>
            </a:endParaRPr>
          </a:p>
        </p:txBody>
      </p:sp>
      <p:sp>
        <p:nvSpPr>
          <p:cNvPr id="125984" name="Rectangle 32">
            <a:extLst>
              <a:ext uri="{FF2B5EF4-FFF2-40B4-BE49-F238E27FC236}">
                <a16:creationId xmlns:a16="http://schemas.microsoft.com/office/drawing/2014/main" id="{45500877-CE07-AA99-6BD4-F0694CD68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3511550"/>
            <a:ext cx="182806" cy="69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spcAft>
                <a:spcPts val="600"/>
              </a:spcAft>
            </a:pPr>
            <a:endParaRPr lang="en-US" alt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2" charset="77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2" charset="77"/>
            </a:endParaRPr>
          </a:p>
        </p:txBody>
      </p:sp>
      <p:sp>
        <p:nvSpPr>
          <p:cNvPr id="125985" name="Rectangle 33">
            <a:extLst>
              <a:ext uri="{FF2B5EF4-FFF2-40B4-BE49-F238E27FC236}">
                <a16:creationId xmlns:a16="http://schemas.microsoft.com/office/drawing/2014/main" id="{A9D76B9F-CBB8-4C3B-EADF-650274E58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4225925"/>
            <a:ext cx="182806" cy="69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spcAft>
                <a:spcPts val="600"/>
              </a:spcAft>
            </a:pPr>
            <a:endParaRPr lang="en-US" alt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2" charset="77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2" charset="77"/>
            </a:endParaRPr>
          </a:p>
        </p:txBody>
      </p:sp>
      <p:sp>
        <p:nvSpPr>
          <p:cNvPr id="125986" name="Rectangle 34">
            <a:extLst>
              <a:ext uri="{FF2B5EF4-FFF2-40B4-BE49-F238E27FC236}">
                <a16:creationId xmlns:a16="http://schemas.microsoft.com/office/drawing/2014/main" id="{3B8E5A71-5B1F-190B-64F7-493CAC721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150" y="4940300"/>
            <a:ext cx="182806" cy="69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spcAft>
                <a:spcPts val="600"/>
              </a:spcAft>
            </a:pPr>
            <a:endParaRPr lang="en-US" alt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2" charset="77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altLang="en-US" b="1">
              <a:effectLst>
                <a:outerShdw blurRad="38100" dist="38100" dir="2700000" algn="tl">
                  <a:srgbClr val="FFFFFF"/>
                </a:outerShdw>
              </a:effectLst>
              <a:latin typeface="Palatino" pitchFamily="2" charset="77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Good Software Product?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Good software engineering must always include a strategy for producing quality software</a:t>
            </a:r>
          </a:p>
          <a:p>
            <a:r>
              <a:rPr lang="en-US" dirty="0"/>
              <a:t>Product Quality?</a:t>
            </a:r>
          </a:p>
          <a:p>
            <a:pPr lvl="1"/>
            <a:r>
              <a:rPr lang="en-US" dirty="0"/>
              <a:t>Multiple facets…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Good Software Product?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Users judge external characteristics (e.g., correct functionality, number of failures, type of failures)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Designers and maintainers judge internal characteristics (e.g., ease of modification)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Thus, different stakeholders may have different criteria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Need quality models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McCall’s Quality Model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700" y="1808988"/>
            <a:ext cx="6324600" cy="496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4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Lehman’s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(1974) "Continuing Change" — A system must be continually adapted or it becomes progressively less satisfactory. It happens so until it becomes economical to replace it by a new or a restructured version</a:t>
            </a:r>
          </a:p>
          <a:p>
            <a:r>
              <a:rPr lang="en-US" dirty="0"/>
              <a:t>(1974) "Increasing Complexity/Entropy" —Complexity/entropy of a system increases with time, unless work is done to maintain or reduce it</a:t>
            </a:r>
          </a:p>
          <a:p>
            <a:r>
              <a:rPr lang="en-US" dirty="0"/>
              <a:t>(1991) "Continuing Growth" — the functional content of a system must be continually increased to maintain user satisfaction over its lifetime</a:t>
            </a:r>
          </a:p>
          <a:p>
            <a:r>
              <a:rPr lang="en-US" dirty="0"/>
              <a:t>(1996) "Declining Quality" — the quality of a system will appear to be declining unless it is rigorously maintained and adapted to operational environment changes</a:t>
            </a:r>
          </a:p>
        </p:txBody>
      </p:sp>
    </p:spTree>
    <p:extLst>
      <p:ext uri="{BB962C8B-B14F-4D97-AF65-F5344CB8AC3E}">
        <p14:creationId xmlns:p14="http://schemas.microsoft.com/office/powerpoint/2010/main" val="1488260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Engineering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Acceptable Quality</a:t>
            </a:r>
          </a:p>
          <a:p>
            <a:pPr lvl="1"/>
            <a:r>
              <a:rPr lang="en-US" dirty="0"/>
              <a:t>Usability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Reliability</a:t>
            </a:r>
          </a:p>
          <a:p>
            <a:pPr lvl="1"/>
            <a:r>
              <a:rPr lang="en-US" dirty="0"/>
              <a:t>Performance</a:t>
            </a:r>
          </a:p>
          <a:p>
            <a:r>
              <a:rPr lang="en-US" dirty="0"/>
              <a:t>Cost Effectiveness</a:t>
            </a:r>
          </a:p>
          <a:p>
            <a:pPr lvl="1"/>
            <a:r>
              <a:rPr lang="en-US" dirty="0"/>
              <a:t>Engineering and operational feasibility</a:t>
            </a:r>
          </a:p>
          <a:p>
            <a:pPr lvl="1"/>
            <a:r>
              <a:rPr lang="en-US" dirty="0"/>
              <a:t>Limited development budget</a:t>
            </a:r>
          </a:p>
          <a:p>
            <a:r>
              <a:rPr lang="en-US" dirty="0"/>
              <a:t>Timely Completion</a:t>
            </a:r>
          </a:p>
          <a:p>
            <a:pPr lvl="1"/>
            <a:r>
              <a:rPr lang="en-US" dirty="0"/>
              <a:t>Limited time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2854067"/>
            <a:ext cx="4114800" cy="1015663"/>
          </a:xfrm>
          <a:prstGeom prst="rect">
            <a:avLst/>
          </a:prstGeom>
          <a:solidFill>
            <a:srgbClr val="FFFF00">
              <a:alpha val="64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FF0000"/>
                </a:solidFill>
              </a:rPr>
              <a:t>Conflicts?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4474191"/>
            <a:ext cx="5791200" cy="1938992"/>
          </a:xfrm>
          <a:prstGeom prst="rect">
            <a:avLst/>
          </a:prstGeom>
          <a:solidFill>
            <a:schemeClr val="accent6">
              <a:alpha val="64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0B050"/>
                </a:solidFill>
              </a:rPr>
              <a:t>Manage Conflicts…</a:t>
            </a:r>
          </a:p>
        </p:txBody>
      </p:sp>
    </p:spTree>
    <p:extLst>
      <p:ext uri="{BB962C8B-B14F-4D97-AF65-F5344CB8AC3E}">
        <p14:creationId xmlns:p14="http://schemas.microsoft.com/office/powerpoint/2010/main" val="350528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Disciplined, consistent, and systematic effort to construct (design + build) and maintain </a:t>
            </a:r>
            <a:r>
              <a:rPr lang="en-US"/>
              <a:t>good quality software </a:t>
            </a:r>
            <a:r>
              <a:rPr lang="en-US" dirty="0"/>
              <a:t>in timely and cost-effective manner</a:t>
            </a:r>
          </a:p>
        </p:txBody>
      </p:sp>
    </p:spTree>
    <p:extLst>
      <p:ext uri="{BB962C8B-B14F-4D97-AF65-F5344CB8AC3E}">
        <p14:creationId xmlns:p14="http://schemas.microsoft.com/office/powerpoint/2010/main" val="3234447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Terminology for Describing 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389120"/>
          </a:xfrm>
        </p:spPr>
        <p:txBody>
          <a:bodyPr>
            <a:normAutofit/>
          </a:bodyPr>
          <a:lstStyle/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/>
              <a:t>A fault</a:t>
            </a:r>
            <a:r>
              <a:rPr lang="en-GB" dirty="0"/>
              <a:t>: occurs when a human makes a mistake, called </a:t>
            </a:r>
            <a:r>
              <a:rPr lang="en-GB" b="1" dirty="0"/>
              <a:t>an error</a:t>
            </a:r>
            <a:r>
              <a:rPr lang="en-GB" dirty="0"/>
              <a:t>, in performing some software activities 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b="1" dirty="0"/>
              <a:t>A failure</a:t>
            </a:r>
            <a:r>
              <a:rPr lang="en-GB" dirty="0"/>
              <a:t>: is a departure from the system’s required behaviour</a:t>
            </a:r>
          </a:p>
        </p:txBody>
      </p:sp>
      <p:pic>
        <p:nvPicPr>
          <p:cNvPr id="4" name="Picture 9" descr="Slide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733800"/>
            <a:ext cx="6629400" cy="220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2800" dirty="0"/>
              <a:t>Elements of a System</a:t>
            </a:r>
            <a:endParaRPr lang="en-US" sz="2800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Activity</a:t>
            </a:r>
            <a:r>
              <a:rPr lang="en-US" sz="2400" dirty="0"/>
              <a:t>: An activity is something that happens in a system. Usually described as an event initiated by a trigger, the activity transforms one thing to another by changing a characteristic.</a:t>
            </a:r>
          </a:p>
          <a:p>
            <a:pPr algn="l"/>
            <a:r>
              <a:rPr lang="en-US" sz="2400" b="1" dirty="0"/>
              <a:t>Objects</a:t>
            </a:r>
            <a:r>
              <a:rPr lang="en-US" sz="2400" dirty="0"/>
              <a:t>: The elements </a:t>
            </a:r>
            <a:r>
              <a:rPr lang="en-US" sz="2400" b="0" i="0" u="none" strike="noStrike" baseline="0" dirty="0"/>
              <a:t>involved in the activities are called </a:t>
            </a:r>
            <a:r>
              <a:rPr lang="en-US" sz="2400" b="1" i="0" u="none" strike="noStrike" baseline="0" dirty="0"/>
              <a:t>objects </a:t>
            </a:r>
            <a:r>
              <a:rPr lang="en-US" sz="2400" b="0" i="0" u="none" strike="noStrike" baseline="0" dirty="0"/>
              <a:t>or </a:t>
            </a:r>
            <a:r>
              <a:rPr lang="en-US" sz="2400" b="1" i="0" u="none" strike="noStrike" baseline="0" dirty="0"/>
              <a:t>entities</a:t>
            </a:r>
            <a:r>
              <a:rPr lang="en-US" sz="2400" b="0" i="0" u="none" strike="noStrike" baseline="0" dirty="0"/>
              <a:t>.</a:t>
            </a:r>
            <a:endParaRPr lang="en-US" sz="2400" dirty="0"/>
          </a:p>
          <a:p>
            <a:pPr algn="l"/>
            <a:r>
              <a:rPr lang="en-US" sz="2400" b="1" dirty="0"/>
              <a:t>Relationships</a:t>
            </a:r>
            <a:r>
              <a:rPr lang="en-US" sz="2400" dirty="0"/>
              <a:t>: </a:t>
            </a:r>
            <a:r>
              <a:rPr lang="en-US" sz="2400" b="0" i="0" u="none" strike="noStrike" baseline="0" dirty="0"/>
              <a:t>Once entities and activities are defined, we match the entities with their activities. The </a:t>
            </a:r>
            <a:r>
              <a:rPr lang="en-US" sz="2400" dirty="0"/>
              <a:t>relationships among entities and activities are clearly and carefully defined.</a:t>
            </a:r>
          </a:p>
          <a:p>
            <a:pPr algn="l"/>
            <a:r>
              <a:rPr lang="en-US" sz="2400" b="1" dirty="0"/>
              <a:t>System Boundary</a:t>
            </a:r>
            <a:r>
              <a:rPr lang="en-US" sz="2400" dirty="0"/>
              <a:t>: </a:t>
            </a:r>
          </a:p>
          <a:p>
            <a:pPr lvl="1"/>
            <a:r>
              <a:rPr lang="en-US" dirty="0"/>
              <a:t>Who generates input and who receives output</a:t>
            </a:r>
          </a:p>
          <a:p>
            <a:pPr lvl="1"/>
            <a:r>
              <a:rPr lang="en-US" dirty="0"/>
              <a:t>Which objects/activities are part of the system and which are not</a:t>
            </a:r>
          </a:p>
          <a:p>
            <a:pPr lvl="1"/>
            <a:r>
              <a:rPr lang="en-US" dirty="0"/>
              <a:t>Nested systems, related systems, interrelated systems</a:t>
            </a:r>
          </a:p>
        </p:txBody>
      </p:sp>
    </p:spTree>
    <p:extLst>
      <p:ext uri="{BB962C8B-B14F-4D97-AF65-F5344CB8AC3E}">
        <p14:creationId xmlns:p14="http://schemas.microsoft.com/office/powerpoint/2010/main" val="333224422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A Systems Approach (Contd.)</a:t>
            </a:r>
            <a:endParaRPr lang="en-US" sz="2800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of systems: a human respiratory system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  <p:pic>
        <p:nvPicPr>
          <p:cNvPr id="25604" name="Picture 10" descr="Slide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590800"/>
            <a:ext cx="6324600" cy="400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5867400" y="3048000"/>
            <a:ext cx="27432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??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3524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A Systems Approach (Contd.)</a:t>
            </a:r>
            <a:endParaRPr lang="en-US" sz="2800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computer system must also be clearly described: System definition of a paycheck production</a:t>
            </a:r>
          </a:p>
          <a:p>
            <a:pPr eaLnBrk="1" hangingPunct="1"/>
            <a:endParaRPr lang="en-US" dirty="0"/>
          </a:p>
        </p:txBody>
      </p:sp>
      <p:pic>
        <p:nvPicPr>
          <p:cNvPr id="26628" name="Picture 8" descr="Slide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886075"/>
            <a:ext cx="54864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657600" y="6096000"/>
            <a:ext cx="1371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267200" y="5715000"/>
            <a:ext cx="762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33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66A3-A753-CC5C-734B-7372BC15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Curve for Hardware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34609B82-1792-1275-3044-88E1A3AD8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784" y="1656053"/>
            <a:ext cx="6352432" cy="437832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A6198-24E5-A7C4-A147-319A890D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4C0D-35EE-F346-A6BA-5C50F9A25CA8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985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An Engineering Approach</a:t>
            </a:r>
            <a:endParaRPr lang="en-US" sz="2800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>
          <a:xfrm>
            <a:off x="485775" y="2149475"/>
            <a:ext cx="5762625" cy="4556125"/>
          </a:xfrm>
        </p:spPr>
        <p:txBody>
          <a:bodyPr>
            <a:norm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Idea to build a house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Asking someone to build the house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Explaining requirements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Getting designs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Modifying + Approving designs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Inspecting the construction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Adding new features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Testing household components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Moving in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Getting issues fixed after moving in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5410200" y="3505200"/>
            <a:ext cx="34290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Building a House</a:t>
            </a:r>
          </a:p>
        </p:txBody>
      </p:sp>
    </p:spTree>
    <p:extLst>
      <p:ext uri="{BB962C8B-B14F-4D97-AF65-F5344CB8AC3E}">
        <p14:creationId xmlns:p14="http://schemas.microsoft.com/office/powerpoint/2010/main" val="6744143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An Engineering Approach</a:t>
            </a:r>
            <a:endParaRPr lang="en-US" sz="2800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>
          <a:xfrm>
            <a:off x="485775" y="2149475"/>
            <a:ext cx="5762625" cy="4556125"/>
          </a:xfrm>
        </p:spPr>
        <p:txBody>
          <a:bodyPr>
            <a:normAutofit/>
          </a:bodyPr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Determine and Analyze Requirements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Produce and Document Overall Design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Produce Detailed Specifications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Identify and Design Components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Build Components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Test Components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Integrate Components</a:t>
            </a:r>
          </a:p>
          <a:p>
            <a:pPr lvl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Make final modifications after residents move in</a:t>
            </a:r>
          </a:p>
          <a:p>
            <a: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Continue Maintenance by the Residents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dirty="0"/>
          </a:p>
        </p:txBody>
      </p:sp>
      <p:sp>
        <p:nvSpPr>
          <p:cNvPr id="7" name="Rounded Rectangle 6"/>
          <p:cNvSpPr/>
          <p:nvPr/>
        </p:nvSpPr>
        <p:spPr>
          <a:xfrm>
            <a:off x="5410200" y="3505200"/>
            <a:ext cx="34290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Building a House</a:t>
            </a:r>
          </a:p>
        </p:txBody>
      </p:sp>
    </p:spTree>
    <p:extLst>
      <p:ext uri="{BB962C8B-B14F-4D97-AF65-F5344CB8AC3E}">
        <p14:creationId xmlns:p14="http://schemas.microsoft.com/office/powerpoint/2010/main" val="66726428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/>
              <a:t>An Engineering Approach</a:t>
            </a:r>
            <a:endParaRPr lang="en-US" sz="2800" dirty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>
          <a:xfrm>
            <a:off x="485775" y="2149475"/>
            <a:ext cx="5762625" cy="4556125"/>
          </a:xfrm>
        </p:spPr>
        <p:txBody>
          <a:bodyPr/>
          <a:lstStyle/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Requirement analysis and definition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System design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Program design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Writing the programs 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Unit testing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Integration testing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System testing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System delivery</a:t>
            </a:r>
          </a:p>
          <a:p>
            <a:pPr eaLnBrk="1" hangingPunct="1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dirty="0"/>
              <a:t>Maintenance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10200" y="3505200"/>
            <a:ext cx="34290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Building a System</a:t>
            </a:r>
          </a:p>
        </p:txBody>
      </p:sp>
    </p:spTree>
    <p:extLst>
      <p:ext uri="{BB962C8B-B14F-4D97-AF65-F5344CB8AC3E}">
        <p14:creationId xmlns:p14="http://schemas.microsoft.com/office/powerpoint/2010/main" val="287958943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References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294132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Shari Lawrence </a:t>
            </a:r>
            <a:r>
              <a:rPr lang="en-US" dirty="0" err="1"/>
              <a:t>PFleeger</a:t>
            </a:r>
            <a:r>
              <a:rPr lang="en-US" dirty="0"/>
              <a:t> and Joanne M. Atlee, Software Engineering Theory and Practice, Fourth Edition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Roger Pressman, Software Engineering: A Practitioner’s Approach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Ghezzi</a:t>
            </a:r>
            <a:r>
              <a:rPr lang="en-US" dirty="0"/>
              <a:t> et al., Fundamentals of Software Engineering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/>
              <a:t>Book slides from UCF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461314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Acknowledgement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5844540"/>
            <a:ext cx="8229600" cy="32766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few </a:t>
            </a:r>
            <a:r>
              <a:rPr lang="en-US" sz="2600" dirty="0"/>
              <a:t>slides have been reused from UCF 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slides for the SE course</a:t>
            </a:r>
          </a:p>
        </p:txBody>
      </p:sp>
    </p:spTree>
    <p:extLst>
      <p:ext uri="{BB962C8B-B14F-4D97-AF65-F5344CB8AC3E}">
        <p14:creationId xmlns:p14="http://schemas.microsoft.com/office/powerpoint/2010/main" val="3994105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066A3-A753-CC5C-734B-7372BC15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Curve for Software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4609B82-1792-1275-3044-88E1A3AD8C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395784" y="1656053"/>
            <a:ext cx="6352432" cy="437832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A6198-24E5-A7C4-A147-319A890D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94C0D-35EE-F346-A6BA-5C50F9A25CA8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4FF91-F145-E628-193A-8D1D5F5CFF7D}"/>
              </a:ext>
            </a:extLst>
          </p:cNvPr>
          <p:cNvSpPr txBox="1"/>
          <p:nvPr/>
        </p:nvSpPr>
        <p:spPr>
          <a:xfrm>
            <a:off x="5715000" y="525570"/>
            <a:ext cx="3124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b="1" i="1" dirty="0"/>
              <a:t>Software doesn't "wear out“. But it does deteriorate!</a:t>
            </a:r>
            <a:r>
              <a:rPr lang="en-US" b="1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54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1814" y="762000"/>
            <a:ext cx="8229600" cy="1143000"/>
          </a:xfrm>
        </p:spPr>
        <p:txBody>
          <a:bodyPr tIns="46038" bIns="46038"/>
          <a:lstStyle/>
          <a:p>
            <a:r>
              <a:rPr lang="en-US" dirty="0"/>
              <a:t>Why is SE Needed?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2133600"/>
            <a:ext cx="7772400" cy="3733800"/>
          </a:xfrm>
        </p:spPr>
        <p:txBody>
          <a:bodyPr tIns="46038" bIns="46038">
            <a:normAutofit lnSpcReduction="10000"/>
          </a:bodyPr>
          <a:lstStyle/>
          <a:p>
            <a:r>
              <a:rPr lang="en-US" sz="3200" dirty="0">
                <a:cs typeface="Times New Roman" pitchFamily="18" charset="0"/>
              </a:rPr>
              <a:t>Computers everywhere</a:t>
            </a:r>
          </a:p>
          <a:p>
            <a:pPr lvl="1"/>
            <a:r>
              <a:rPr lang="en-US" sz="3000" dirty="0">
                <a:cs typeface="Times New Roman" pitchFamily="18" charset="0"/>
              </a:rPr>
              <a:t>Toaster, Microwave, Temperature control of A/C, Router, Surgical Equipment… </a:t>
            </a:r>
          </a:p>
          <a:p>
            <a:r>
              <a:rPr lang="en-US" sz="3400" dirty="0"/>
              <a:t>Computers need to be managed</a:t>
            </a:r>
          </a:p>
          <a:p>
            <a:pPr lvl="1"/>
            <a:r>
              <a:rPr lang="en-US" sz="3000" dirty="0">
                <a:cs typeface="Times New Roman" pitchFamily="18" charset="0"/>
              </a:rPr>
              <a:t>Software runs on all computers</a:t>
            </a:r>
          </a:p>
          <a:p>
            <a:pPr lvl="2"/>
            <a:r>
              <a:rPr lang="en-US" sz="2700" dirty="0">
                <a:cs typeface="Times New Roman" pitchFamily="18" charset="0"/>
              </a:rPr>
              <a:t>Make lives comfortable, efficient, effective…</a:t>
            </a:r>
          </a:p>
          <a:p>
            <a:r>
              <a:rPr lang="en-US" sz="3200" dirty="0">
                <a:cs typeface="Times New Roman" pitchFamily="18" charset="0"/>
              </a:rPr>
              <a:t>SE practices ensure development of good software to improve our living standard</a:t>
            </a:r>
          </a:p>
          <a:p>
            <a:endParaRPr lang="en-US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800100"/>
            <a:ext cx="8229600" cy="1143000"/>
          </a:xfrm>
        </p:spPr>
        <p:txBody>
          <a:bodyPr tIns="46038" bIns="46038"/>
          <a:lstStyle/>
          <a:p>
            <a:r>
              <a:rPr lang="en-US" dirty="0"/>
              <a:t>Why Do We Need to Study SE?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943100"/>
            <a:ext cx="7315200" cy="3505200"/>
          </a:xfrm>
        </p:spPr>
        <p:txBody>
          <a:bodyPr tIns="46038" bIns="46038">
            <a:noAutofit/>
          </a:bodyPr>
          <a:lstStyle/>
          <a:p>
            <a:r>
              <a:rPr lang="en-US" sz="2800" dirty="0"/>
              <a:t>What could be the benefits?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Analysis</a:t>
            </a:r>
          </a:p>
          <a:p>
            <a:pPr eaLnBrk="1" hangingPunct="1"/>
            <a:endParaRPr lang="en-GB" dirty="0"/>
          </a:p>
          <a:p>
            <a:pPr eaLnBrk="1" hangingPunct="1"/>
            <a:endParaRPr lang="en-US" dirty="0"/>
          </a:p>
        </p:txBody>
      </p:sp>
      <p:pic>
        <p:nvPicPr>
          <p:cNvPr id="6148" name="Picture 11" descr="Slid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492375"/>
            <a:ext cx="7315200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698863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5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Solving Problems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4514481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GB" dirty="0"/>
              <a:t>Solving Problems (continued)</a:t>
            </a:r>
            <a:endParaRPr lang="en-US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Synthesis</a:t>
            </a:r>
          </a:p>
          <a:p>
            <a:pPr eaLnBrk="1" hangingPunct="1"/>
            <a:endParaRPr lang="en-GB" dirty="0"/>
          </a:p>
          <a:p>
            <a:pPr eaLnBrk="1" hangingPunct="1"/>
            <a:endParaRPr lang="en-US" dirty="0"/>
          </a:p>
        </p:txBody>
      </p:sp>
      <p:pic>
        <p:nvPicPr>
          <p:cNvPr id="7172" name="Picture 11" descr="Slide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493962"/>
            <a:ext cx="7391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2432595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ADD6F859-D0CF-1AFC-8363-CE7446FB3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914400"/>
            <a:ext cx="5430838" cy="785813"/>
          </a:xfrm>
        </p:spPr>
        <p:txBody>
          <a:bodyPr>
            <a:normAutofit/>
          </a:bodyPr>
          <a:lstStyle/>
          <a:p>
            <a:r>
              <a:rPr lang="en-US" altLang="en-US"/>
              <a:t>Legacy Software</a:t>
            </a:r>
          </a:p>
        </p:txBody>
      </p:sp>
      <p:graphicFrame>
        <p:nvGraphicFramePr>
          <p:cNvPr id="131078" name="Rectangle 3">
            <a:extLst>
              <a:ext uri="{FF2B5EF4-FFF2-40B4-BE49-F238E27FC236}">
                <a16:creationId xmlns:a16="http://schemas.microsoft.com/office/drawing/2014/main" id="{1A9FAFFF-C7ED-6968-53E7-4204D11490A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5968" y="2533650"/>
          <a:ext cx="7848600" cy="36893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95C8C447-458D-58DD-1158-EE313A3B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F7F8B-181A-8B4E-A4C9-9F36AC2F0AF4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31076" name="Text Box 4">
            <a:extLst>
              <a:ext uri="{FF2B5EF4-FFF2-40B4-BE49-F238E27FC236}">
                <a16:creationId xmlns:a16="http://schemas.microsoft.com/office/drawing/2014/main" id="{7217ECAE-C82F-8A86-7EDC-29859EC9A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057400"/>
            <a:ext cx="43894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800" b="1" i="1">
                <a:solidFill>
                  <a:schemeClr val="folHlink"/>
                </a:solidFill>
                <a:latin typeface="Palatino" pitchFamily="2" charset="77"/>
              </a:rPr>
              <a:t>Why must it change?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36401</TotalTime>
  <Words>1181</Words>
  <Application>Microsoft Office PowerPoint</Application>
  <PresentationFormat>On-screen Show (4:3)</PresentationFormat>
  <Paragraphs>191</Paragraphs>
  <Slides>33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monica-ext-font_YIBBBFG</vt:lpstr>
      <vt:lpstr>Palatino</vt:lpstr>
      <vt:lpstr>Times New Roman</vt:lpstr>
      <vt:lpstr>TimesTen-Roman</vt:lpstr>
      <vt:lpstr>Wingdings 2</vt:lpstr>
      <vt:lpstr>Office Theme</vt:lpstr>
      <vt:lpstr>Introduction to Software Engineering</vt:lpstr>
      <vt:lpstr>What is Software?</vt:lpstr>
      <vt:lpstr>Failure Curve for Hardware</vt:lpstr>
      <vt:lpstr>Failure Curve for Software</vt:lpstr>
      <vt:lpstr>Why is SE Needed?</vt:lpstr>
      <vt:lpstr>Why Do We Need to Study SE?</vt:lpstr>
      <vt:lpstr>PowerPoint Presentation</vt:lpstr>
      <vt:lpstr>Solving Problems (continued)</vt:lpstr>
      <vt:lpstr>Legacy Software</vt:lpstr>
      <vt:lpstr>Software?</vt:lpstr>
      <vt:lpstr>Engineering?</vt:lpstr>
      <vt:lpstr>Aspects of Software Production?</vt:lpstr>
      <vt:lpstr>Who Does Software Engineering? </vt:lpstr>
      <vt:lpstr>Development Team</vt:lpstr>
      <vt:lpstr>Development Team (Roles)</vt:lpstr>
      <vt:lpstr>Development Team (Roles)</vt:lpstr>
      <vt:lpstr>PowerPoint Presentation</vt:lpstr>
      <vt:lpstr>Software Lifecycle</vt:lpstr>
      <vt:lpstr>Software Engineers?</vt:lpstr>
      <vt:lpstr>What is a Good Software Product?</vt:lpstr>
      <vt:lpstr>What is a Good Software Product?</vt:lpstr>
      <vt:lpstr>McCall’s Quality Model</vt:lpstr>
      <vt:lpstr>Lehman’s Laws</vt:lpstr>
      <vt:lpstr>Software Engineering Challenges</vt:lpstr>
      <vt:lpstr>Software Engineering</vt:lpstr>
      <vt:lpstr>Terminology for Describing Bugs</vt:lpstr>
      <vt:lpstr>Elements of a System</vt:lpstr>
      <vt:lpstr>A Systems Approach (Contd.)</vt:lpstr>
      <vt:lpstr>A Systems Approach (Contd.)</vt:lpstr>
      <vt:lpstr>An Engineering Approach</vt:lpstr>
      <vt:lpstr>An Engineering Approach</vt:lpstr>
      <vt:lpstr>An Engineering Approach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aadil</dc:creator>
  <cp:lastModifiedBy>Mehroze Khan</cp:lastModifiedBy>
  <cp:revision>262</cp:revision>
  <dcterms:created xsi:type="dcterms:W3CDTF">2011-09-06T15:43:21Z</dcterms:created>
  <dcterms:modified xsi:type="dcterms:W3CDTF">2024-01-22T04:35:34Z</dcterms:modified>
</cp:coreProperties>
</file>