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6" r:id="rId2"/>
    <p:sldId id="257" r:id="rId3"/>
    <p:sldId id="258" r:id="rId4"/>
    <p:sldId id="28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2" r:id="rId20"/>
    <p:sldId id="275" r:id="rId21"/>
    <p:sldId id="274" r:id="rId22"/>
    <p:sldId id="277" r:id="rId23"/>
    <p:sldId id="276" r:id="rId24"/>
    <p:sldId id="279" r:id="rId25"/>
    <p:sldId id="278" r:id="rId26"/>
    <p:sldId id="289" r:id="rId27"/>
    <p:sldId id="280" r:id="rId28"/>
    <p:sldId id="281" r:id="rId29"/>
    <p:sldId id="282" r:id="rId30"/>
    <p:sldId id="283" r:id="rId31"/>
    <p:sldId id="290" r:id="rId32"/>
    <p:sldId id="284" r:id="rId33"/>
    <p:sldId id="291" r:id="rId34"/>
    <p:sldId id="295" r:id="rId35"/>
    <p:sldId id="285" r:id="rId36"/>
    <p:sldId id="286" r:id="rId37"/>
    <p:sldId id="296" r:id="rId38"/>
    <p:sldId id="294" r:id="rId39"/>
    <p:sldId id="287" r:id="rId40"/>
    <p:sldId id="292"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5871"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15E4FC-7E0A-49E4-970A-C5F74E4D677A}" type="datetimeFigureOut">
              <a:rPr lang="en-US" smtClean="0"/>
              <a:t>06-Mar-24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2FA32BA-2601-4F2E-9828-1D69364673BB}" type="slidenum">
              <a:rPr lang="en-US" smtClean="0"/>
              <a:t>‹#›</a:t>
            </a:fld>
            <a:endParaRPr lang="en-US"/>
          </a:p>
        </p:txBody>
      </p:sp>
    </p:spTree>
    <p:extLst>
      <p:ext uri="{BB962C8B-B14F-4D97-AF65-F5344CB8AC3E}">
        <p14:creationId xmlns:p14="http://schemas.microsoft.com/office/powerpoint/2010/main" val="1209098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a:t>
            </a:fld>
            <a:endParaRPr lang="en-US"/>
          </a:p>
        </p:txBody>
      </p:sp>
    </p:spTree>
    <p:extLst>
      <p:ext uri="{BB962C8B-B14F-4D97-AF65-F5344CB8AC3E}">
        <p14:creationId xmlns:p14="http://schemas.microsoft.com/office/powerpoint/2010/main" val="38882359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28</a:t>
            </a:fld>
            <a:endParaRPr lang="en-US"/>
          </a:p>
        </p:txBody>
      </p:sp>
    </p:spTree>
    <p:extLst>
      <p:ext uri="{BB962C8B-B14F-4D97-AF65-F5344CB8AC3E}">
        <p14:creationId xmlns:p14="http://schemas.microsoft.com/office/powerpoint/2010/main" val="2882080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29</a:t>
            </a:fld>
            <a:endParaRPr lang="en-US"/>
          </a:p>
        </p:txBody>
      </p:sp>
    </p:spTree>
    <p:extLst>
      <p:ext uri="{BB962C8B-B14F-4D97-AF65-F5344CB8AC3E}">
        <p14:creationId xmlns:p14="http://schemas.microsoft.com/office/powerpoint/2010/main" val="4046152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Trade-off analysis gives us a means for evaluating </a:t>
            </a:r>
            <a:r>
              <a:rPr lang="en-US" sz="1800" b="1" i="0" u="none" strike="noStrike" baseline="0" dirty="0">
                <a:latin typeface="TimesTen-Roman"/>
              </a:rPr>
              <a:t>design alternatives</a:t>
            </a:r>
            <a:r>
              <a:rPr lang="en-US" sz="1800" b="0" i="0" u="none" strike="noStrike" baseline="0" dirty="0">
                <a:latin typeface="TimesTen-Roman"/>
              </a:rPr>
              <a:t>, but it focuses only on the technical merits of designs, in terms of how well the designs achieve desired </a:t>
            </a:r>
            <a:r>
              <a:rPr lang="en-US" sz="1800" b="1" i="0" u="none" strike="noStrike" baseline="0" dirty="0">
                <a:latin typeface="TimesTen-Roman"/>
              </a:rPr>
              <a:t>quality attributes</a:t>
            </a:r>
            <a:r>
              <a:rPr lang="en-US" sz="1800" b="0" i="0" u="none" strike="noStrike" baseline="0" dirty="0">
                <a:latin typeface="TimesTen-Roman"/>
              </a:rPr>
              <a:t>. At least as important are the business merits of a design</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31</a:t>
            </a:fld>
            <a:endParaRPr lang="en-US"/>
          </a:p>
        </p:txBody>
      </p:sp>
    </p:spTree>
    <p:extLst>
      <p:ext uri="{BB962C8B-B14F-4D97-AF65-F5344CB8AC3E}">
        <p14:creationId xmlns:p14="http://schemas.microsoft.com/office/powerpoint/2010/main" val="26536747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We could eliminate entries in the KWIC index that start with noise words, such as articles (“a, the”) and prepositions. This change reduces the number of indices to be searched when servicing lookup query. It would involve adding a filter module, between the circular-shift and sorted-indices modules, that aborts any request to store an index to a noise word.</a:t>
            </a:r>
          </a:p>
          <a:p>
            <a:pPr algn="l"/>
            <a:endParaRPr lang="en-US" sz="1800" b="0" i="0" u="none" strike="noStrike" baseline="0" dirty="0">
              <a:latin typeface="TimesTen-Roman"/>
            </a:endParaRPr>
          </a:p>
          <a:p>
            <a:pPr algn="l"/>
            <a:r>
              <a:rPr lang="en-US" sz="1800" b="0" i="0" u="none" strike="noStrike" baseline="0" dirty="0">
                <a:latin typeface="TimesTen-Roman"/>
              </a:rPr>
              <a:t>We could change the representation of indices to be bins of indices, where each bin associates a keyword with the set of indices that point to lines that contain that word. This change reduces the time it takes to find subsequent instances of a keyword once the first instance (i.e., the bin) has been found.</a:t>
            </a:r>
          </a:p>
          <a:p>
            <a:pPr algn="l"/>
            <a:endParaRPr lang="en-US" sz="1800" b="0" i="0" u="none" strike="noStrike" baseline="0" dirty="0">
              <a:latin typeface="TimesTen-Roman"/>
            </a:endParaRPr>
          </a:p>
          <a:p>
            <a:pPr algn="l"/>
            <a:r>
              <a:rPr lang="en-US" sz="1800" b="0" i="0" u="none" strike="noStrike" baseline="0" dirty="0">
                <a:latin typeface="TimesTen-Roman"/>
              </a:rPr>
              <a:t>We could increase server capacity by adding another computer, Query Processor 2, that shares the task of processing queries. This change involves not only buying the server, but also changing the software architecture to include a Dispatcher module that assigns queries to servers.</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32</a:t>
            </a:fld>
            <a:endParaRPr lang="en-US"/>
          </a:p>
        </p:txBody>
      </p:sp>
    </p:spTree>
    <p:extLst>
      <p:ext uri="{BB962C8B-B14F-4D97-AF65-F5344CB8AC3E}">
        <p14:creationId xmlns:p14="http://schemas.microsoft.com/office/powerpoint/2010/main" val="1495071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33</a:t>
            </a:fld>
            <a:endParaRPr lang="en-US"/>
          </a:p>
        </p:txBody>
      </p:sp>
    </p:spTree>
    <p:extLst>
      <p:ext uri="{BB962C8B-B14F-4D97-AF65-F5344CB8AC3E}">
        <p14:creationId xmlns:p14="http://schemas.microsoft.com/office/powerpoint/2010/main" val="3499975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E278B-A268-8C3C-62A3-52DFB69A86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28A4B-E736-2D22-E98C-3165D48198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72D3D5-D96A-6E44-4748-716B6A114FE5}"/>
              </a:ext>
            </a:extLst>
          </p:cNvPr>
          <p:cNvSpPr>
            <a:spLocks noGrp="1"/>
          </p:cNvSpPr>
          <p:nvPr>
            <p:ph type="body" idx="1"/>
          </p:nvPr>
        </p:nvSpPr>
        <p:spPr/>
        <p:txBody>
          <a:bodyPr/>
          <a:lstStyle/>
          <a:p>
            <a:pPr algn="l"/>
            <a:r>
              <a:rPr lang="en-US" sz="1800" b="1" i="0" u="none" strike="noStrike" baseline="0" dirty="0">
                <a:latin typeface="TimesTen-Bold"/>
              </a:rPr>
              <a:t>Computing Benefits. </a:t>
            </a:r>
            <a:r>
              <a:rPr lang="en-US" sz="1800" b="0" i="0" u="none" strike="noStrike" baseline="0" dirty="0">
                <a:latin typeface="TimesTen-Roman"/>
              </a:rPr>
              <a:t>A cost–benefit analysis usually contrasts financial benefits with financial costs. Thus, if the benefit of a design is in the </a:t>
            </a:r>
            <a:r>
              <a:rPr lang="en-US" sz="1800" b="1" i="0" u="none" strike="noStrike" baseline="0" dirty="0">
                <a:latin typeface="TimesTen-Roman"/>
              </a:rPr>
              <a:t>extra features </a:t>
            </a:r>
            <a:r>
              <a:rPr lang="en-US" sz="1800" b="0" i="0" u="none" strike="noStrike" baseline="0" dirty="0">
                <a:latin typeface="TimesTen-Roman"/>
              </a:rPr>
              <a:t>it provides, or in the </a:t>
            </a:r>
            <a:r>
              <a:rPr lang="en-US" sz="1800" b="1" i="0" u="none" strike="noStrike" baseline="0" dirty="0">
                <a:latin typeface="TimesTen-Roman"/>
              </a:rPr>
              <a:t>degree to which it improves quality attributes</a:t>
            </a:r>
            <a:r>
              <a:rPr lang="en-US" sz="1800" b="0" i="0" u="none" strike="noStrike" baseline="0" dirty="0">
                <a:latin typeface="TimesTen-Roman"/>
              </a:rPr>
              <a:t>, then we must express these benefits as a financial value. Costs are often one-time </a:t>
            </a:r>
            <a:r>
              <a:rPr lang="en-US" sz="1800" b="1" i="0" u="none" strike="noStrike" baseline="0" dirty="0">
                <a:latin typeface="TimesTen-Roman"/>
              </a:rPr>
              <a:t>capital expenses</a:t>
            </a:r>
            <a:r>
              <a:rPr lang="en-US" sz="1800" b="0" i="0" u="none" strike="noStrike" baseline="0" dirty="0">
                <a:latin typeface="TimesTen-Roman"/>
              </a:rPr>
              <a:t>, with perhaps some ongoing operating expenses, but benefits almost always accrue over time. Thus, we calculate benefits over a specific time period, or calculate the time it would take for benefits to pay for the costs.</a:t>
            </a:r>
            <a:endParaRPr lang="en-US" dirty="0"/>
          </a:p>
        </p:txBody>
      </p:sp>
      <p:sp>
        <p:nvSpPr>
          <p:cNvPr id="4" name="Slide Number Placeholder 3">
            <a:extLst>
              <a:ext uri="{FF2B5EF4-FFF2-40B4-BE49-F238E27FC236}">
                <a16:creationId xmlns:a16="http://schemas.microsoft.com/office/drawing/2014/main" id="{DD48639E-4C66-D842-A383-2EDC82E91723}"/>
              </a:ext>
            </a:extLst>
          </p:cNvPr>
          <p:cNvSpPr>
            <a:spLocks noGrp="1"/>
          </p:cNvSpPr>
          <p:nvPr>
            <p:ph type="sldNum" sz="quarter" idx="5"/>
          </p:nvPr>
        </p:nvSpPr>
        <p:spPr/>
        <p:txBody>
          <a:bodyPr/>
          <a:lstStyle/>
          <a:p>
            <a:fld id="{12FA32BA-2601-4F2E-9828-1D69364673BB}" type="slidenum">
              <a:rPr lang="en-US" smtClean="0"/>
              <a:t>34</a:t>
            </a:fld>
            <a:endParaRPr lang="en-US"/>
          </a:p>
        </p:txBody>
      </p:sp>
    </p:spTree>
    <p:extLst>
      <p:ext uri="{BB962C8B-B14F-4D97-AF65-F5344CB8AC3E}">
        <p14:creationId xmlns:p14="http://schemas.microsoft.com/office/powerpoint/2010/main" val="17405600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35</a:t>
            </a:fld>
            <a:endParaRPr lang="en-US"/>
          </a:p>
        </p:txBody>
      </p:sp>
    </p:spTree>
    <p:extLst>
      <p:ext uri="{BB962C8B-B14F-4D97-AF65-F5344CB8AC3E}">
        <p14:creationId xmlns:p14="http://schemas.microsoft.com/office/powerpoint/2010/main" val="15906652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39</a:t>
            </a:fld>
            <a:endParaRPr lang="en-US"/>
          </a:p>
        </p:txBody>
      </p:sp>
    </p:spTree>
    <p:extLst>
      <p:ext uri="{BB962C8B-B14F-4D97-AF65-F5344CB8AC3E}">
        <p14:creationId xmlns:p14="http://schemas.microsoft.com/office/powerpoint/2010/main" val="263225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A software unit is cohesive if its pieces, data, and functionality all contribute to the unit’s purpose and responsibilities.</a:t>
            </a:r>
          </a:p>
          <a:p>
            <a:pPr algn="l"/>
            <a:r>
              <a:rPr lang="en-US" sz="1800" b="0" i="0" u="none" strike="noStrike" baseline="0" dirty="0">
                <a:latin typeface="TimesTen-Roman"/>
              </a:rPr>
              <a:t>Generality example: Server</a:t>
            </a:r>
          </a:p>
          <a:p>
            <a:pPr algn="l"/>
            <a:endParaRPr lang="en-US" sz="1800" b="0" i="0" u="none" strike="noStrike" baseline="0" dirty="0">
              <a:latin typeface="TimesTen-Roman"/>
            </a:endParaRPr>
          </a:p>
          <a:p>
            <a:pPr algn="l"/>
            <a:r>
              <a:rPr lang="en-US" sz="1800" b="0" i="0" u="none" strike="noStrike" baseline="0" dirty="0">
                <a:latin typeface="TimesTen-Roman"/>
              </a:rPr>
              <a:t>The level of coupling among software units is the degree to which the units depend on each other.</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4</a:t>
            </a:fld>
            <a:endParaRPr lang="en-US"/>
          </a:p>
        </p:txBody>
      </p:sp>
    </p:spTree>
    <p:extLst>
      <p:ext uri="{BB962C8B-B14F-4D97-AF65-F5344CB8AC3E}">
        <p14:creationId xmlns:p14="http://schemas.microsoft.com/office/powerpoint/2010/main" val="8103660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For instance, multiple ATMs can simultaneously gather information about customers’ banking requests, authenticate the customers’ identification information, and confirm the requested transactions with the customers, before forwarding the requests to one of the bank’s servers. In this design, the server receives only authenticated and confirmed requests, which it can process</a:t>
            </a:r>
          </a:p>
          <a:p>
            <a:pPr algn="l"/>
            <a:r>
              <a:rPr lang="en-US" sz="1800" b="0" i="0" u="none" strike="noStrike" baseline="0" dirty="0">
                <a:latin typeface="TimesTen-Roman"/>
              </a:rPr>
              <a:t>without further interaction with the customer, thereby increasing the server’s throughput.</a:t>
            </a:r>
          </a:p>
          <a:p>
            <a:pPr algn="l"/>
            <a:endParaRPr lang="en-US" sz="1800" b="0" i="0" u="none" strike="noStrike" baseline="0" dirty="0">
              <a:latin typeface="TimesTen-Roman"/>
            </a:endParaRPr>
          </a:p>
          <a:p>
            <a:pPr algn="l"/>
            <a:r>
              <a:rPr lang="en-US" sz="1800" b="0" i="0" u="none" strike="noStrike" baseline="0" dirty="0">
                <a:latin typeface="TimesTen-Roman"/>
              </a:rPr>
              <a:t>However, if we replicate data, then we must also introduce mechanisms to keep the distributed copies in synch. The overhead of keeping data copies consistent must be more than offset by the performance improvements we gain from reducing data contention.</a:t>
            </a:r>
          </a:p>
          <a:p>
            <a:pPr algn="l"/>
            <a:endParaRPr lang="en-US" sz="1800" b="0" i="0" u="none" strike="noStrike" baseline="0" dirty="0">
              <a:latin typeface="TimesTen-Roman"/>
            </a:endParaRPr>
          </a:p>
          <a:p>
            <a:pPr algn="l"/>
            <a:r>
              <a:rPr lang="en-US" sz="1800" b="0" i="0" u="none" strike="noStrike" baseline="0" dirty="0">
                <a:latin typeface="TimesTen-Roman"/>
              </a:rPr>
              <a:t>For example, if some of the system inputs are sensor data rather than requests for service, our software may be able to sample inputs at a lower frequency without the system’s missing important changes in the sensed environment.</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6</a:t>
            </a:fld>
            <a:endParaRPr lang="en-US"/>
          </a:p>
        </p:txBody>
      </p:sp>
    </p:spTree>
    <p:extLst>
      <p:ext uri="{BB962C8B-B14F-4D97-AF65-F5344CB8AC3E}">
        <p14:creationId xmlns:p14="http://schemas.microsoft.com/office/powerpoint/2010/main" val="3310709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The user interface should reside in its own software unit, or possibly its own architectural layer. This separation makes it easier to customize the user interface for different audiences, such as users of different nationalities or different abilities.</a:t>
            </a:r>
          </a:p>
          <a:p>
            <a:pPr algn="l"/>
            <a:endParaRPr lang="en-US" sz="1800" b="0" i="0" u="none" strike="noStrike" baseline="0" dirty="0">
              <a:latin typeface="TimesTen-Roman"/>
            </a:endParaRPr>
          </a:p>
          <a:p>
            <a:pPr algn="l"/>
            <a:r>
              <a:rPr lang="en-US" sz="1800" b="0" i="0" u="none" strike="noStrike" baseline="0" dirty="0">
                <a:latin typeface="TimesTen-Roman"/>
              </a:rPr>
              <a:t>Second, there are some user-initiated commands that require architectural support. These include generic commands such as </a:t>
            </a:r>
            <a:r>
              <a:rPr lang="en-US" sz="1800" b="1" i="1" u="none" strike="noStrike" baseline="0" dirty="0">
                <a:latin typeface="TimesTen-Italic"/>
              </a:rPr>
              <a:t>cancel, undo, aggregate</a:t>
            </a:r>
            <a:r>
              <a:rPr lang="en-US" sz="1800" b="1" i="0" u="none" strike="noStrike" baseline="0" dirty="0">
                <a:latin typeface="TimesTen-Roman"/>
              </a:rPr>
              <a:t>, and </a:t>
            </a:r>
            <a:r>
              <a:rPr lang="en-US" sz="1800" b="1" i="1" u="none" strike="noStrike" baseline="0" dirty="0">
                <a:latin typeface="TimesTen-Italic"/>
              </a:rPr>
              <a:t>show multiple views</a:t>
            </a:r>
            <a:r>
              <a:rPr lang="en-US" sz="1800" b="0" i="1" u="none" strike="noStrike" baseline="0" dirty="0">
                <a:latin typeface="TimesTen-Italic"/>
              </a:rPr>
              <a:t>. </a:t>
            </a:r>
            <a:r>
              <a:rPr lang="en-US" sz="1800" b="0" i="0" u="none" strike="noStrike" baseline="0" dirty="0">
                <a:latin typeface="TimesTen-Roman"/>
              </a:rPr>
              <a:t>At a minimum, the system needs a process that listens for these commands, because they could be generated at any time, unlike user commands that are input in response to a system prompt. In addition, for some of these commands, the system needs to prepare itself to receive and execute the command. For example, for the </a:t>
            </a:r>
            <a:r>
              <a:rPr lang="en-US" sz="1800" b="0" i="1" u="none" strike="noStrike" baseline="0" dirty="0">
                <a:latin typeface="TimesTen-Italic"/>
              </a:rPr>
              <a:t>undo </a:t>
            </a:r>
            <a:r>
              <a:rPr lang="en-US" sz="1800" b="0" i="0" u="none" strike="noStrike" baseline="0" dirty="0">
                <a:latin typeface="TimesTen-Roman"/>
              </a:rPr>
              <a:t>command, the system must maintain a chain of previous states to</a:t>
            </a:r>
          </a:p>
          <a:p>
            <a:pPr algn="l"/>
            <a:r>
              <a:rPr lang="en-US" sz="1800" b="0" i="0" u="none" strike="noStrike" baseline="0" dirty="0">
                <a:latin typeface="TimesTen-Roman"/>
              </a:rPr>
              <a:t>which to return. For the </a:t>
            </a:r>
            <a:r>
              <a:rPr lang="en-US" sz="1800" b="0" i="1" u="none" strike="noStrike" baseline="0" dirty="0">
                <a:latin typeface="TimesTen-Italic"/>
              </a:rPr>
              <a:t>show multiple views </a:t>
            </a:r>
            <a:r>
              <a:rPr lang="en-US" sz="1800" b="0" i="0" u="none" strike="noStrike" baseline="0" dirty="0">
                <a:latin typeface="TimesTen-Roman"/>
              </a:rPr>
              <a:t>command, the system must be able to present multiple displays and keep them up-to-date and consistent as data change. In general, the</a:t>
            </a:r>
          </a:p>
          <a:p>
            <a:pPr algn="l"/>
            <a:r>
              <a:rPr lang="en-US" sz="1800" b="0" i="0" u="none" strike="noStrike" baseline="0" dirty="0">
                <a:latin typeface="TimesTen-Roman"/>
              </a:rPr>
              <a:t>design should include facilities for detecting and responding to any expected user input.</a:t>
            </a:r>
          </a:p>
          <a:p>
            <a:pPr algn="l"/>
            <a:endParaRPr lang="en-US" sz="1800" b="0" i="0" u="none" strike="noStrike" baseline="0" dirty="0">
              <a:latin typeface="TimesTen-Roman"/>
            </a:endParaRPr>
          </a:p>
          <a:p>
            <a:pPr algn="l"/>
            <a:r>
              <a:rPr lang="en-US" sz="1800" b="0" i="0" u="none" strike="noStrike" baseline="0" dirty="0">
                <a:latin typeface="TimesTen-Roman"/>
              </a:rPr>
              <a:t>For example, a pacemaker can be configured to trigger a heartbeat 50, 60, or 70 times a minute, and an accounting system can be set up to generate monthly paychecks or bills automatically. The system must track the passage of time or days to be able to initiate such time-sensitive tasks.</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12</a:t>
            </a:fld>
            <a:endParaRPr lang="en-US"/>
          </a:p>
        </p:txBody>
      </p:sp>
    </p:spTree>
    <p:extLst>
      <p:ext uri="{BB962C8B-B14F-4D97-AF65-F5344CB8AC3E}">
        <p14:creationId xmlns:p14="http://schemas.microsoft.com/office/powerpoint/2010/main" val="1109934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It can also make our system vulnerable to the availability of the component’s supplier and can be disastrous if the supplier goes out of business or evolves the component so that it is no longer compatible with our hardware, software, or needs.</a:t>
            </a:r>
          </a:p>
          <a:p>
            <a:pPr algn="l"/>
            <a:endParaRPr lang="en-US" sz="1800" b="0" i="0" u="none" strike="noStrike" baseline="0" dirty="0">
              <a:latin typeface="TimesTen-Roman"/>
            </a:endParaRPr>
          </a:p>
          <a:p>
            <a:pPr algn="l"/>
            <a:r>
              <a:rPr lang="en-US" sz="1800" b="0" i="0" u="none" strike="noStrike" baseline="0" dirty="0">
                <a:latin typeface="TimesTen-Roman"/>
              </a:rPr>
              <a:t>Many of the architectural styles and tactics that promote modifiability also increase a design’s complexity, and thus increase the system’s cost. Because more than half of a system’s total development costs are incurred after the first version is released, we can save money by making our system more modifiable. However, increased complexity may delay the system’s initial release. During this delay, we collect no payment for our product, we risk losing market share to our competitors, and we risk our reputation as a reliable software supplier. Thus, for each system that we build, we must evaluate the tradeoff between early delivery and easier maintenance.</a:t>
            </a:r>
          </a:p>
          <a:p>
            <a:pPr algn="l"/>
            <a:endParaRPr lang="en-US" sz="1800" b="0" i="0" u="none" strike="noStrike" baseline="0" dirty="0">
              <a:latin typeface="TimesTen-Roman"/>
            </a:endParaRPr>
          </a:p>
        </p:txBody>
      </p:sp>
      <p:sp>
        <p:nvSpPr>
          <p:cNvPr id="4" name="Slide Number Placeholder 3"/>
          <p:cNvSpPr>
            <a:spLocks noGrp="1"/>
          </p:cNvSpPr>
          <p:nvPr>
            <p:ph type="sldNum" sz="quarter" idx="5"/>
          </p:nvPr>
        </p:nvSpPr>
        <p:spPr/>
        <p:txBody>
          <a:bodyPr/>
          <a:lstStyle/>
          <a:p>
            <a:fld id="{12FA32BA-2601-4F2E-9828-1D69364673BB}" type="slidenum">
              <a:rPr lang="en-US" smtClean="0"/>
              <a:t>13</a:t>
            </a:fld>
            <a:endParaRPr lang="en-US"/>
          </a:p>
        </p:txBody>
      </p:sp>
    </p:spTree>
    <p:extLst>
      <p:ext uri="{BB962C8B-B14F-4D97-AF65-F5344CB8AC3E}">
        <p14:creationId xmlns:p14="http://schemas.microsoft.com/office/powerpoint/2010/main" val="13125429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15</a:t>
            </a:fld>
            <a:endParaRPr lang="en-US"/>
          </a:p>
        </p:txBody>
      </p:sp>
    </p:spTree>
    <p:extLst>
      <p:ext uri="{BB962C8B-B14F-4D97-AF65-F5344CB8AC3E}">
        <p14:creationId xmlns:p14="http://schemas.microsoft.com/office/powerpoint/2010/main" val="1200275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On the downside, changes to the system’s functionality may not be so easy, because the functionality is so tightly coupled with the data. For example, omitting indices whose circular shifts start with noise words means either (1) enhancing an existing module, making it more complex, more context specific, and less reusable; or (2) inserting a new module to remove useless indices after they have been created, which is inefficient, and modifying existing modules to call the new module</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21</a:t>
            </a:fld>
            <a:endParaRPr lang="en-US"/>
          </a:p>
        </p:txBody>
      </p:sp>
    </p:spTree>
    <p:extLst>
      <p:ext uri="{BB962C8B-B14F-4D97-AF65-F5344CB8AC3E}">
        <p14:creationId xmlns:p14="http://schemas.microsoft.com/office/powerpoint/2010/main" val="7713348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If we do not impose an order, then the triggered methods may execute in any arbitrary order, which may not be desired (e.g., a method that expands macros in new lines of text should execute before a method that inserts a new line into the ADT). However, to control execution order, we must devise some generic strategy that applies to both current and future sets of methods triggered</a:t>
            </a:r>
          </a:p>
          <a:p>
            <a:pPr algn="l"/>
            <a:r>
              <a:rPr lang="en-US" sz="1800" b="0" i="0" u="none" strike="noStrike" baseline="0" dirty="0">
                <a:latin typeface="TimesTen-Roman"/>
              </a:rPr>
              <a:t>by the same event, and we cannot always predict what methods may be added to the system in the future.</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23</a:t>
            </a:fld>
            <a:endParaRPr lang="en-US"/>
          </a:p>
        </p:txBody>
      </p:sp>
    </p:spTree>
    <p:extLst>
      <p:ext uri="{BB962C8B-B14F-4D97-AF65-F5344CB8AC3E}">
        <p14:creationId xmlns:p14="http://schemas.microsoft.com/office/powerpoint/2010/main" val="3717368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Compare the four designs according to how well they achieve important quality attributes and then organize this information as a table.</a:t>
            </a:r>
          </a:p>
          <a:p>
            <a:pPr algn="l"/>
            <a:endParaRPr lang="en-US" sz="1800" b="0" i="0" u="none" strike="noStrike" baseline="0" dirty="0">
              <a:latin typeface="TimesTen-Roman"/>
            </a:endParaRPr>
          </a:p>
          <a:p>
            <a:pPr algn="l"/>
            <a:r>
              <a:rPr lang="en-US" sz="1800" b="0" i="0" u="none" strike="noStrike" baseline="0" dirty="0">
                <a:latin typeface="TimesTen-Roman"/>
              </a:rPr>
              <a:t>We can see from the table that the choice is still not clear; we must assign priorities to the attributes and form weighted scores if we want to select the best design for our particular needs.</a:t>
            </a:r>
            <a:endParaRPr lang="en-US" dirty="0"/>
          </a:p>
        </p:txBody>
      </p:sp>
      <p:sp>
        <p:nvSpPr>
          <p:cNvPr id="4" name="Slide Number Placeholder 3"/>
          <p:cNvSpPr>
            <a:spLocks noGrp="1"/>
          </p:cNvSpPr>
          <p:nvPr>
            <p:ph type="sldNum" sz="quarter" idx="5"/>
          </p:nvPr>
        </p:nvSpPr>
        <p:spPr/>
        <p:txBody>
          <a:bodyPr/>
          <a:lstStyle/>
          <a:p>
            <a:fld id="{12FA32BA-2601-4F2E-9828-1D69364673BB}" type="slidenum">
              <a:rPr lang="en-US" smtClean="0"/>
              <a:t>27</a:t>
            </a:fld>
            <a:endParaRPr lang="en-US"/>
          </a:p>
        </p:txBody>
      </p:sp>
    </p:spTree>
    <p:extLst>
      <p:ext uri="{BB962C8B-B14F-4D97-AF65-F5344CB8AC3E}">
        <p14:creationId xmlns:p14="http://schemas.microsoft.com/office/powerpoint/2010/main" val="3845564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722A-6A22-9C86-F22E-5F642F9D02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79D8D9-896E-57CF-C6C9-A657D86C57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4BCBA85-46BA-0680-1A7E-C4F3B9DAAD45}"/>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5" name="Footer Placeholder 4">
            <a:extLst>
              <a:ext uri="{FF2B5EF4-FFF2-40B4-BE49-F238E27FC236}">
                <a16:creationId xmlns:a16="http://schemas.microsoft.com/office/drawing/2014/main" id="{9394B99E-7E36-6788-E020-723475C10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5C9181-51CF-D545-D7D8-38A2C3C6FCE4}"/>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418516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CAC78-77BF-AE37-2DB0-1BBDB11E7F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C99479-E44F-0C74-931D-2D6165A35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36371A-94BF-DFDF-7031-2EE2CC99A054}"/>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5" name="Footer Placeholder 4">
            <a:extLst>
              <a:ext uri="{FF2B5EF4-FFF2-40B4-BE49-F238E27FC236}">
                <a16:creationId xmlns:a16="http://schemas.microsoft.com/office/drawing/2014/main" id="{46C032D5-1C83-B34F-E651-05F5495C68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9A6D1-EBB7-BD15-84AE-213F5D107098}"/>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389889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3FFB4E-2EAB-A5C8-E482-EBC6146158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FE5811-2577-42A6-CCF6-A0ED37A932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E1E83-6D2E-80E2-A8B5-3CD3C06A1B3E}"/>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5" name="Footer Placeholder 4">
            <a:extLst>
              <a:ext uri="{FF2B5EF4-FFF2-40B4-BE49-F238E27FC236}">
                <a16:creationId xmlns:a16="http://schemas.microsoft.com/office/drawing/2014/main" id="{17FF997A-69E2-ECBA-0608-5252CCA65E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56180A-EE99-BE81-4C88-4F07730B69E6}"/>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1964827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E8841-23A6-A54C-1A25-32F5FF445D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2C11E0-BEFA-68A5-DF10-AF9376EF89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822AC3-0A6F-ED31-D30D-D941B43ED6F4}"/>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5" name="Footer Placeholder 4">
            <a:extLst>
              <a:ext uri="{FF2B5EF4-FFF2-40B4-BE49-F238E27FC236}">
                <a16:creationId xmlns:a16="http://schemas.microsoft.com/office/drawing/2014/main" id="{CBBDF44C-F9C9-5A04-BA4F-D6525E3C1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ABEBD-D931-951D-8A76-A30AD31161D7}"/>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23548370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F094E-7865-29BE-2F46-0F1326EE25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03119D0-8A9A-1688-C647-5ED2FF12DD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3E41F9-FFDD-C80F-C4C8-888FFA1BBC70}"/>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5" name="Footer Placeholder 4">
            <a:extLst>
              <a:ext uri="{FF2B5EF4-FFF2-40B4-BE49-F238E27FC236}">
                <a16:creationId xmlns:a16="http://schemas.microsoft.com/office/drawing/2014/main" id="{B3D339A8-AF67-354C-8351-ADB4AF392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87F66A-9823-1963-2367-C96AE0EEA969}"/>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183071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C62E8-C8A0-7DBC-E380-DFB682BD1E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62BE8C-8583-C136-945E-495FC9AF03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BC5630-E4D4-E196-95A3-DB44E89A74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D7DA36-DA74-E398-0DC2-C251D7C7EE9F}"/>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6" name="Footer Placeholder 5">
            <a:extLst>
              <a:ext uri="{FF2B5EF4-FFF2-40B4-BE49-F238E27FC236}">
                <a16:creationId xmlns:a16="http://schemas.microsoft.com/office/drawing/2014/main" id="{3B3CA295-C3DE-147B-F894-5610BB7BFA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329962-1F50-8EE0-64F7-9E1AC92418D6}"/>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526342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16236-6808-BAA1-B068-B24134388F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E067E7-AA33-9388-580E-AD5B9B2F18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0A1833-968A-CB50-4835-8A4FF5A611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377B58D-A3A3-128C-82BB-BB7BF34DA9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C80E05-CBDF-9236-E937-499CC57B96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FF77FF-8695-C5B7-0E90-82DF62A34E0A}"/>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8" name="Footer Placeholder 7">
            <a:extLst>
              <a:ext uri="{FF2B5EF4-FFF2-40B4-BE49-F238E27FC236}">
                <a16:creationId xmlns:a16="http://schemas.microsoft.com/office/drawing/2014/main" id="{E1EC1666-0A87-95ED-B8F3-828F994C42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A41AED-1275-24CA-7E0C-5AEF170B672A}"/>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3074586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7A4D0-738D-925D-3BFD-BEEF6D13CC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5E5AAA6-BB31-E3D0-3438-3D2C586FB0FA}"/>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4" name="Footer Placeholder 3">
            <a:extLst>
              <a:ext uri="{FF2B5EF4-FFF2-40B4-BE49-F238E27FC236}">
                <a16:creationId xmlns:a16="http://schemas.microsoft.com/office/drawing/2014/main" id="{1348AE96-C786-34CF-D9CA-9A80210C91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E261F-06A3-5E9D-AB72-D11FFABAD942}"/>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1521208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309601-2386-B796-EAD7-31BD5EF97AE9}"/>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3" name="Footer Placeholder 2">
            <a:extLst>
              <a:ext uri="{FF2B5EF4-FFF2-40B4-BE49-F238E27FC236}">
                <a16:creationId xmlns:a16="http://schemas.microsoft.com/office/drawing/2014/main" id="{47B5CCD1-F447-4FD8-5320-8FBCAB7516B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FA79FB-BEB5-6C85-F3BB-F3077531BD38}"/>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26347262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CB316-8D71-509D-8E15-E7D046E66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1C33323-625B-36EE-B3DD-B6BCA60F79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E67756-9B12-DAE9-92E3-D7C62EF3E5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2FFD9-0032-538B-DC8D-C3066C5B0FA8}"/>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6" name="Footer Placeholder 5">
            <a:extLst>
              <a:ext uri="{FF2B5EF4-FFF2-40B4-BE49-F238E27FC236}">
                <a16:creationId xmlns:a16="http://schemas.microsoft.com/office/drawing/2014/main" id="{EF11412B-2DD9-DBDE-B9E5-71ABD7566D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39CE43-20A9-C0EE-785C-EDF85E8D1DF1}"/>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2091927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E2FF9-B949-1E44-F1AE-C3BD2B78B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8C799F-49F9-ACF6-D940-B8F3CDCA88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54478A-BF97-59B6-1EFC-523B0EBC2F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D423D2-BD52-0B66-C089-CF615C2330FF}"/>
              </a:ext>
            </a:extLst>
          </p:cNvPr>
          <p:cNvSpPr>
            <a:spLocks noGrp="1"/>
          </p:cNvSpPr>
          <p:nvPr>
            <p:ph type="dt" sz="half" idx="10"/>
          </p:nvPr>
        </p:nvSpPr>
        <p:spPr/>
        <p:txBody>
          <a:bodyPr/>
          <a:lstStyle/>
          <a:p>
            <a:fld id="{CF133556-69FD-4D91-97A8-FE158F836D46}" type="datetimeFigureOut">
              <a:rPr lang="en-US" smtClean="0"/>
              <a:t>06-Mar-24</a:t>
            </a:fld>
            <a:endParaRPr lang="en-US"/>
          </a:p>
        </p:txBody>
      </p:sp>
      <p:sp>
        <p:nvSpPr>
          <p:cNvPr id="6" name="Footer Placeholder 5">
            <a:extLst>
              <a:ext uri="{FF2B5EF4-FFF2-40B4-BE49-F238E27FC236}">
                <a16:creationId xmlns:a16="http://schemas.microsoft.com/office/drawing/2014/main" id="{C464836D-C77F-2452-A576-56F63DED3A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B2C234-F9B4-04A0-999E-FE5654D32C17}"/>
              </a:ext>
            </a:extLst>
          </p:cNvPr>
          <p:cNvSpPr>
            <a:spLocks noGrp="1"/>
          </p:cNvSpPr>
          <p:nvPr>
            <p:ph type="sldNum" sz="quarter" idx="12"/>
          </p:nvPr>
        </p:nvSpPr>
        <p:spPr/>
        <p:txBody>
          <a:bodyPr/>
          <a:lstStyle/>
          <a:p>
            <a:fld id="{91C58A17-D230-4D6C-8BA6-918534BA0A32}" type="slidenum">
              <a:rPr lang="en-US" smtClean="0"/>
              <a:t>‹#›</a:t>
            </a:fld>
            <a:endParaRPr lang="en-US"/>
          </a:p>
        </p:txBody>
      </p:sp>
    </p:spTree>
    <p:extLst>
      <p:ext uri="{BB962C8B-B14F-4D97-AF65-F5344CB8AC3E}">
        <p14:creationId xmlns:p14="http://schemas.microsoft.com/office/powerpoint/2010/main" val="747323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A17328-77D7-19E0-7F2E-E6A97A91D8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765674-1F7F-A98E-14B7-032A4C1CEC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8C5CC5-7295-2F04-8B67-14A3F77DB0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133556-69FD-4D91-97A8-FE158F836D46}" type="datetimeFigureOut">
              <a:rPr lang="en-US" smtClean="0"/>
              <a:t>06-Mar-24</a:t>
            </a:fld>
            <a:endParaRPr lang="en-US"/>
          </a:p>
        </p:txBody>
      </p:sp>
      <p:sp>
        <p:nvSpPr>
          <p:cNvPr id="5" name="Footer Placeholder 4">
            <a:extLst>
              <a:ext uri="{FF2B5EF4-FFF2-40B4-BE49-F238E27FC236}">
                <a16:creationId xmlns:a16="http://schemas.microsoft.com/office/drawing/2014/main" id="{F3465DF9-E84B-0978-970A-F4888B95FF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EA02B0B-4405-56CF-B78F-76272554F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C58A17-D230-4D6C-8BA6-918534BA0A32}" type="slidenum">
              <a:rPr lang="en-US" smtClean="0"/>
              <a:t>‹#›</a:t>
            </a:fld>
            <a:endParaRPr lang="en-US"/>
          </a:p>
        </p:txBody>
      </p:sp>
    </p:spTree>
    <p:extLst>
      <p:ext uri="{BB962C8B-B14F-4D97-AF65-F5344CB8AC3E}">
        <p14:creationId xmlns:p14="http://schemas.microsoft.com/office/powerpoint/2010/main" val="2295060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6455A-DC8A-9D48-B6F0-EED893E7124C}"/>
              </a:ext>
            </a:extLst>
          </p:cNvPr>
          <p:cNvSpPr>
            <a:spLocks noGrp="1"/>
          </p:cNvSpPr>
          <p:nvPr>
            <p:ph type="ctrTitle"/>
          </p:nvPr>
        </p:nvSpPr>
        <p:spPr/>
        <p:txBody>
          <a:bodyPr/>
          <a:lstStyle/>
          <a:p>
            <a:r>
              <a:rPr lang="en-US" dirty="0"/>
              <a:t>Architecture Design</a:t>
            </a:r>
          </a:p>
        </p:txBody>
      </p:sp>
      <p:sp>
        <p:nvSpPr>
          <p:cNvPr id="3" name="Subtitle 2">
            <a:extLst>
              <a:ext uri="{FF2B5EF4-FFF2-40B4-BE49-F238E27FC236}">
                <a16:creationId xmlns:a16="http://schemas.microsoft.com/office/drawing/2014/main" id="{6300276A-CF21-F55F-EA8C-2B3E7255FEAE}"/>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149298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CE21B-5635-F981-B433-8F01FA18CAC3}"/>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F4C54594-53C4-E7D6-2009-CFF23CFA73B8}"/>
              </a:ext>
            </a:extLst>
          </p:cNvPr>
          <p:cNvSpPr>
            <a:spLocks noGrp="1"/>
          </p:cNvSpPr>
          <p:nvPr>
            <p:ph idx="1"/>
          </p:nvPr>
        </p:nvSpPr>
        <p:spPr/>
        <p:txBody>
          <a:bodyPr>
            <a:normAutofit fontScale="92500"/>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Fault recovery</a:t>
            </a:r>
            <a:r>
              <a:rPr lang="en-GB" dirty="0">
                <a:cs typeface="Arial" charset="0"/>
              </a:rPr>
              <a:t>: handling fault immediately to limit damage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Fault recovery tactics: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Undoing transactions: </a:t>
            </a:r>
            <a:r>
              <a:rPr lang="en-US" dirty="0">
                <a:cs typeface="Arial" charset="0"/>
              </a:rPr>
              <a:t>manage a series of actions as a single transaction that are easily undone if a fault occurs midway through the transaction</a:t>
            </a:r>
            <a:endParaRPr lang="en-GB" dirty="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Checkpoint/rollback: </a:t>
            </a:r>
            <a:r>
              <a:rPr lang="en-GB" dirty="0">
                <a:cs typeface="Arial" charset="0"/>
              </a:rPr>
              <a:t>software records a checkpoint of current state; rolls back to that point if system gets in trouble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Backup:</a:t>
            </a:r>
            <a:r>
              <a:rPr lang="en-GB" dirty="0">
                <a:cs typeface="Arial" charset="0"/>
              </a:rPr>
              <a:t> system automatically substitutes faulty unit with backup unit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Degraded service: </a:t>
            </a:r>
            <a:r>
              <a:rPr lang="en-GB" dirty="0">
                <a:cs typeface="Arial" charset="0"/>
              </a:rPr>
              <a:t>returns to previous state, offers degraded version of the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Correct and continue: </a:t>
            </a:r>
            <a:r>
              <a:rPr lang="en-GB" dirty="0">
                <a:cs typeface="Arial" charset="0"/>
              </a:rPr>
              <a:t>detects the problem (data consistency, stalled process) and treats the symptoms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b="1" dirty="0">
                <a:cs typeface="Arial" charset="0"/>
              </a:rPr>
              <a:t>Report: </a:t>
            </a:r>
            <a:r>
              <a:rPr lang="en-US" dirty="0">
                <a:cs typeface="Arial" charset="0"/>
              </a:rPr>
              <a:t>system returns to its previous state and reports the problem to an exception-handling unit</a:t>
            </a:r>
            <a:endParaRPr lang="en-GB" dirty="0">
              <a:cs typeface="Arial" charset="0"/>
            </a:endParaRPr>
          </a:p>
          <a:p>
            <a:endParaRPr lang="en-US" dirty="0"/>
          </a:p>
        </p:txBody>
      </p:sp>
    </p:spTree>
    <p:extLst>
      <p:ext uri="{BB962C8B-B14F-4D97-AF65-F5344CB8AC3E}">
        <p14:creationId xmlns:p14="http://schemas.microsoft.com/office/powerpoint/2010/main" val="4005526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FD20-B1D6-E4DC-F4F8-EE1B75591DA1}"/>
              </a:ext>
            </a:extLst>
          </p:cNvPr>
          <p:cNvSpPr>
            <a:spLocks noGrp="1"/>
          </p:cNvSpPr>
          <p:nvPr>
            <p:ph type="title"/>
          </p:nvPr>
        </p:nvSpPr>
        <p:spPr/>
        <p:txBody>
          <a:bodyPr/>
          <a:lstStyle/>
          <a:p>
            <a:r>
              <a:rPr lang="en-US" dirty="0"/>
              <a:t>Robustness</a:t>
            </a:r>
          </a:p>
        </p:txBody>
      </p:sp>
      <p:sp>
        <p:nvSpPr>
          <p:cNvPr id="3" name="Content Placeholder 2">
            <a:extLst>
              <a:ext uri="{FF2B5EF4-FFF2-40B4-BE49-F238E27FC236}">
                <a16:creationId xmlns:a16="http://schemas.microsoft.com/office/drawing/2014/main" id="{971DF2DC-E622-3B92-016E-FB17462D4C31}"/>
              </a:ext>
            </a:extLst>
          </p:cNvPr>
          <p:cNvSpPr>
            <a:spLocks noGrp="1"/>
          </p:cNvSpPr>
          <p:nvPr>
            <p:ph idx="1"/>
          </p:nvPr>
        </p:nvSpPr>
        <p:spPr>
          <a:xfrm>
            <a:off x="838200" y="1825625"/>
            <a:ext cx="10515600" cy="4897904"/>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 system is </a:t>
            </a:r>
            <a:r>
              <a:rPr lang="en-GB" sz="2200" b="1" dirty="0">
                <a:cs typeface="Arial" charset="0"/>
              </a:rPr>
              <a:t>robust</a:t>
            </a:r>
            <a:r>
              <a:rPr lang="en-GB" sz="2200" dirty="0">
                <a:cs typeface="Arial" charset="0"/>
              </a:rPr>
              <a:t> if it includes mechanisms for accommodating or recovering from problems in the environment or in another unit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b="1" dirty="0">
                <a:cs typeface="Arial" charset="0"/>
              </a:rPr>
              <a:t>Mutual suspicion: </a:t>
            </a:r>
            <a:r>
              <a:rPr lang="en-US" sz="2200" dirty="0">
                <a:cs typeface="Arial" charset="0"/>
              </a:rPr>
              <a:t>each software unit assumes that the other units contain faults</a:t>
            </a:r>
            <a:endParaRPr lang="en-GB" sz="2200" dirty="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Robustness tactics differ from reliability tactics because the source of problems is different</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Recovery tactics are similar: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Rollback to checkpoint state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Abort a transaction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Initiate a backup unit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Provide reduced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Correct symptoms and continue processing</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Trigger an exception</a:t>
            </a:r>
          </a:p>
          <a:p>
            <a:pPr marL="0" indent="0">
              <a:buNone/>
            </a:pPr>
            <a:endParaRPr lang="en-US" dirty="0"/>
          </a:p>
        </p:txBody>
      </p:sp>
    </p:spTree>
    <p:extLst>
      <p:ext uri="{BB962C8B-B14F-4D97-AF65-F5344CB8AC3E}">
        <p14:creationId xmlns:p14="http://schemas.microsoft.com/office/powerpoint/2010/main" val="2312062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DFE19-18F9-94DD-6B12-8DA654A0318F}"/>
              </a:ext>
            </a:extLst>
          </p:cNvPr>
          <p:cNvSpPr>
            <a:spLocks noGrp="1"/>
          </p:cNvSpPr>
          <p:nvPr>
            <p:ph type="title"/>
          </p:nvPr>
        </p:nvSpPr>
        <p:spPr/>
        <p:txBody>
          <a:bodyPr/>
          <a:lstStyle/>
          <a:p>
            <a:r>
              <a:rPr lang="en-US" dirty="0"/>
              <a:t>Usability</a:t>
            </a:r>
          </a:p>
        </p:txBody>
      </p:sp>
      <p:sp>
        <p:nvSpPr>
          <p:cNvPr id="3" name="Content Placeholder 2">
            <a:extLst>
              <a:ext uri="{FF2B5EF4-FFF2-40B4-BE49-F238E27FC236}">
                <a16:creationId xmlns:a16="http://schemas.microsoft.com/office/drawing/2014/main" id="{761DD403-4385-2F95-7F48-BD59CC085C33}"/>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Usability reflects the ease with which a user is able to operate the system</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User interface should reside in its own software unit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Some user-initiated commands require architectural support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There are some system-initiated activities for which the system should maintain a model of its environment</a:t>
            </a:r>
          </a:p>
        </p:txBody>
      </p:sp>
    </p:spTree>
    <p:extLst>
      <p:ext uri="{BB962C8B-B14F-4D97-AF65-F5344CB8AC3E}">
        <p14:creationId xmlns:p14="http://schemas.microsoft.com/office/powerpoint/2010/main" val="1585011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F1FD8-A2D3-226B-58F3-66C1ED3B2DD8}"/>
              </a:ext>
            </a:extLst>
          </p:cNvPr>
          <p:cNvSpPr>
            <a:spLocks noGrp="1"/>
          </p:cNvSpPr>
          <p:nvPr>
            <p:ph type="title"/>
          </p:nvPr>
        </p:nvSpPr>
        <p:spPr/>
        <p:txBody>
          <a:bodyPr/>
          <a:lstStyle/>
          <a:p>
            <a:r>
              <a:rPr lang="en-US" dirty="0"/>
              <a:t>Business Goals</a:t>
            </a:r>
          </a:p>
        </p:txBody>
      </p:sp>
      <p:sp>
        <p:nvSpPr>
          <p:cNvPr id="3" name="Content Placeholder 2">
            <a:extLst>
              <a:ext uri="{FF2B5EF4-FFF2-40B4-BE49-F238E27FC236}">
                <a16:creationId xmlns:a16="http://schemas.microsoft.com/office/drawing/2014/main" id="{D65372EB-320E-66A4-075E-910B33888395}"/>
              </a:ext>
            </a:extLst>
          </p:cNvPr>
          <p:cNvSpPr>
            <a:spLocks noGrp="1"/>
          </p:cNvSpPr>
          <p:nvPr>
            <p:ph idx="1"/>
          </p:nvPr>
        </p:nvSpPr>
        <p:spPr/>
        <p:txBody>
          <a:bodyPr>
            <a:normAutofit lnSpcReduction="10000"/>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Business Goals are quality attributes the system is expected to exhibit (e.g., minimizing the cost of development and time to market)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Buy vs. Build</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Save development time, money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More reliable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Existing components create constraints; vulnerable to supplier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Initial development vs. maintenance costs</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Save money by making system modifiable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Increased complexity may delay release; lose market to competitors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New vs. known technologies</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dirty="0">
                <a:cs typeface="Arial" charset="0"/>
              </a:rPr>
              <a:t>Acquiring expertise costs money, delays product release</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dirty="0">
                <a:cs typeface="Arial" charset="0"/>
              </a:rPr>
              <a:t>Either learn how to use the new technology or hire new personnel </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dirty="0">
                <a:cs typeface="Arial" charset="0"/>
              </a:rPr>
              <a:t>Eventually, we must develop the expertise ourselves</a:t>
            </a:r>
            <a:endParaRPr lang="en-GB" sz="2200" dirty="0">
              <a:cs typeface="Arial" charset="0"/>
            </a:endParaRPr>
          </a:p>
          <a:p>
            <a:endParaRPr lang="en-US" dirty="0"/>
          </a:p>
        </p:txBody>
      </p:sp>
    </p:spTree>
    <p:extLst>
      <p:ext uri="{BB962C8B-B14F-4D97-AF65-F5344CB8AC3E}">
        <p14:creationId xmlns:p14="http://schemas.microsoft.com/office/powerpoint/2010/main" val="33523789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DDAE8-51E5-0893-24E7-B66E5483BE82}"/>
              </a:ext>
            </a:extLst>
          </p:cNvPr>
          <p:cNvSpPr>
            <a:spLocks noGrp="1"/>
          </p:cNvSpPr>
          <p:nvPr>
            <p:ph type="title"/>
          </p:nvPr>
        </p:nvSpPr>
        <p:spPr/>
        <p:txBody>
          <a:bodyPr/>
          <a:lstStyle/>
          <a:p>
            <a:r>
              <a:rPr lang="en-US" dirty="0"/>
              <a:t>Architecture Evaluation and Refinement</a:t>
            </a:r>
          </a:p>
        </p:txBody>
      </p:sp>
      <p:sp>
        <p:nvSpPr>
          <p:cNvPr id="3" name="Content Placeholder 2">
            <a:extLst>
              <a:ext uri="{FF2B5EF4-FFF2-40B4-BE49-F238E27FC236}">
                <a16:creationId xmlns:a16="http://schemas.microsoft.com/office/drawing/2014/main" id="{5103DA2D-3353-B1FE-4615-FCFA4F093F48}"/>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Design is </a:t>
            </a:r>
            <a:r>
              <a:rPr lang="en-GB" b="1" dirty="0">
                <a:cs typeface="Arial" charset="0"/>
              </a:rPr>
              <a:t>iterative</a:t>
            </a:r>
            <a:r>
              <a:rPr lang="en-GB" dirty="0">
                <a:cs typeface="Arial" charset="0"/>
              </a:rPr>
              <a:t>: we propose design decisions, assess, make adjustments, and propose more decisions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Many techniques to evaluate the design: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Trade-off analysis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Cost-benefit analysis</a:t>
            </a:r>
          </a:p>
          <a:p>
            <a:endParaRPr lang="en-US" dirty="0"/>
          </a:p>
        </p:txBody>
      </p:sp>
    </p:spTree>
    <p:extLst>
      <p:ext uri="{BB962C8B-B14F-4D97-AF65-F5344CB8AC3E}">
        <p14:creationId xmlns:p14="http://schemas.microsoft.com/office/powerpoint/2010/main" val="1139926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rmAutofit/>
          </a:bodyPr>
          <a:lstStyle/>
          <a:p>
            <a:pPr algn="l"/>
            <a:r>
              <a:rPr lang="en-US" sz="2600" b="0" i="0" u="none" strike="noStrike" baseline="0" dirty="0"/>
              <a:t>Often, there are several alternative designs to consider:</a:t>
            </a:r>
          </a:p>
          <a:p>
            <a:pPr lvl="1"/>
            <a:r>
              <a:rPr lang="en-US" sz="2600" dirty="0"/>
              <a:t>A</a:t>
            </a:r>
            <a:r>
              <a:rPr lang="en-US" sz="2600" b="0" i="0" u="none" strike="noStrike" baseline="0" dirty="0"/>
              <a:t>s professionals, it is our</a:t>
            </a:r>
            <a:r>
              <a:rPr lang="en-US" sz="2600" dirty="0"/>
              <a:t> </a:t>
            </a:r>
            <a:r>
              <a:rPr lang="en-US" sz="2600" b="0" i="0" u="none" strike="noStrike" baseline="0" dirty="0"/>
              <a:t>duty to explore design </a:t>
            </a:r>
            <a:r>
              <a:rPr lang="en-US" sz="2600" b="1" i="0" u="none" strike="noStrike" baseline="0" dirty="0"/>
              <a:t>alternatives</a:t>
            </a:r>
            <a:r>
              <a:rPr lang="en-US" sz="2600" b="0" i="0" u="none" strike="noStrike" baseline="0" dirty="0"/>
              <a:t> and not simply implement the first design that comes to mind.</a:t>
            </a:r>
          </a:p>
          <a:p>
            <a:pPr lvl="1"/>
            <a:r>
              <a:rPr lang="en-US" sz="2600" dirty="0"/>
              <a:t>I</a:t>
            </a:r>
            <a:r>
              <a:rPr lang="en-US" sz="2600" b="0" i="0" u="none" strike="noStrike" baseline="0" dirty="0"/>
              <a:t>t may not be immediately obvious which </a:t>
            </a:r>
            <a:r>
              <a:rPr lang="en-US" sz="2600" b="1" i="0" u="none" strike="noStrike" baseline="0" dirty="0"/>
              <a:t>architectural styles </a:t>
            </a:r>
            <a:r>
              <a:rPr lang="en-US" sz="2600" b="0" i="0" u="none" strike="noStrike" baseline="0" dirty="0"/>
              <a:t>to use as the basis for a design</a:t>
            </a:r>
            <a:r>
              <a:rPr lang="en-US" sz="2600" dirty="0"/>
              <a:t> </a:t>
            </a:r>
            <a:r>
              <a:rPr lang="en-US" sz="2600" b="0" i="0" u="none" strike="noStrike" baseline="0" dirty="0"/>
              <a:t>if the design is expected to achieve quality attributes that conflict with one another. </a:t>
            </a:r>
          </a:p>
          <a:p>
            <a:pPr lvl="1"/>
            <a:r>
              <a:rPr lang="en-US" sz="2600" dirty="0"/>
              <a:t>D</a:t>
            </a:r>
            <a:r>
              <a:rPr lang="en-US" sz="2600" b="0" i="0" u="none" strike="noStrike" baseline="0" dirty="0"/>
              <a:t>ifferent members of our design team may promote </a:t>
            </a:r>
            <a:r>
              <a:rPr lang="en-US" sz="2600" b="1" i="0" u="none" strike="noStrike" baseline="0" dirty="0"/>
              <a:t>competing designs</a:t>
            </a:r>
            <a:r>
              <a:rPr lang="en-US" sz="2600" b="0" i="0" u="none" strike="noStrike" baseline="0" dirty="0"/>
              <a:t>, and it is our responsibility to decide which one to pursue.</a:t>
            </a:r>
          </a:p>
          <a:p>
            <a:pPr lvl="1"/>
            <a:r>
              <a:rPr lang="en-US" sz="2600" dirty="0"/>
              <a:t>N</a:t>
            </a:r>
            <a:r>
              <a:rPr lang="en-US" sz="2600" b="0" i="0" u="none" strike="noStrike" baseline="0" dirty="0"/>
              <a:t>eed a </a:t>
            </a:r>
            <a:r>
              <a:rPr lang="en-US" sz="2600" b="1" i="0" u="none" strike="noStrike" baseline="0" dirty="0"/>
              <a:t>measurement-based method </a:t>
            </a:r>
            <a:r>
              <a:rPr lang="en-US" sz="2600" b="0" i="0" u="none" strike="noStrike" baseline="0" dirty="0"/>
              <a:t>for comparing design alternatives, so that we can make informed decisions and can justify our decisions to others.</a:t>
            </a:r>
            <a:endParaRPr lang="en-US" sz="2600" dirty="0"/>
          </a:p>
        </p:txBody>
      </p:sp>
    </p:spTree>
    <p:extLst>
      <p:ext uri="{BB962C8B-B14F-4D97-AF65-F5344CB8AC3E}">
        <p14:creationId xmlns:p14="http://schemas.microsoft.com/office/powerpoint/2010/main" val="1955978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Autofit/>
          </a:bodyPr>
          <a:lstStyle/>
          <a:p>
            <a:pPr algn="l"/>
            <a:r>
              <a:rPr lang="en-US" sz="2400" b="0" i="0" u="none" strike="noStrike" baseline="0" dirty="0"/>
              <a:t>To see how different architecture styles can be used to solve the same problem.</a:t>
            </a:r>
          </a:p>
          <a:p>
            <a:pPr algn="l"/>
            <a:r>
              <a:rPr lang="en-US" sz="2400" b="0" i="0" u="none" strike="noStrike" baseline="0" dirty="0"/>
              <a:t>The </a:t>
            </a:r>
            <a:r>
              <a:rPr lang="en-US" sz="2400" b="1" i="0" u="none" strike="noStrike" baseline="0" dirty="0"/>
              <a:t>[key word in context] KWIC</a:t>
            </a:r>
            <a:r>
              <a:rPr lang="en-US" sz="2400" b="0" i="0" u="none" strike="noStrike" baseline="0" dirty="0"/>
              <a:t> system:</a:t>
            </a:r>
          </a:p>
          <a:p>
            <a:pPr lvl="1"/>
            <a:r>
              <a:rPr lang="en-US" dirty="0"/>
              <a:t>A</a:t>
            </a:r>
            <a:r>
              <a:rPr lang="en-US" b="0" i="0" u="none" strike="noStrike" baseline="0" dirty="0"/>
              <a:t>ccepts an ordered set of lines.</a:t>
            </a:r>
          </a:p>
          <a:p>
            <a:pPr lvl="1"/>
            <a:r>
              <a:rPr lang="en-US" dirty="0"/>
              <a:t>E</a:t>
            </a:r>
            <a:r>
              <a:rPr lang="en-US" b="0" i="0" u="none" strike="noStrike" baseline="0" dirty="0"/>
              <a:t>ach line is an ordered set of words.</a:t>
            </a:r>
          </a:p>
          <a:p>
            <a:pPr lvl="1"/>
            <a:r>
              <a:rPr lang="en-US" dirty="0"/>
              <a:t>E</a:t>
            </a:r>
            <a:r>
              <a:rPr lang="en-US" b="0" i="0" u="none" strike="noStrike" baseline="0" dirty="0"/>
              <a:t>ach word is an ordered set of characters. </a:t>
            </a:r>
          </a:p>
          <a:p>
            <a:pPr lvl="1"/>
            <a:r>
              <a:rPr lang="en-US" b="0" i="0" u="none" strike="noStrike" baseline="0" dirty="0"/>
              <a:t>Any line may be “circularly shifted” by repeatedly removing the first word and appending it at the end of the line. </a:t>
            </a:r>
          </a:p>
          <a:p>
            <a:pPr lvl="1"/>
            <a:r>
              <a:rPr lang="en-US" b="0" i="0" u="none" strike="noStrike" baseline="0" dirty="0"/>
              <a:t>The KWIC index system outputs a list of all circular shifts of all lines in alphabetical order.</a:t>
            </a:r>
          </a:p>
          <a:p>
            <a:pPr algn="l"/>
            <a:r>
              <a:rPr lang="en-US" sz="2400" b="0" i="0" u="none" strike="noStrike" baseline="0" dirty="0"/>
              <a:t>Such systems are used to </a:t>
            </a:r>
            <a:r>
              <a:rPr lang="en-US" sz="2400" b="1" i="0" u="none" strike="noStrike" baseline="0" dirty="0"/>
              <a:t>index text</a:t>
            </a:r>
            <a:r>
              <a:rPr lang="en-US" sz="2400" b="0" i="0" u="none" strike="noStrike" baseline="0" dirty="0"/>
              <a:t>, supporting rapid </a:t>
            </a:r>
            <a:r>
              <a:rPr lang="en-US" sz="2400" b="1" i="0" u="none" strike="noStrike" baseline="0" dirty="0"/>
              <a:t>searching for keywords</a:t>
            </a:r>
            <a:r>
              <a:rPr lang="en-US" sz="2400" b="0" i="0" u="none" strike="noStrike" baseline="0" dirty="0"/>
              <a:t>. For example, KWIC is used in electronic </a:t>
            </a:r>
            <a:r>
              <a:rPr lang="en-US" sz="2400" b="1" i="0" u="none" strike="noStrike" baseline="0" dirty="0"/>
              <a:t>library catalogues </a:t>
            </a:r>
            <a:r>
              <a:rPr lang="en-US" sz="2400" b="0" i="0" u="none" strike="noStrike" baseline="0" dirty="0"/>
              <a:t>(e.g., find all titles that contain the name “Martin Luther King Jr.”) and in </a:t>
            </a:r>
            <a:r>
              <a:rPr lang="en-US" sz="2400" b="1" i="0" u="none" strike="noStrike" baseline="0" dirty="0"/>
              <a:t>online help systems </a:t>
            </a:r>
            <a:r>
              <a:rPr lang="en-US" sz="2400" b="0" i="0" u="none" strike="noStrike" baseline="0" dirty="0"/>
              <a:t>(e.g., find all index entries that contain the word “customize”).</a:t>
            </a:r>
            <a:endParaRPr lang="en-US" sz="2400" dirty="0"/>
          </a:p>
        </p:txBody>
      </p:sp>
    </p:spTree>
    <p:extLst>
      <p:ext uri="{BB962C8B-B14F-4D97-AF65-F5344CB8AC3E}">
        <p14:creationId xmlns:p14="http://schemas.microsoft.com/office/powerpoint/2010/main" val="2517308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rmAutofit/>
          </a:bodyPr>
          <a:lstStyle/>
          <a:p>
            <a:pPr algn="l"/>
            <a:r>
              <a:rPr lang="en-US" sz="2600" b="0" i="0" u="none" strike="noStrike" baseline="0" dirty="0"/>
              <a:t>Shaw and </a:t>
            </a:r>
            <a:r>
              <a:rPr lang="en-US" sz="2600" b="0" i="0" u="none" strike="noStrike" baseline="0" dirty="0" err="1"/>
              <a:t>Garlan</a:t>
            </a:r>
            <a:r>
              <a:rPr lang="en-US" sz="2600" b="0" i="0" u="none" strike="noStrike" baseline="0" dirty="0"/>
              <a:t> (1996) present four different architectural designs to implement KWIC: </a:t>
            </a:r>
          </a:p>
          <a:p>
            <a:pPr lvl="1"/>
            <a:r>
              <a:rPr lang="en-US" sz="2600" b="0" i="0" u="none" strike="noStrike" baseline="0" dirty="0"/>
              <a:t>Repository</a:t>
            </a:r>
          </a:p>
          <a:p>
            <a:pPr lvl="1"/>
            <a:r>
              <a:rPr lang="en-US" sz="2600" dirty="0"/>
              <a:t>D</a:t>
            </a:r>
            <a:r>
              <a:rPr lang="en-US" sz="2600" b="0" i="0" u="none" strike="noStrike" baseline="0" dirty="0"/>
              <a:t>ata abstraction</a:t>
            </a:r>
          </a:p>
          <a:p>
            <a:pPr lvl="1"/>
            <a:r>
              <a:rPr lang="en-US" sz="2600" dirty="0"/>
              <a:t>I</a:t>
            </a:r>
            <a:r>
              <a:rPr lang="en-US" sz="2600" b="0" i="0" u="none" strike="noStrike" baseline="0" dirty="0"/>
              <a:t>mplicit invocation (a type of publish-subscribe),</a:t>
            </a:r>
          </a:p>
          <a:p>
            <a:pPr lvl="1"/>
            <a:r>
              <a:rPr lang="en-US" sz="2600" dirty="0"/>
              <a:t>P</a:t>
            </a:r>
            <a:r>
              <a:rPr lang="en-US" sz="2600" b="0" i="0" u="none" strike="noStrike" baseline="0" dirty="0"/>
              <a:t>ipe-and-filter.</a:t>
            </a:r>
            <a:endParaRPr lang="en-US" sz="2600" dirty="0"/>
          </a:p>
        </p:txBody>
      </p:sp>
    </p:spTree>
    <p:extLst>
      <p:ext uri="{BB962C8B-B14F-4D97-AF65-F5344CB8AC3E}">
        <p14:creationId xmlns:p14="http://schemas.microsoft.com/office/powerpoint/2010/main" val="1605795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pic>
        <p:nvPicPr>
          <p:cNvPr id="5" name="Content Placeholder 4" descr="Diagram&#10;&#10;Description automatically generated">
            <a:extLst>
              <a:ext uri="{FF2B5EF4-FFF2-40B4-BE49-F238E27FC236}">
                <a16:creationId xmlns:a16="http://schemas.microsoft.com/office/drawing/2014/main" id="{BA4AF1D7-E9E7-3BDD-2D18-D8FF55283C0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22299" y="1560462"/>
            <a:ext cx="8992837" cy="4811115"/>
          </a:xfrm>
        </p:spPr>
      </p:pic>
      <p:sp>
        <p:nvSpPr>
          <p:cNvPr id="6" name="TextBox 5">
            <a:extLst>
              <a:ext uri="{FF2B5EF4-FFF2-40B4-BE49-F238E27FC236}">
                <a16:creationId xmlns:a16="http://schemas.microsoft.com/office/drawing/2014/main" id="{F75A867B-E866-7211-221A-175172FD789D}"/>
              </a:ext>
            </a:extLst>
          </p:cNvPr>
          <p:cNvSpPr txBox="1"/>
          <p:nvPr/>
        </p:nvSpPr>
        <p:spPr>
          <a:xfrm>
            <a:off x="4407158" y="6371577"/>
            <a:ext cx="3377682" cy="369332"/>
          </a:xfrm>
          <a:prstGeom prst="rect">
            <a:avLst/>
          </a:prstGeom>
          <a:noFill/>
        </p:spPr>
        <p:txBody>
          <a:bodyPr wrap="square" rtlCol="0">
            <a:spAutoFit/>
          </a:bodyPr>
          <a:lstStyle/>
          <a:p>
            <a:pPr algn="ctr"/>
            <a:r>
              <a:rPr lang="en-US" dirty="0"/>
              <a:t>Shared data solution for KWIC</a:t>
            </a:r>
          </a:p>
        </p:txBody>
      </p:sp>
    </p:spTree>
    <p:extLst>
      <p:ext uri="{BB962C8B-B14F-4D97-AF65-F5344CB8AC3E}">
        <p14:creationId xmlns:p14="http://schemas.microsoft.com/office/powerpoint/2010/main" val="3404943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Autofit/>
          </a:bodyPr>
          <a:lstStyle/>
          <a:p>
            <a:pPr algn="l"/>
            <a:r>
              <a:rPr lang="en-US" sz="2600" b="1" i="0" u="none" strike="noStrike" baseline="0" dirty="0"/>
              <a:t>Repository Solution.</a:t>
            </a:r>
          </a:p>
          <a:p>
            <a:pPr algn="l"/>
            <a:r>
              <a:rPr lang="en-US" sz="2600" dirty="0"/>
              <a:t>B</a:t>
            </a:r>
            <a:r>
              <a:rPr lang="en-US" sz="2600" b="0" i="0" u="none" strike="noStrike" baseline="0" dirty="0"/>
              <a:t>reaks the problem into its four </a:t>
            </a:r>
            <a:r>
              <a:rPr lang="en-US" sz="2600" b="1" i="0" u="none" strike="noStrike" baseline="0" dirty="0"/>
              <a:t>primary functions</a:t>
            </a:r>
            <a:r>
              <a:rPr lang="en-US" sz="2600" b="0" i="0" u="none" strike="noStrike" baseline="0" dirty="0"/>
              <a:t>: input, circular shift, alphabetizer, and output.</a:t>
            </a:r>
          </a:p>
          <a:p>
            <a:pPr algn="l"/>
            <a:r>
              <a:rPr lang="en-US" sz="2600" b="0" i="0" u="none" strike="noStrike" baseline="0" dirty="0"/>
              <a:t>Four modules are coordinated by a </a:t>
            </a:r>
            <a:r>
              <a:rPr lang="en-US" sz="2600" b="1" i="0" u="none" strike="noStrike" baseline="0" dirty="0"/>
              <a:t>master program </a:t>
            </a:r>
            <a:r>
              <a:rPr lang="en-US" sz="2600" b="0" i="0" u="none" strike="noStrike" baseline="0" dirty="0"/>
              <a:t>that calls them in sequence.</a:t>
            </a:r>
          </a:p>
          <a:p>
            <a:pPr algn="l"/>
            <a:r>
              <a:rPr lang="en-US" sz="2600" dirty="0"/>
              <a:t>D</a:t>
            </a:r>
            <a:r>
              <a:rPr lang="en-US" sz="2600" b="0" i="0" u="none" strike="noStrike" baseline="0" dirty="0"/>
              <a:t>ata are localized in their own modules, and not replicated or passed among the computational modules, the design is efficient.</a:t>
            </a:r>
          </a:p>
          <a:p>
            <a:pPr algn="l"/>
            <a:r>
              <a:rPr lang="en-US" sz="2600" dirty="0"/>
              <a:t>D</a:t>
            </a:r>
            <a:r>
              <a:rPr lang="en-US" sz="2600" b="0" i="0" u="none" strike="noStrike" baseline="0" dirty="0"/>
              <a:t>esign is difficult to change </a:t>
            </a:r>
            <a:r>
              <a:rPr lang="en-US" sz="2600" dirty="0"/>
              <a:t>b</a:t>
            </a:r>
            <a:r>
              <a:rPr lang="en-US" sz="2600" b="0" i="0" u="none" strike="noStrike" baseline="0" dirty="0"/>
              <a:t>ecause the computational modules access and manipulate the data directly, via read and write operations, any change to the data and data format will affect all modules.</a:t>
            </a:r>
          </a:p>
          <a:p>
            <a:pPr algn="l"/>
            <a:r>
              <a:rPr lang="en-US" sz="2600" dirty="0"/>
              <a:t>N</a:t>
            </a:r>
            <a:r>
              <a:rPr lang="en-US" sz="2600" b="0" i="0" u="none" strike="noStrike" baseline="0" dirty="0"/>
              <a:t>one of the elements in the design are particularly reusable.</a:t>
            </a:r>
          </a:p>
        </p:txBody>
      </p:sp>
    </p:spTree>
    <p:extLst>
      <p:ext uri="{BB962C8B-B14F-4D97-AF65-F5344CB8AC3E}">
        <p14:creationId xmlns:p14="http://schemas.microsoft.com/office/powerpoint/2010/main" val="3235009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28191-7ABD-E2E9-4FEE-095220247C44}"/>
              </a:ext>
            </a:extLst>
          </p:cNvPr>
          <p:cNvSpPr>
            <a:spLocks noGrp="1"/>
          </p:cNvSpPr>
          <p:nvPr>
            <p:ph type="title"/>
          </p:nvPr>
        </p:nvSpPr>
        <p:spPr/>
        <p:txBody>
          <a:bodyPr/>
          <a:lstStyle/>
          <a:p>
            <a:r>
              <a:rPr lang="en-US" dirty="0"/>
              <a:t>Achieving Quality Attributes</a:t>
            </a:r>
          </a:p>
        </p:txBody>
      </p:sp>
      <p:sp>
        <p:nvSpPr>
          <p:cNvPr id="3" name="Content Placeholder 2">
            <a:extLst>
              <a:ext uri="{FF2B5EF4-FFF2-40B4-BE49-F238E27FC236}">
                <a16:creationId xmlns:a16="http://schemas.microsoft.com/office/drawing/2014/main" id="{A82CEF0B-7973-743E-0F13-AA6222F61FFC}"/>
              </a:ext>
            </a:extLst>
          </p:cNvPr>
          <p:cNvSpPr>
            <a:spLocks noGrp="1"/>
          </p:cNvSpPr>
          <p:nvPr>
            <p:ph idx="1"/>
          </p:nvPr>
        </p:nvSpPr>
        <p:spPr/>
        <p:txBody>
          <a:bodyPr>
            <a:normAutofit/>
          </a:bodyPr>
          <a:lstStyle/>
          <a:p>
            <a:pPr algn="l"/>
            <a:r>
              <a:rPr lang="en-US" sz="2400" b="0" i="0" u="none" strike="noStrike" baseline="0" dirty="0"/>
              <a:t>Reflect the characteristics that users want to see in the products we build.</a:t>
            </a:r>
            <a:endParaRPr lang="en-GB" sz="2400" dirty="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Architectural styles provide general beneficial properties. Quality attributes also need to be supported:</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Modifiability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Performance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Security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Reliability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Robustness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Usability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Business goals</a:t>
            </a:r>
            <a:endParaRPr lang="en-US" dirty="0"/>
          </a:p>
        </p:txBody>
      </p:sp>
    </p:spTree>
    <p:extLst>
      <p:ext uri="{BB962C8B-B14F-4D97-AF65-F5344CB8AC3E}">
        <p14:creationId xmlns:p14="http://schemas.microsoft.com/office/powerpoint/2010/main" val="2846983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pic>
        <p:nvPicPr>
          <p:cNvPr id="5" name="Content Placeholder 4">
            <a:extLst>
              <a:ext uri="{FF2B5EF4-FFF2-40B4-BE49-F238E27FC236}">
                <a16:creationId xmlns:a16="http://schemas.microsoft.com/office/drawing/2014/main" id="{BA4AF1D7-E9E7-3BDD-2D18-D8FF55283C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22299" y="1560462"/>
            <a:ext cx="8992837" cy="4811115"/>
          </a:xfrm>
        </p:spPr>
      </p:pic>
      <p:sp>
        <p:nvSpPr>
          <p:cNvPr id="6" name="TextBox 5">
            <a:extLst>
              <a:ext uri="{FF2B5EF4-FFF2-40B4-BE49-F238E27FC236}">
                <a16:creationId xmlns:a16="http://schemas.microsoft.com/office/drawing/2014/main" id="{F75A867B-E866-7211-221A-175172FD789D}"/>
              </a:ext>
            </a:extLst>
          </p:cNvPr>
          <p:cNvSpPr txBox="1"/>
          <p:nvPr/>
        </p:nvSpPr>
        <p:spPr>
          <a:xfrm>
            <a:off x="4407158" y="6371577"/>
            <a:ext cx="3377682" cy="369332"/>
          </a:xfrm>
          <a:prstGeom prst="rect">
            <a:avLst/>
          </a:prstGeom>
          <a:noFill/>
        </p:spPr>
        <p:txBody>
          <a:bodyPr wrap="square" rtlCol="0">
            <a:spAutoFit/>
          </a:bodyPr>
          <a:lstStyle/>
          <a:p>
            <a:pPr algn="ctr"/>
            <a:r>
              <a:rPr lang="en-US" dirty="0"/>
              <a:t>Data-module solution for KWIC</a:t>
            </a:r>
          </a:p>
        </p:txBody>
      </p:sp>
      <p:sp>
        <p:nvSpPr>
          <p:cNvPr id="3" name="TextBox 2">
            <a:extLst>
              <a:ext uri="{FF2B5EF4-FFF2-40B4-BE49-F238E27FC236}">
                <a16:creationId xmlns:a16="http://schemas.microsoft.com/office/drawing/2014/main" id="{A16AD4B3-BA47-F288-75B2-571765395736}"/>
              </a:ext>
            </a:extLst>
          </p:cNvPr>
          <p:cNvSpPr txBox="1"/>
          <p:nvPr/>
        </p:nvSpPr>
        <p:spPr>
          <a:xfrm>
            <a:off x="6035659" y="5545240"/>
            <a:ext cx="1940768" cy="646331"/>
          </a:xfrm>
          <a:prstGeom prst="rect">
            <a:avLst/>
          </a:prstGeom>
          <a:noFill/>
        </p:spPr>
        <p:txBody>
          <a:bodyPr wrap="square" rtlCol="0">
            <a:spAutoFit/>
          </a:bodyPr>
          <a:lstStyle/>
          <a:p>
            <a:pPr algn="ctr"/>
            <a:r>
              <a:rPr lang="en-US" dirty="0"/>
              <a:t>Circular Shift Module</a:t>
            </a:r>
          </a:p>
        </p:txBody>
      </p:sp>
      <p:sp>
        <p:nvSpPr>
          <p:cNvPr id="4" name="TextBox 3">
            <a:extLst>
              <a:ext uri="{FF2B5EF4-FFF2-40B4-BE49-F238E27FC236}">
                <a16:creationId xmlns:a16="http://schemas.microsoft.com/office/drawing/2014/main" id="{AD246E06-1F23-D8D3-4917-7AC68C3B140D}"/>
              </a:ext>
            </a:extLst>
          </p:cNvPr>
          <p:cNvSpPr txBox="1"/>
          <p:nvPr/>
        </p:nvSpPr>
        <p:spPr>
          <a:xfrm>
            <a:off x="10251232" y="4303558"/>
            <a:ext cx="1940768" cy="646331"/>
          </a:xfrm>
          <a:prstGeom prst="rect">
            <a:avLst/>
          </a:prstGeom>
          <a:noFill/>
        </p:spPr>
        <p:txBody>
          <a:bodyPr wrap="square" rtlCol="0">
            <a:spAutoFit/>
          </a:bodyPr>
          <a:lstStyle/>
          <a:p>
            <a:pPr algn="ctr"/>
            <a:r>
              <a:rPr lang="en-US" dirty="0"/>
              <a:t>Alphabetic Shift Module</a:t>
            </a:r>
          </a:p>
        </p:txBody>
      </p:sp>
      <p:cxnSp>
        <p:nvCxnSpPr>
          <p:cNvPr id="8" name="Straight Arrow Connector 7">
            <a:extLst>
              <a:ext uri="{FF2B5EF4-FFF2-40B4-BE49-F238E27FC236}">
                <a16:creationId xmlns:a16="http://schemas.microsoft.com/office/drawing/2014/main" id="{307612A7-ABC3-F47A-9509-BC2588F571C3}"/>
              </a:ext>
            </a:extLst>
          </p:cNvPr>
          <p:cNvCxnSpPr>
            <a:cxnSpLocks/>
          </p:cNvCxnSpPr>
          <p:nvPr/>
        </p:nvCxnSpPr>
        <p:spPr>
          <a:xfrm flipH="1">
            <a:off x="9741159" y="4626723"/>
            <a:ext cx="858417" cy="4211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852362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a:xfrm>
            <a:off x="838200" y="1563370"/>
            <a:ext cx="10515600" cy="4929505"/>
          </a:xfrm>
        </p:spPr>
        <p:txBody>
          <a:bodyPr>
            <a:noAutofit/>
          </a:bodyPr>
          <a:lstStyle/>
          <a:p>
            <a:pPr algn="l"/>
            <a:r>
              <a:rPr lang="en-US" sz="2200" b="1" i="0" u="none" strike="noStrike" baseline="0" dirty="0"/>
              <a:t>Data Abstraction Solution.</a:t>
            </a:r>
          </a:p>
          <a:p>
            <a:pPr algn="l"/>
            <a:r>
              <a:rPr lang="en-US" sz="2200" dirty="0"/>
              <a:t>S</a:t>
            </a:r>
            <a:r>
              <a:rPr lang="en-US" sz="2200" b="0" i="0" u="none" strike="noStrike" baseline="0" dirty="0"/>
              <a:t>econd design has a similar decomposition of functionality into sequentially called modules.</a:t>
            </a:r>
          </a:p>
          <a:p>
            <a:pPr algn="l"/>
            <a:r>
              <a:rPr lang="en-US" sz="2200" dirty="0"/>
              <a:t>I</a:t>
            </a:r>
            <a:r>
              <a:rPr lang="en-US" sz="2200" b="0" i="0" u="none" strike="noStrike" baseline="0" dirty="0"/>
              <a:t>n this design, the data computed by each computational module is stored in that module.</a:t>
            </a:r>
          </a:p>
          <a:p>
            <a:pPr algn="l"/>
            <a:r>
              <a:rPr lang="en-US" sz="2200" b="1" dirty="0"/>
              <a:t>C</a:t>
            </a:r>
            <a:r>
              <a:rPr lang="en-US" sz="2200" b="1" i="0" u="none" strike="noStrike" baseline="0" dirty="0"/>
              <a:t>ircular-shift</a:t>
            </a:r>
            <a:r>
              <a:rPr lang="en-US" sz="2200" b="0" i="0" u="none" strike="noStrike" baseline="0" dirty="0"/>
              <a:t> module maintains the index to keywords in the text.</a:t>
            </a:r>
          </a:p>
          <a:p>
            <a:pPr algn="l"/>
            <a:r>
              <a:rPr lang="en-US" sz="2200" b="1" i="0" u="none" strike="noStrike" baseline="0" dirty="0"/>
              <a:t>Alphabetic-shift </a:t>
            </a:r>
            <a:r>
              <a:rPr lang="en-US" sz="2200" b="0" i="0" u="none" strike="noStrike" baseline="0" dirty="0"/>
              <a:t>module maintains a sorted (alphabetized) version of this index. </a:t>
            </a:r>
          </a:p>
          <a:p>
            <a:pPr algn="l"/>
            <a:r>
              <a:rPr lang="en-US" sz="2200" b="0" i="0" u="none" strike="noStrike" baseline="0" dirty="0"/>
              <a:t>Each module’s data are accessible via access methods, rather than directly. Thus, the modules form </a:t>
            </a:r>
            <a:r>
              <a:rPr lang="en-US" sz="2200" b="1" i="1" u="none" strike="noStrike" baseline="0" dirty="0"/>
              <a:t>data abstractions</a:t>
            </a:r>
            <a:r>
              <a:rPr lang="en-US" sz="2200" b="1" i="0" u="none" strike="noStrike" baseline="0" dirty="0"/>
              <a:t>.</a:t>
            </a:r>
          </a:p>
          <a:p>
            <a:pPr algn="l"/>
            <a:r>
              <a:rPr lang="en-US" sz="2200" dirty="0"/>
              <a:t>D</a:t>
            </a:r>
            <a:r>
              <a:rPr lang="en-US" sz="2200" b="0" i="0" u="none" strike="noStrike" baseline="0" dirty="0"/>
              <a:t>ata-abstraction modules encompass both the data to be maintained and the operations for maintaining the data, these modules are easier to </a:t>
            </a:r>
            <a:r>
              <a:rPr lang="en-US" sz="2200" b="1" i="0" u="none" strike="noStrike" baseline="0" dirty="0"/>
              <a:t>reuse</a:t>
            </a:r>
            <a:r>
              <a:rPr lang="en-US" sz="2200" b="0" i="0" u="none" strike="noStrike" baseline="0" dirty="0"/>
              <a:t> in other applications than modules from our first design. </a:t>
            </a:r>
          </a:p>
          <a:p>
            <a:pPr algn="l"/>
            <a:r>
              <a:rPr lang="en-US" sz="2200" b="0" i="0" u="none" strike="noStrike" baseline="0" dirty="0"/>
              <a:t>On the downside, changes to the system’s functionality may not be so easy, because the functionality is so tightly coupled with the data.</a:t>
            </a:r>
            <a:endParaRPr lang="en-US" sz="2200" b="1" i="0" u="none" strike="noStrike" baseline="0" dirty="0"/>
          </a:p>
        </p:txBody>
      </p:sp>
    </p:spTree>
    <p:extLst>
      <p:ext uri="{BB962C8B-B14F-4D97-AF65-F5344CB8AC3E}">
        <p14:creationId xmlns:p14="http://schemas.microsoft.com/office/powerpoint/2010/main" val="1322142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pic>
        <p:nvPicPr>
          <p:cNvPr id="5" name="Content Placeholder 4">
            <a:extLst>
              <a:ext uri="{FF2B5EF4-FFF2-40B4-BE49-F238E27FC236}">
                <a16:creationId xmlns:a16="http://schemas.microsoft.com/office/drawing/2014/main" id="{BA4AF1D7-E9E7-3BDD-2D18-D8FF55283C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22299" y="1560462"/>
            <a:ext cx="8992837" cy="4811115"/>
          </a:xfrm>
        </p:spPr>
      </p:pic>
      <p:sp>
        <p:nvSpPr>
          <p:cNvPr id="6" name="TextBox 5">
            <a:extLst>
              <a:ext uri="{FF2B5EF4-FFF2-40B4-BE49-F238E27FC236}">
                <a16:creationId xmlns:a16="http://schemas.microsoft.com/office/drawing/2014/main" id="{F75A867B-E866-7211-221A-175172FD789D}"/>
              </a:ext>
            </a:extLst>
          </p:cNvPr>
          <p:cNvSpPr txBox="1"/>
          <p:nvPr/>
        </p:nvSpPr>
        <p:spPr>
          <a:xfrm>
            <a:off x="4407158" y="6371577"/>
            <a:ext cx="3377682" cy="369332"/>
          </a:xfrm>
          <a:prstGeom prst="rect">
            <a:avLst/>
          </a:prstGeom>
          <a:noFill/>
        </p:spPr>
        <p:txBody>
          <a:bodyPr wrap="square" rtlCol="0">
            <a:spAutoFit/>
          </a:bodyPr>
          <a:lstStyle/>
          <a:p>
            <a:pPr algn="ctr"/>
            <a:r>
              <a:rPr lang="en-US" dirty="0"/>
              <a:t>ADT solution for KWIC</a:t>
            </a:r>
          </a:p>
        </p:txBody>
      </p:sp>
    </p:spTree>
    <p:extLst>
      <p:ext uri="{BB962C8B-B14F-4D97-AF65-F5344CB8AC3E}">
        <p14:creationId xmlns:p14="http://schemas.microsoft.com/office/powerpoint/2010/main" val="39428900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a:xfrm>
            <a:off x="838200" y="1554480"/>
            <a:ext cx="10515600" cy="4622483"/>
          </a:xfrm>
        </p:spPr>
        <p:txBody>
          <a:bodyPr>
            <a:noAutofit/>
          </a:bodyPr>
          <a:lstStyle/>
          <a:p>
            <a:pPr algn="l"/>
            <a:r>
              <a:rPr lang="en-US" sz="2200" b="1" i="0" u="none" strike="noStrike" baseline="0" dirty="0"/>
              <a:t>Implicit Invocation Solution.</a:t>
            </a:r>
          </a:p>
          <a:p>
            <a:pPr algn="l"/>
            <a:r>
              <a:rPr lang="en-US" sz="2200" b="0" i="0" u="none" strike="noStrike" baseline="0" dirty="0"/>
              <a:t>Data are stored in </a:t>
            </a:r>
            <a:r>
              <a:rPr lang="en-US" sz="2200" b="1" i="0" u="none" strike="noStrike" baseline="0" dirty="0"/>
              <a:t>ADTs</a:t>
            </a:r>
            <a:r>
              <a:rPr lang="en-US" sz="2200" b="0" i="0" u="none" strike="noStrike" baseline="0" dirty="0"/>
              <a:t> that manage generic data types, such as </a:t>
            </a:r>
            <a:r>
              <a:rPr lang="en-US" sz="2200" b="1" i="0" u="none" strike="noStrike" baseline="0" dirty="0"/>
              <a:t>lines of text </a:t>
            </a:r>
            <a:r>
              <a:rPr lang="en-US" sz="2200" b="0" i="0" u="none" strike="noStrike" baseline="0" dirty="0"/>
              <a:t>and </a:t>
            </a:r>
            <a:r>
              <a:rPr lang="en-US" sz="2200" b="1" i="0" u="none" strike="noStrike" baseline="0" dirty="0"/>
              <a:t>sets of indices</a:t>
            </a:r>
            <a:r>
              <a:rPr lang="en-US" sz="2200" b="0" i="0" u="none" strike="noStrike" baseline="0" dirty="0"/>
              <a:t>, rather than in KWIC-based data abstractions.</a:t>
            </a:r>
          </a:p>
          <a:p>
            <a:pPr algn="l"/>
            <a:r>
              <a:rPr lang="en-US" sz="2200" dirty="0"/>
              <a:t>M</a:t>
            </a:r>
            <a:r>
              <a:rPr lang="en-US" sz="2200" b="0" i="0" u="none" strike="noStrike" baseline="0" dirty="0"/>
              <a:t>any of the computational modules are triggered by the occurrence of events rather than by explicit procedure invocation. For example, the circular-shift module is activated whenever a new line of text is input.</a:t>
            </a:r>
          </a:p>
          <a:p>
            <a:pPr algn="l"/>
            <a:r>
              <a:rPr lang="en-US" sz="2200" b="0" i="0" u="none" strike="noStrike" baseline="0" dirty="0"/>
              <a:t>ADTs are generic, they are even more </a:t>
            </a:r>
            <a:r>
              <a:rPr lang="en-US" sz="2200" b="1" i="0" u="none" strike="noStrike" baseline="0" dirty="0"/>
              <a:t>reusable</a:t>
            </a:r>
            <a:r>
              <a:rPr lang="en-US" sz="2200" b="0" i="0" u="none" strike="noStrike" baseline="0" dirty="0"/>
              <a:t> than data abstractions. </a:t>
            </a:r>
          </a:p>
          <a:p>
            <a:pPr algn="l"/>
            <a:r>
              <a:rPr lang="en-US" sz="2200" dirty="0"/>
              <a:t>D</a:t>
            </a:r>
            <a:r>
              <a:rPr lang="en-US" sz="2200" b="0" i="0" u="none" strike="noStrike" baseline="0" dirty="0"/>
              <a:t>ata and operations on data are encapsulated in the ADT modules, so changes to data representation are confined to these modules.</a:t>
            </a:r>
          </a:p>
          <a:p>
            <a:pPr algn="l"/>
            <a:r>
              <a:rPr lang="en-US" sz="2200" b="0" i="0" u="none" strike="noStrike" baseline="0" dirty="0"/>
              <a:t>The design can be easily </a:t>
            </a:r>
            <a:r>
              <a:rPr lang="en-US" sz="2200" b="1" i="0" u="none" strike="noStrike" baseline="0" dirty="0"/>
              <a:t>extended</a:t>
            </a:r>
            <a:r>
              <a:rPr lang="en-US" sz="2200" b="0" i="0" u="none" strike="noStrike" baseline="0" dirty="0"/>
              <a:t>, via new computational modules whose methods are triggered by system events; existing modules do not need to be modified to integrate the new modules into the system.</a:t>
            </a:r>
          </a:p>
          <a:p>
            <a:pPr algn="l"/>
            <a:r>
              <a:rPr lang="en-US" sz="2200" b="0" i="0" u="none" strike="noStrike" baseline="0" dirty="0"/>
              <a:t>One complication with an implicit-invocation design is that multiple computational methods may be triggered by the same event. If that happens, all the triggered methods will execute, but in what order? </a:t>
            </a:r>
          </a:p>
        </p:txBody>
      </p:sp>
    </p:spTree>
    <p:extLst>
      <p:ext uri="{BB962C8B-B14F-4D97-AF65-F5344CB8AC3E}">
        <p14:creationId xmlns:p14="http://schemas.microsoft.com/office/powerpoint/2010/main" val="3866741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pic>
        <p:nvPicPr>
          <p:cNvPr id="5" name="Content Placeholder 4">
            <a:extLst>
              <a:ext uri="{FF2B5EF4-FFF2-40B4-BE49-F238E27FC236}">
                <a16:creationId xmlns:a16="http://schemas.microsoft.com/office/drawing/2014/main" id="{BA4AF1D7-E9E7-3BDD-2D18-D8FF55283C0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422299" y="1560462"/>
            <a:ext cx="8992837" cy="4811115"/>
          </a:xfrm>
        </p:spPr>
      </p:pic>
      <p:sp>
        <p:nvSpPr>
          <p:cNvPr id="6" name="TextBox 5">
            <a:extLst>
              <a:ext uri="{FF2B5EF4-FFF2-40B4-BE49-F238E27FC236}">
                <a16:creationId xmlns:a16="http://schemas.microsoft.com/office/drawing/2014/main" id="{F75A867B-E866-7211-221A-175172FD789D}"/>
              </a:ext>
            </a:extLst>
          </p:cNvPr>
          <p:cNvSpPr txBox="1"/>
          <p:nvPr/>
        </p:nvSpPr>
        <p:spPr>
          <a:xfrm>
            <a:off x="4407158" y="6371577"/>
            <a:ext cx="3377682" cy="369332"/>
          </a:xfrm>
          <a:prstGeom prst="rect">
            <a:avLst/>
          </a:prstGeom>
          <a:noFill/>
        </p:spPr>
        <p:txBody>
          <a:bodyPr wrap="square" rtlCol="0">
            <a:spAutoFit/>
          </a:bodyPr>
          <a:lstStyle/>
          <a:p>
            <a:pPr algn="ctr"/>
            <a:r>
              <a:rPr lang="en-US" dirty="0"/>
              <a:t>Pipe-and-Filter solution for KWIC</a:t>
            </a:r>
          </a:p>
        </p:txBody>
      </p:sp>
    </p:spTree>
    <p:extLst>
      <p:ext uri="{BB962C8B-B14F-4D97-AF65-F5344CB8AC3E}">
        <p14:creationId xmlns:p14="http://schemas.microsoft.com/office/powerpoint/2010/main" val="5500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Autofit/>
          </a:bodyPr>
          <a:lstStyle/>
          <a:p>
            <a:pPr algn="l"/>
            <a:r>
              <a:rPr lang="en-US" sz="2600" b="1" i="0" u="none" strike="noStrike" baseline="0" dirty="0"/>
              <a:t>Pipe-and-Filter Solution.</a:t>
            </a:r>
          </a:p>
          <a:p>
            <a:pPr algn="l"/>
            <a:r>
              <a:rPr lang="en-US" sz="2600" dirty="0"/>
              <a:t>S</a:t>
            </a:r>
            <a:r>
              <a:rPr lang="en-US" sz="2600" b="0" i="0" u="none" strike="noStrike" baseline="0" dirty="0"/>
              <a:t>equence of processing is controlled by the sequence of the filter modules.</a:t>
            </a:r>
          </a:p>
          <a:p>
            <a:pPr algn="l"/>
            <a:r>
              <a:rPr lang="en-US" sz="2600" b="0" i="0" u="none" strike="noStrike" baseline="0" dirty="0"/>
              <a:t>This design is easily extended to include new features, in that we can simply insert additional filters into the sequence.</a:t>
            </a:r>
          </a:p>
          <a:p>
            <a:pPr algn="l"/>
            <a:r>
              <a:rPr lang="en-US" sz="2600" b="0" i="0" u="none" strike="noStrike" baseline="0" dirty="0"/>
              <a:t>The filters may execute in parallel, processing inputs as they are received; this concurrent processing can enhance performance.</a:t>
            </a:r>
          </a:p>
          <a:p>
            <a:pPr algn="l"/>
            <a:r>
              <a:rPr lang="en-US" sz="2600" dirty="0"/>
              <a:t>T</a:t>
            </a:r>
            <a:r>
              <a:rPr lang="en-US" sz="2600" b="0" i="0" u="none" strike="noStrike" baseline="0" dirty="0"/>
              <a:t>here are some space inefficiencies: circular shifts can no longer be represented as indices into the original text and instead are permuted copies of the original lines of text. </a:t>
            </a:r>
          </a:p>
          <a:p>
            <a:pPr algn="l"/>
            <a:r>
              <a:rPr lang="en-US" sz="2600" dirty="0"/>
              <a:t>D</a:t>
            </a:r>
            <a:r>
              <a:rPr lang="en-US" sz="2600" b="0" i="0" u="none" strike="noStrike" baseline="0" dirty="0"/>
              <a:t>ata item is copied each time a filter outputs its results to the pipe leading to the next filter.</a:t>
            </a:r>
          </a:p>
        </p:txBody>
      </p:sp>
    </p:spTree>
    <p:extLst>
      <p:ext uri="{BB962C8B-B14F-4D97-AF65-F5344CB8AC3E}">
        <p14:creationId xmlns:p14="http://schemas.microsoft.com/office/powerpoint/2010/main" val="2368585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3" name="Content Placeholder 2">
            <a:extLst>
              <a:ext uri="{FF2B5EF4-FFF2-40B4-BE49-F238E27FC236}">
                <a16:creationId xmlns:a16="http://schemas.microsoft.com/office/drawing/2014/main" id="{8494E9AD-5365-C4E3-AB09-12FAA0B2817C}"/>
              </a:ext>
            </a:extLst>
          </p:cNvPr>
          <p:cNvSpPr>
            <a:spLocks noGrp="1"/>
          </p:cNvSpPr>
          <p:nvPr>
            <p:ph idx="1"/>
          </p:nvPr>
        </p:nvSpPr>
        <p:spPr/>
        <p:txBody>
          <a:bodyPr>
            <a:normAutofit/>
          </a:bodyPr>
          <a:lstStyle/>
          <a:p>
            <a:pPr algn="l"/>
            <a:r>
              <a:rPr lang="en-US" sz="2600" dirty="0"/>
              <a:t>E</a:t>
            </a:r>
            <a:r>
              <a:rPr lang="en-US" sz="2600" b="0" i="0" u="none" strike="noStrike" baseline="0" dirty="0"/>
              <a:t>ach design has its positive and negative aspects.</a:t>
            </a:r>
          </a:p>
          <a:p>
            <a:pPr algn="l"/>
            <a:r>
              <a:rPr lang="en-US" sz="2600" dirty="0"/>
              <a:t>N</a:t>
            </a:r>
            <a:r>
              <a:rPr lang="en-US" sz="2600" b="0" i="0" u="none" strike="noStrike" baseline="0" dirty="0"/>
              <a:t>eed a method for comparing different designs that allows us to choose the best one for our</a:t>
            </a:r>
            <a:r>
              <a:rPr lang="en-US" sz="2600" dirty="0"/>
              <a:t> </a:t>
            </a:r>
            <a:r>
              <a:rPr lang="en-US" sz="2600" b="0" i="0" u="none" strike="noStrike" baseline="0" dirty="0"/>
              <a:t>purpose.</a:t>
            </a:r>
          </a:p>
        </p:txBody>
      </p:sp>
    </p:spTree>
    <p:extLst>
      <p:ext uri="{BB962C8B-B14F-4D97-AF65-F5344CB8AC3E}">
        <p14:creationId xmlns:p14="http://schemas.microsoft.com/office/powerpoint/2010/main" val="896331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 (Comparison Tables)</a:t>
            </a:r>
          </a:p>
        </p:txBody>
      </p:sp>
      <p:pic>
        <p:nvPicPr>
          <p:cNvPr id="5" name="Content Placeholder 4" descr="Table&#10;&#10;Description automatically generated">
            <a:extLst>
              <a:ext uri="{FF2B5EF4-FFF2-40B4-BE49-F238E27FC236}">
                <a16:creationId xmlns:a16="http://schemas.microsoft.com/office/drawing/2014/main" id="{CEF4E812-1F24-0226-57D5-12287AB14F1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5709" y="1690688"/>
            <a:ext cx="10515600" cy="3948491"/>
          </a:xfrm>
        </p:spPr>
      </p:pic>
      <p:sp>
        <p:nvSpPr>
          <p:cNvPr id="6" name="TextBox 5">
            <a:extLst>
              <a:ext uri="{FF2B5EF4-FFF2-40B4-BE49-F238E27FC236}">
                <a16:creationId xmlns:a16="http://schemas.microsoft.com/office/drawing/2014/main" id="{29992A51-BC88-1A51-C525-5D51B85EDF7A}"/>
              </a:ext>
            </a:extLst>
          </p:cNvPr>
          <p:cNvSpPr txBox="1"/>
          <p:nvPr/>
        </p:nvSpPr>
        <p:spPr>
          <a:xfrm>
            <a:off x="838200" y="5850294"/>
            <a:ext cx="10311882" cy="769441"/>
          </a:xfrm>
          <a:prstGeom prst="rect">
            <a:avLst/>
          </a:prstGeom>
          <a:noFill/>
        </p:spPr>
        <p:txBody>
          <a:bodyPr wrap="square" rtlCol="0">
            <a:spAutoFit/>
          </a:bodyPr>
          <a:lstStyle/>
          <a:p>
            <a:pPr marL="285750" indent="-285750" algn="l">
              <a:buFont typeface="Arial" panose="020B0604020202020204" pitchFamily="34" charset="0"/>
              <a:buChar char="•"/>
            </a:pPr>
            <a:r>
              <a:rPr lang="en-US" sz="2200" dirty="0"/>
              <a:t>A</a:t>
            </a:r>
            <a:r>
              <a:rPr lang="en-US" sz="2200" b="0" i="0" u="none" strike="noStrike" baseline="0" dirty="0"/>
              <a:t> plus means that the design has the attribute</a:t>
            </a:r>
          </a:p>
          <a:p>
            <a:pPr marL="285750" indent="-285750">
              <a:buFont typeface="Arial" panose="020B0604020202020204" pitchFamily="34" charset="0"/>
              <a:buChar char="•"/>
            </a:pPr>
            <a:r>
              <a:rPr lang="en-US" sz="2200" dirty="0"/>
              <a:t>A</a:t>
            </a:r>
            <a:r>
              <a:rPr lang="en-US" sz="2200" b="0" i="0" u="none" strike="noStrike" baseline="0" dirty="0"/>
              <a:t> minus means that the design does not have the attribute</a:t>
            </a:r>
            <a:endParaRPr lang="en-US" sz="2200" dirty="0"/>
          </a:p>
        </p:txBody>
      </p:sp>
    </p:spTree>
    <p:extLst>
      <p:ext uri="{BB962C8B-B14F-4D97-AF65-F5344CB8AC3E}">
        <p14:creationId xmlns:p14="http://schemas.microsoft.com/office/powerpoint/2010/main" val="2338018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 (Comparison Tables)</a:t>
            </a:r>
          </a:p>
        </p:txBody>
      </p:sp>
      <p:pic>
        <p:nvPicPr>
          <p:cNvPr id="5" name="Content Placeholder 4">
            <a:extLst>
              <a:ext uri="{FF2B5EF4-FFF2-40B4-BE49-F238E27FC236}">
                <a16:creationId xmlns:a16="http://schemas.microsoft.com/office/drawing/2014/main" id="{CEF4E812-1F24-0226-57D5-12287AB14F1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35709" y="1572721"/>
            <a:ext cx="10515600" cy="3948491"/>
          </a:xfrm>
        </p:spPr>
      </p:pic>
      <p:sp>
        <p:nvSpPr>
          <p:cNvPr id="6" name="TextBox 5">
            <a:extLst>
              <a:ext uri="{FF2B5EF4-FFF2-40B4-BE49-F238E27FC236}">
                <a16:creationId xmlns:a16="http://schemas.microsoft.com/office/drawing/2014/main" id="{29992A51-BC88-1A51-C525-5D51B85EDF7A}"/>
              </a:ext>
            </a:extLst>
          </p:cNvPr>
          <p:cNvSpPr txBox="1"/>
          <p:nvPr/>
        </p:nvSpPr>
        <p:spPr>
          <a:xfrm>
            <a:off x="837568" y="5403245"/>
            <a:ext cx="10311882" cy="1600438"/>
          </a:xfrm>
          <a:prstGeom prst="rect">
            <a:avLst/>
          </a:prstGeom>
          <a:noFill/>
        </p:spPr>
        <p:txBody>
          <a:bodyPr wrap="square" rtlCol="0">
            <a:spAutoFit/>
          </a:bodyPr>
          <a:lstStyle/>
          <a:p>
            <a:pPr>
              <a:defRPr/>
            </a:pPr>
            <a:r>
              <a:rPr lang="en-US" sz="2000" dirty="0">
                <a:solidFill>
                  <a:schemeClr val="bg2">
                    <a:lumMod val="10000"/>
                  </a:schemeClr>
                </a:solidFill>
              </a:rPr>
              <a:t>Highest Priority of an attribute = 5,  Lowest priority = 1.  For example, Reusability could be the most desirable attribute</a:t>
            </a:r>
          </a:p>
          <a:p>
            <a:pPr>
              <a:defRPr/>
            </a:pPr>
            <a:r>
              <a:rPr lang="en-US" sz="2000" dirty="0">
                <a:solidFill>
                  <a:schemeClr val="bg2">
                    <a:lumMod val="10000"/>
                  </a:schemeClr>
                </a:solidFill>
              </a:rPr>
              <a:t>Numbers in column 3 to 6 represent the extent to which a design satisfies the characteristic of the corresponding attribute. 1 being the lowest, 5  being the highest</a:t>
            </a:r>
          </a:p>
          <a:p>
            <a:pPr algn="l"/>
            <a:endParaRPr lang="en-US" dirty="0"/>
          </a:p>
        </p:txBody>
      </p:sp>
    </p:spTree>
    <p:extLst>
      <p:ext uri="{BB962C8B-B14F-4D97-AF65-F5344CB8AC3E}">
        <p14:creationId xmlns:p14="http://schemas.microsoft.com/office/powerpoint/2010/main" val="2192001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 (Comparison Tables)</a:t>
            </a:r>
          </a:p>
        </p:txBody>
      </p:sp>
      <p:pic>
        <p:nvPicPr>
          <p:cNvPr id="5" name="Content Placeholder 4">
            <a:extLst>
              <a:ext uri="{FF2B5EF4-FFF2-40B4-BE49-F238E27FC236}">
                <a16:creationId xmlns:a16="http://schemas.microsoft.com/office/drawing/2014/main" id="{CEF4E812-1F24-0226-57D5-12287AB14F1E}"/>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735709" y="1690688"/>
            <a:ext cx="10515600" cy="3948491"/>
          </a:xfrm>
        </p:spPr>
      </p:pic>
      <p:sp>
        <p:nvSpPr>
          <p:cNvPr id="6" name="TextBox 5">
            <a:extLst>
              <a:ext uri="{FF2B5EF4-FFF2-40B4-BE49-F238E27FC236}">
                <a16:creationId xmlns:a16="http://schemas.microsoft.com/office/drawing/2014/main" id="{29992A51-BC88-1A51-C525-5D51B85EDF7A}"/>
              </a:ext>
            </a:extLst>
          </p:cNvPr>
          <p:cNvSpPr txBox="1"/>
          <p:nvPr/>
        </p:nvSpPr>
        <p:spPr>
          <a:xfrm>
            <a:off x="837568" y="5639179"/>
            <a:ext cx="10311882" cy="1015663"/>
          </a:xfrm>
          <a:prstGeom prst="rect">
            <a:avLst/>
          </a:prstGeom>
          <a:noFill/>
        </p:spPr>
        <p:txBody>
          <a:bodyPr wrap="square" rtlCol="0">
            <a:spAutoFit/>
          </a:bodyPr>
          <a:lstStyle/>
          <a:p>
            <a:pPr>
              <a:defRPr/>
            </a:pPr>
            <a:r>
              <a:rPr lang="en-US" sz="2000" dirty="0">
                <a:solidFill>
                  <a:schemeClr val="bg2">
                    <a:lumMod val="10000"/>
                  </a:schemeClr>
                </a:solidFill>
              </a:rPr>
              <a:t>Multiply the priorities with ratings and sum over the design to get score for each design</a:t>
            </a:r>
          </a:p>
          <a:p>
            <a:pPr>
              <a:defRPr/>
            </a:pPr>
            <a:r>
              <a:rPr lang="en-US" sz="2000" dirty="0">
                <a:solidFill>
                  <a:schemeClr val="bg2">
                    <a:lumMod val="10000"/>
                  </a:schemeClr>
                </a:solidFill>
              </a:rPr>
              <a:t>For example, score for pipe and filter = 1x5 + 4x1 + 3x5 + 3x5 + 3x1 + 5x4 = 62.</a:t>
            </a:r>
          </a:p>
          <a:p>
            <a:pPr>
              <a:defRPr/>
            </a:pPr>
            <a:r>
              <a:rPr lang="en-US" sz="2000" dirty="0">
                <a:solidFill>
                  <a:schemeClr val="bg2">
                    <a:lumMod val="10000"/>
                  </a:schemeClr>
                </a:solidFill>
              </a:rPr>
              <a:t>Pick the design with the highest score. In this case, Implicit-Invocation design is chosen</a:t>
            </a:r>
          </a:p>
        </p:txBody>
      </p:sp>
    </p:spTree>
    <p:extLst>
      <p:ext uri="{BB962C8B-B14F-4D97-AF65-F5344CB8AC3E}">
        <p14:creationId xmlns:p14="http://schemas.microsoft.com/office/powerpoint/2010/main" val="566940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5246-5EAB-3C62-9F0A-9C299D973987}"/>
              </a:ext>
            </a:extLst>
          </p:cNvPr>
          <p:cNvSpPr>
            <a:spLocks noGrp="1"/>
          </p:cNvSpPr>
          <p:nvPr>
            <p:ph type="title"/>
          </p:nvPr>
        </p:nvSpPr>
        <p:spPr/>
        <p:txBody>
          <a:bodyPr/>
          <a:lstStyle/>
          <a:p>
            <a:r>
              <a:rPr lang="en-US" dirty="0"/>
              <a:t>Modifiability</a:t>
            </a:r>
          </a:p>
        </p:txBody>
      </p:sp>
      <p:sp>
        <p:nvSpPr>
          <p:cNvPr id="3" name="Content Placeholder 2">
            <a:extLst>
              <a:ext uri="{FF2B5EF4-FFF2-40B4-BE49-F238E27FC236}">
                <a16:creationId xmlns:a16="http://schemas.microsoft.com/office/drawing/2014/main" id="{AF79F18E-DBFD-DDEF-7EE2-0C6E1A0E67E4}"/>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Design must be easy to change</a:t>
            </a:r>
          </a:p>
          <a:p>
            <a:pPr algn="l"/>
            <a:r>
              <a:rPr lang="en-US" sz="2600" dirty="0"/>
              <a:t>M</a:t>
            </a:r>
            <a:r>
              <a:rPr lang="en-US" sz="2600" b="0" i="0" u="none" strike="noStrike" baseline="0" dirty="0"/>
              <a:t>ore than half of the full life-cycle cost of a system—including development, problem fixing, enhancement, and evolution—is spent after the first version of the software is developed and released, modifiability is essential.</a:t>
            </a:r>
            <a:endParaRPr lang="en-GB" sz="2600" dirty="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Two classifications of affected software units: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Directly affected</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Indirectly affected</a:t>
            </a:r>
          </a:p>
          <a:p>
            <a:endParaRPr lang="en-US" dirty="0"/>
          </a:p>
        </p:txBody>
      </p:sp>
    </p:spTree>
    <p:extLst>
      <p:ext uri="{BB962C8B-B14F-4D97-AF65-F5344CB8AC3E}">
        <p14:creationId xmlns:p14="http://schemas.microsoft.com/office/powerpoint/2010/main" val="4423117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Trade-off Analysis</a:t>
            </a:r>
            <a:br>
              <a:rPr lang="en-US" dirty="0"/>
            </a:br>
            <a:r>
              <a:rPr lang="en-US" sz="2800" dirty="0"/>
              <a:t>One Specification, Many Designs</a:t>
            </a:r>
          </a:p>
        </p:txBody>
      </p:sp>
      <p:sp>
        <p:nvSpPr>
          <p:cNvPr id="4" name="Content Placeholder 3">
            <a:extLst>
              <a:ext uri="{FF2B5EF4-FFF2-40B4-BE49-F238E27FC236}">
                <a16:creationId xmlns:a16="http://schemas.microsoft.com/office/drawing/2014/main" id="{73B82ACF-4672-04D2-E3EB-B3B75C1B0233}"/>
              </a:ext>
            </a:extLst>
          </p:cNvPr>
          <p:cNvSpPr>
            <a:spLocks noGrp="1"/>
          </p:cNvSpPr>
          <p:nvPr>
            <p:ph idx="1"/>
          </p:nvPr>
        </p:nvSpPr>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Other attributes to consider</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Modularity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Testability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Security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Ease of use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Ease of understanding</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Ease of integration</a:t>
            </a:r>
          </a:p>
          <a:p>
            <a:endParaRPr lang="en-US" dirty="0"/>
          </a:p>
        </p:txBody>
      </p:sp>
    </p:spTree>
    <p:extLst>
      <p:ext uri="{BB962C8B-B14F-4D97-AF65-F5344CB8AC3E}">
        <p14:creationId xmlns:p14="http://schemas.microsoft.com/office/powerpoint/2010/main" val="40144752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normAutofit/>
          </a:bodyPr>
          <a:lstStyle/>
          <a:p>
            <a:r>
              <a:rPr lang="en-US" dirty="0"/>
              <a:t>Cost-Benefit Analysis</a:t>
            </a:r>
          </a:p>
        </p:txBody>
      </p:sp>
      <p:sp>
        <p:nvSpPr>
          <p:cNvPr id="4" name="Content Placeholder 3">
            <a:extLst>
              <a:ext uri="{FF2B5EF4-FFF2-40B4-BE49-F238E27FC236}">
                <a16:creationId xmlns:a16="http://schemas.microsoft.com/office/drawing/2014/main" id="{73B82ACF-4672-04D2-E3EB-B3B75C1B0233}"/>
              </a:ext>
            </a:extLst>
          </p:cNvPr>
          <p:cNvSpPr>
            <a:spLocks noGrp="1"/>
          </p:cNvSpPr>
          <p:nvPr>
            <p:ph idx="1"/>
          </p:nvPr>
        </p:nvSpPr>
        <p:spPr/>
        <p:txBody>
          <a:bodyPr>
            <a:normAutofit/>
          </a:bodyPr>
          <a:lstStyle/>
          <a:p>
            <a:pPr algn="l"/>
            <a:r>
              <a:rPr lang="en-US" b="0" i="0" u="none" strike="noStrike" baseline="0" dirty="0"/>
              <a:t>Will the benefits of a system based on a particular design outweigh the costs of its implementation?</a:t>
            </a:r>
          </a:p>
          <a:p>
            <a:pPr algn="l"/>
            <a:r>
              <a:rPr lang="en-US" b="0" i="0" u="none" strike="noStrike" baseline="0" dirty="0"/>
              <a:t>If there are competing designs, which one will give us the highest return on investment?</a:t>
            </a:r>
            <a:endParaRPr lang="en-US" dirty="0"/>
          </a:p>
        </p:txBody>
      </p:sp>
    </p:spTree>
    <p:extLst>
      <p:ext uri="{BB962C8B-B14F-4D97-AF65-F5344CB8AC3E}">
        <p14:creationId xmlns:p14="http://schemas.microsoft.com/office/powerpoint/2010/main" val="2704662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Cost-Benefit Analysis</a:t>
            </a:r>
          </a:p>
        </p:txBody>
      </p:sp>
      <p:sp>
        <p:nvSpPr>
          <p:cNvPr id="4" name="Content Placeholder 3">
            <a:extLst>
              <a:ext uri="{FF2B5EF4-FFF2-40B4-BE49-F238E27FC236}">
                <a16:creationId xmlns:a16="http://schemas.microsoft.com/office/drawing/2014/main" id="{73B82ACF-4672-04D2-E3EB-B3B75C1B0233}"/>
              </a:ext>
            </a:extLst>
          </p:cNvPr>
          <p:cNvSpPr>
            <a:spLocks noGrp="1"/>
          </p:cNvSpPr>
          <p:nvPr>
            <p:ph idx="1"/>
          </p:nvPr>
        </p:nvSpPr>
        <p:spPr/>
        <p:txBody>
          <a:bodyPr/>
          <a:lstStyle/>
          <a:p>
            <a:r>
              <a:rPr lang="en-US" dirty="0">
                <a:cs typeface="Arial" charset="0"/>
              </a:rPr>
              <a:t>Consider a proposal to improve KWIC performance because the number of KWIC indices have increased</a:t>
            </a:r>
          </a:p>
          <a:p>
            <a:pPr lvl="1"/>
            <a:r>
              <a:rPr lang="en-US" sz="2000" dirty="0">
                <a:cs typeface="Arial" charset="0"/>
              </a:rPr>
              <a:t>Eliminate noise word indices?</a:t>
            </a:r>
          </a:p>
          <a:p>
            <a:pPr lvl="1"/>
            <a:r>
              <a:rPr lang="en-US" sz="2000" dirty="0">
                <a:cs typeface="Arial" charset="0"/>
              </a:rPr>
              <a:t>Change representation of indices to bin of indices?</a:t>
            </a:r>
            <a:endParaRPr lang="en-GB" sz="2000" dirty="0">
              <a:cs typeface="Arial" charset="0"/>
            </a:endParaRPr>
          </a:p>
          <a:p>
            <a:pPr lvl="1"/>
            <a:r>
              <a:rPr lang="en-GB" sz="2000" dirty="0">
                <a:cs typeface="Arial" charset="0"/>
              </a:rPr>
              <a:t>Increase server capacity by adding another computer?</a:t>
            </a:r>
          </a:p>
          <a:p>
            <a:r>
              <a:rPr lang="en-US" dirty="0">
                <a:cs typeface="Arial" charset="0"/>
              </a:rPr>
              <a:t>A cost–benefit analysis is a widely used business tool for estimating and comparing the costs and benefits of a proposed change</a:t>
            </a:r>
          </a:p>
          <a:p>
            <a:endParaRPr lang="en-US" dirty="0"/>
          </a:p>
        </p:txBody>
      </p:sp>
    </p:spTree>
    <p:extLst>
      <p:ext uri="{BB962C8B-B14F-4D97-AF65-F5344CB8AC3E}">
        <p14:creationId xmlns:p14="http://schemas.microsoft.com/office/powerpoint/2010/main" val="823412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Cost-Benefit Analysis</a:t>
            </a:r>
            <a:br>
              <a:rPr lang="en-US" dirty="0"/>
            </a:br>
            <a:r>
              <a:rPr lang="en-US" sz="2800" dirty="0"/>
              <a:t>(Proposed Changes to KWIC)</a:t>
            </a:r>
          </a:p>
        </p:txBody>
      </p:sp>
      <p:pic>
        <p:nvPicPr>
          <p:cNvPr id="5" name="Content Placeholder 4" descr="Diagram, engineering drawing&#10;&#10;Description automatically generated">
            <a:extLst>
              <a:ext uri="{FF2B5EF4-FFF2-40B4-BE49-F238E27FC236}">
                <a16:creationId xmlns:a16="http://schemas.microsoft.com/office/drawing/2014/main" id="{9ADCF8EF-8760-C47A-F2DD-33AA26A9DFF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5037" y="1521278"/>
            <a:ext cx="7784096" cy="5245283"/>
          </a:xfrm>
        </p:spPr>
      </p:pic>
    </p:spTree>
    <p:extLst>
      <p:ext uri="{BB962C8B-B14F-4D97-AF65-F5344CB8AC3E}">
        <p14:creationId xmlns:p14="http://schemas.microsoft.com/office/powerpoint/2010/main" val="2238794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84E10-DFAD-521C-6D5C-B9577B873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309EB6-41D3-6B0E-7F7C-371ACD110122}"/>
              </a:ext>
            </a:extLst>
          </p:cNvPr>
          <p:cNvSpPr>
            <a:spLocks noGrp="1"/>
          </p:cNvSpPr>
          <p:nvPr>
            <p:ph type="title"/>
          </p:nvPr>
        </p:nvSpPr>
        <p:spPr/>
        <p:txBody>
          <a:bodyPr/>
          <a:lstStyle/>
          <a:p>
            <a:r>
              <a:rPr lang="en-US" dirty="0"/>
              <a:t>Cost-Benefit Analysis</a:t>
            </a:r>
            <a:br>
              <a:rPr lang="en-US" dirty="0"/>
            </a:br>
            <a:r>
              <a:rPr lang="en-US" sz="2800" dirty="0"/>
              <a:t>(Computing Benefits)</a:t>
            </a:r>
          </a:p>
        </p:txBody>
      </p:sp>
      <p:sp>
        <p:nvSpPr>
          <p:cNvPr id="4" name="Content Placeholder 3">
            <a:extLst>
              <a:ext uri="{FF2B5EF4-FFF2-40B4-BE49-F238E27FC236}">
                <a16:creationId xmlns:a16="http://schemas.microsoft.com/office/drawing/2014/main" id="{862326A0-F1EC-CA26-9A16-BA54761FD1FD}"/>
              </a:ext>
            </a:extLst>
          </p:cNvPr>
          <p:cNvSpPr>
            <a:spLocks noGrp="1"/>
          </p:cNvSpPr>
          <p:nvPr>
            <p:ph idx="1"/>
          </p:nvPr>
        </p:nvSpPr>
        <p:spPr/>
        <p:txBody>
          <a:bodyPr/>
          <a:lstStyle/>
          <a:p>
            <a:r>
              <a:rPr lang="en-US" dirty="0">
                <a:cs typeface="Arial" charset="0"/>
              </a:rPr>
              <a:t>A cost-benefit analysis contrasts financial benefits with financial costs, both in Dollars</a:t>
            </a:r>
          </a:p>
          <a:p>
            <a:pPr lvl="1"/>
            <a:r>
              <a:rPr lang="en-US" dirty="0">
                <a:cs typeface="Arial" charset="0"/>
              </a:rPr>
              <a:t>Costs</a:t>
            </a:r>
          </a:p>
          <a:p>
            <a:pPr lvl="2"/>
            <a:r>
              <a:rPr lang="en-US" dirty="0">
                <a:cs typeface="Arial" charset="0"/>
              </a:rPr>
              <a:t>Development</a:t>
            </a:r>
          </a:p>
          <a:p>
            <a:pPr lvl="2"/>
            <a:r>
              <a:rPr lang="en-US" dirty="0">
                <a:cs typeface="Arial" charset="0"/>
              </a:rPr>
              <a:t>Operational</a:t>
            </a:r>
          </a:p>
          <a:p>
            <a:pPr lvl="1"/>
            <a:r>
              <a:rPr lang="en-US" dirty="0">
                <a:cs typeface="Arial" charset="0"/>
              </a:rPr>
              <a:t>Benefits</a:t>
            </a:r>
          </a:p>
          <a:p>
            <a:pPr lvl="2"/>
            <a:r>
              <a:rPr lang="en-US" dirty="0">
                <a:cs typeface="Arial" charset="0"/>
              </a:rPr>
              <a:t>Reduced Operational Costs</a:t>
            </a:r>
          </a:p>
          <a:p>
            <a:pPr lvl="2"/>
            <a:r>
              <a:rPr lang="en-US" dirty="0">
                <a:cs typeface="Arial" charset="0"/>
              </a:rPr>
              <a:t>Increased Earnings</a:t>
            </a:r>
          </a:p>
          <a:p>
            <a:endParaRPr lang="en-US" dirty="0"/>
          </a:p>
        </p:txBody>
      </p:sp>
    </p:spTree>
    <p:extLst>
      <p:ext uri="{BB962C8B-B14F-4D97-AF65-F5344CB8AC3E}">
        <p14:creationId xmlns:p14="http://schemas.microsoft.com/office/powerpoint/2010/main" val="34831089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Cost-Benefit Analysis</a:t>
            </a:r>
            <a:br>
              <a:rPr lang="en-US" dirty="0"/>
            </a:br>
            <a:r>
              <a:rPr lang="en-US" sz="2800" dirty="0"/>
              <a:t>(Computing Benefits)</a:t>
            </a:r>
          </a:p>
        </p:txBody>
      </p:sp>
      <p:sp>
        <p:nvSpPr>
          <p:cNvPr id="4" name="Content Placeholder 3">
            <a:extLst>
              <a:ext uri="{FF2B5EF4-FFF2-40B4-BE49-F238E27FC236}">
                <a16:creationId xmlns:a16="http://schemas.microsoft.com/office/drawing/2014/main" id="{73B82ACF-4672-04D2-E3EB-B3B75C1B0233}"/>
              </a:ext>
            </a:extLst>
          </p:cNvPr>
          <p:cNvSpPr>
            <a:spLocks noGrp="1"/>
          </p:cNvSpPr>
          <p:nvPr>
            <p:ph idx="1"/>
          </p:nvPr>
        </p:nvSpPr>
        <p:spPr/>
        <p:txBody>
          <a:bodyPr>
            <a:normAutofit/>
          </a:bodyPr>
          <a:lstStyle/>
          <a:p>
            <a:pPr algn="just"/>
            <a:r>
              <a:rPr lang="en-US" sz="2200" b="0" i="0" u="none" strike="noStrike" baseline="0" dirty="0"/>
              <a:t>Suppose that the current catalogue contains 70,000 entries, and that the average size of an entry (i.e., the number of words per record, including the video’s title, the director’s name, the actors’ names, and so on) is 70 words, for a total of almost five million circular shifts. </a:t>
            </a:r>
          </a:p>
          <a:p>
            <a:pPr algn="just"/>
            <a:r>
              <a:rPr lang="en-US" sz="2200" b="0" i="0" u="none" strike="noStrike" baseline="0" dirty="0"/>
              <a:t>On average, it currently takes the system 0.016 seconds to find and output all entries that contain two keywords, which means that the system accommodates about 60 such requests per second. </a:t>
            </a:r>
          </a:p>
          <a:p>
            <a:pPr algn="just"/>
            <a:r>
              <a:rPr lang="en-US" sz="2200" b="0" i="0" u="none" strike="noStrike" baseline="0" dirty="0"/>
              <a:t>However, at peak times, the system will receive up to 100 queries per second, and the system is eventually expected to handle 200 queries per second.</a:t>
            </a:r>
            <a:endParaRPr lang="en-US" sz="2200" dirty="0"/>
          </a:p>
        </p:txBody>
      </p:sp>
    </p:spTree>
    <p:extLst>
      <p:ext uri="{BB962C8B-B14F-4D97-AF65-F5344CB8AC3E}">
        <p14:creationId xmlns:p14="http://schemas.microsoft.com/office/powerpoint/2010/main" val="7779139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Cost-Benefit Analysis</a:t>
            </a:r>
            <a:endParaRPr lang="en-US" sz="2800" dirty="0"/>
          </a:p>
        </p:txBody>
      </p:sp>
      <p:pic>
        <p:nvPicPr>
          <p:cNvPr id="5" name="Content Placeholder 4" descr="Table&#10;&#10;Description automatically generated">
            <a:extLst>
              <a:ext uri="{FF2B5EF4-FFF2-40B4-BE49-F238E27FC236}">
                <a16:creationId xmlns:a16="http://schemas.microsoft.com/office/drawing/2014/main" id="{70205FEE-9D31-5A63-F9D1-2608D7414C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6089" y="1789488"/>
            <a:ext cx="9759821" cy="4940757"/>
          </a:xfrm>
        </p:spPr>
      </p:pic>
    </p:spTree>
    <p:extLst>
      <p:ext uri="{BB962C8B-B14F-4D97-AF65-F5344CB8AC3E}">
        <p14:creationId xmlns:p14="http://schemas.microsoft.com/office/powerpoint/2010/main" val="4134862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1169E-6A34-E356-9D77-79F128925638}"/>
              </a:ext>
            </a:extLst>
          </p:cNvPr>
          <p:cNvSpPr>
            <a:spLocks noGrp="1"/>
          </p:cNvSpPr>
          <p:nvPr>
            <p:ph type="title"/>
          </p:nvPr>
        </p:nvSpPr>
        <p:spPr/>
        <p:txBody>
          <a:bodyPr/>
          <a:lstStyle/>
          <a:p>
            <a:r>
              <a:rPr lang="en-US" dirty="0"/>
              <a:t>Cost-Benefit Analysis</a:t>
            </a:r>
          </a:p>
        </p:txBody>
      </p:sp>
      <p:sp>
        <p:nvSpPr>
          <p:cNvPr id="3" name="Content Placeholder 2">
            <a:extLst>
              <a:ext uri="{FF2B5EF4-FFF2-40B4-BE49-F238E27FC236}">
                <a16:creationId xmlns:a16="http://schemas.microsoft.com/office/drawing/2014/main" id="{907F6F88-30B6-5388-CE96-B250A692EF24}"/>
              </a:ext>
            </a:extLst>
          </p:cNvPr>
          <p:cNvSpPr>
            <a:spLocks noGrp="1"/>
          </p:cNvSpPr>
          <p:nvPr>
            <p:ph idx="1"/>
          </p:nvPr>
        </p:nvSpPr>
        <p:spPr>
          <a:xfrm>
            <a:off x="838200" y="1559859"/>
            <a:ext cx="10515600" cy="4933016"/>
          </a:xfrm>
        </p:spPr>
        <p:txBody>
          <a:bodyPr>
            <a:normAutofit fontScale="40000" lnSpcReduction="20000"/>
          </a:bodyPr>
          <a:lstStyle/>
          <a:p>
            <a:pPr algn="just"/>
            <a:r>
              <a:rPr lang="en-US" sz="6300" dirty="0"/>
              <a:t>For simplicity, suppose that every additional request per second that the system can process, up to 200 requests/second, would save the company $2000 per year, based on retained customers and reduced calls to technical support. </a:t>
            </a:r>
          </a:p>
          <a:p>
            <a:pPr algn="just"/>
            <a:r>
              <a:rPr lang="en-US" sz="6300" dirty="0"/>
              <a:t>Given this value function, eliminating noise words would save the company $24,000 per year, calculated as:</a:t>
            </a:r>
          </a:p>
          <a:p>
            <a:pPr marL="0" indent="0" algn="ctr">
              <a:buNone/>
            </a:pPr>
            <a:r>
              <a:rPr lang="en-US" sz="5500" b="1" dirty="0"/>
              <a:t>(72 requests/second - 60 requests/second) * $2000/year = $24,000/year</a:t>
            </a:r>
          </a:p>
          <a:p>
            <a:pPr algn="just"/>
            <a:r>
              <a:rPr lang="en-US" sz="6300" dirty="0"/>
              <a:t>Adding a second server would save the company $110,000 per year, calculated as:</a:t>
            </a:r>
          </a:p>
          <a:p>
            <a:pPr marL="0" indent="0" algn="ctr">
              <a:buNone/>
            </a:pPr>
            <a:r>
              <a:rPr lang="en-US" sz="5500" b="1" dirty="0"/>
              <a:t>(115 requests/second - 60 requests/second) * $2000/year = $110,000/year</a:t>
            </a:r>
          </a:p>
          <a:p>
            <a:pPr algn="just"/>
            <a:r>
              <a:rPr lang="en-US" sz="6300" dirty="0"/>
              <a:t>The second design option would improve the system’s throughput beyond what will be needed (the system will receive at most 200 requests per second).Therefore, the value added by changing to bin-based indexing is the maximum possible value:</a:t>
            </a:r>
          </a:p>
          <a:p>
            <a:pPr marL="0" indent="0" algn="ctr">
              <a:buNone/>
            </a:pPr>
            <a:r>
              <a:rPr lang="en-US" sz="5500" b="1" dirty="0"/>
              <a:t>(200 requests/second - 60 requests/second) * $2000/year = $280,000/year</a:t>
            </a:r>
          </a:p>
          <a:p>
            <a:endParaRPr lang="en-US" dirty="0"/>
          </a:p>
        </p:txBody>
      </p:sp>
    </p:spTree>
    <p:extLst>
      <p:ext uri="{BB962C8B-B14F-4D97-AF65-F5344CB8AC3E}">
        <p14:creationId xmlns:p14="http://schemas.microsoft.com/office/powerpoint/2010/main" val="4107234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A85B-3C80-BE8F-CBCD-44E95D800433}"/>
              </a:ext>
            </a:extLst>
          </p:cNvPr>
          <p:cNvSpPr>
            <a:spLocks noGrp="1"/>
          </p:cNvSpPr>
          <p:nvPr>
            <p:ph type="title"/>
          </p:nvPr>
        </p:nvSpPr>
        <p:spPr/>
        <p:txBody>
          <a:bodyPr/>
          <a:lstStyle/>
          <a:p>
            <a:r>
              <a:rPr lang="en-US" dirty="0"/>
              <a:t>Cost-Benefit Analysis</a:t>
            </a:r>
            <a:endParaRPr lang="en-US" sz="2800" dirty="0"/>
          </a:p>
        </p:txBody>
      </p:sp>
      <p:sp>
        <p:nvSpPr>
          <p:cNvPr id="3" name="Content Placeholder 2">
            <a:extLst>
              <a:ext uri="{FF2B5EF4-FFF2-40B4-BE49-F238E27FC236}">
                <a16:creationId xmlns:a16="http://schemas.microsoft.com/office/drawing/2014/main" id="{38935A5D-95AE-C284-2208-BB1CABC50ECE}"/>
              </a:ext>
            </a:extLst>
          </p:cNvPr>
          <p:cNvSpPr>
            <a:spLocks noGrp="1"/>
          </p:cNvSpPr>
          <p:nvPr>
            <p:ph idx="1"/>
          </p:nvPr>
        </p:nvSpPr>
        <p:spPr/>
        <p:txBody>
          <a:bodyPr/>
          <a:lstStyle/>
          <a:p>
            <a:r>
              <a:rPr lang="en-US" dirty="0">
                <a:cs typeface="Arial" charset="0"/>
              </a:rPr>
              <a:t>Payback period</a:t>
            </a:r>
          </a:p>
          <a:p>
            <a:pPr lvl="1"/>
            <a:r>
              <a:rPr lang="en-US" dirty="0">
                <a:cs typeface="Arial" charset="0"/>
              </a:rPr>
              <a:t>length of time before accumulative benefits recover the costs of implementation</a:t>
            </a:r>
            <a:endParaRPr lang="en-US" sz="1800" b="0" i="0" u="none" strike="noStrike" baseline="0" dirty="0">
              <a:latin typeface="TimesTen-Roman"/>
            </a:endParaRPr>
          </a:p>
          <a:p>
            <a:pPr algn="l"/>
            <a:r>
              <a:rPr lang="en-US" b="0" i="0" u="none" strike="noStrike" baseline="0" dirty="0"/>
              <a:t>In this example, the payback period for restructuring the sorted-index module (design 2) is:</a:t>
            </a:r>
          </a:p>
          <a:p>
            <a:pPr marL="0" indent="0" algn="ctr">
              <a:buNone/>
            </a:pPr>
            <a:r>
              <a:rPr lang="en-US" b="1" i="0" u="none" strike="noStrike" baseline="0" dirty="0"/>
              <a:t>$300,000/$280,000 = 1.07 of a year = approximately 13 months</a:t>
            </a:r>
            <a:endParaRPr lang="en-US" b="1" dirty="0"/>
          </a:p>
        </p:txBody>
      </p:sp>
    </p:spTree>
    <p:extLst>
      <p:ext uri="{BB962C8B-B14F-4D97-AF65-F5344CB8AC3E}">
        <p14:creationId xmlns:p14="http://schemas.microsoft.com/office/powerpoint/2010/main" val="2391621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F22D3-9101-7E2F-1E64-A8A034B53A1F}"/>
              </a:ext>
            </a:extLst>
          </p:cNvPr>
          <p:cNvSpPr>
            <a:spLocks noGrp="1"/>
          </p:cNvSpPr>
          <p:nvPr>
            <p:ph type="title"/>
          </p:nvPr>
        </p:nvSpPr>
        <p:spPr/>
        <p:txBody>
          <a:bodyPr/>
          <a:lstStyle/>
          <a:p>
            <a:r>
              <a:rPr lang="en-US" dirty="0"/>
              <a:t>Cost-Benefit Analysis</a:t>
            </a:r>
            <a:endParaRPr lang="en-US" sz="2800" dirty="0"/>
          </a:p>
        </p:txBody>
      </p:sp>
      <p:sp>
        <p:nvSpPr>
          <p:cNvPr id="4" name="Content Placeholder 3">
            <a:extLst>
              <a:ext uri="{FF2B5EF4-FFF2-40B4-BE49-F238E27FC236}">
                <a16:creationId xmlns:a16="http://schemas.microsoft.com/office/drawing/2014/main" id="{73B82ACF-4672-04D2-E3EB-B3B75C1B0233}"/>
              </a:ext>
            </a:extLst>
          </p:cNvPr>
          <p:cNvSpPr>
            <a:spLocks noGrp="1"/>
          </p:cNvSpPr>
          <p:nvPr>
            <p:ph idx="1"/>
          </p:nvPr>
        </p:nvSpPr>
        <p:spPr>
          <a:xfrm>
            <a:off x="838200" y="1825625"/>
            <a:ext cx="10515600" cy="4908662"/>
          </a:xfrm>
        </p:spPr>
        <p:txBody>
          <a:bodyPr/>
          <a:lstStyle/>
          <a:p>
            <a:r>
              <a:rPr lang="en-US" dirty="0">
                <a:cs typeface="Arial" charset="0"/>
              </a:rPr>
              <a:t>Return on Investment (ROI)</a:t>
            </a:r>
          </a:p>
          <a:p>
            <a:pPr algn="l"/>
            <a:r>
              <a:rPr lang="en-US" sz="2200" dirty="0"/>
              <a:t>A</a:t>
            </a:r>
            <a:r>
              <a:rPr lang="en-US" sz="2200" b="0" i="0" u="none" strike="noStrike" baseline="0" dirty="0"/>
              <a:t>n ROI of 1 or greater means that the design’s benefits outweigh its costs. The higher the ROI value, the more effective the design.</a:t>
            </a:r>
            <a:endParaRPr lang="en-US" sz="2200" dirty="0">
              <a:cs typeface="Arial" charset="0"/>
            </a:endParaRPr>
          </a:p>
          <a:p>
            <a:pPr lvl="1"/>
            <a:r>
              <a:rPr lang="en-US" dirty="0">
                <a:cs typeface="Arial" charset="0"/>
              </a:rPr>
              <a:t>ROI = Benefits/Cost, ROI &gt; 1 is desired</a:t>
            </a:r>
          </a:p>
          <a:p>
            <a:pPr lvl="1"/>
            <a:r>
              <a:rPr lang="en-US" dirty="0">
                <a:cs typeface="Arial" charset="0"/>
              </a:rPr>
              <a:t>%age gain ROI = (Benefits – Cost) / Cost x 100</a:t>
            </a:r>
          </a:p>
          <a:p>
            <a:pPr lvl="1"/>
            <a:r>
              <a:rPr lang="en-US" b="1" dirty="0">
                <a:cs typeface="Arial" charset="0"/>
              </a:rPr>
              <a:t>Example</a:t>
            </a:r>
          </a:p>
          <a:p>
            <a:pPr lvl="2"/>
            <a:r>
              <a:rPr lang="en-US" sz="2400" dirty="0">
                <a:cs typeface="Arial" charset="0"/>
              </a:rPr>
              <a:t>After five years</a:t>
            </a:r>
          </a:p>
          <a:p>
            <a:pPr lvl="3"/>
            <a:r>
              <a:rPr lang="en-US" sz="2400" dirty="0">
                <a:cs typeface="Arial" charset="0"/>
              </a:rPr>
              <a:t>Cost = $ 2249559</a:t>
            </a:r>
          </a:p>
          <a:p>
            <a:pPr lvl="3"/>
            <a:r>
              <a:rPr lang="en-US" sz="2400" dirty="0">
                <a:cs typeface="Arial" charset="0"/>
              </a:rPr>
              <a:t>Benefits = $ 6122893</a:t>
            </a:r>
          </a:p>
          <a:p>
            <a:pPr lvl="3"/>
            <a:r>
              <a:rPr lang="en-US" sz="2400" dirty="0">
                <a:cs typeface="Arial" charset="0"/>
              </a:rPr>
              <a:t>ROI =  2.72 i.e.  Total benefits are approx. 3 times the total costs</a:t>
            </a:r>
          </a:p>
          <a:p>
            <a:pPr lvl="3"/>
            <a:r>
              <a:rPr lang="en-US" sz="2400" dirty="0">
                <a:cs typeface="Arial" charset="0"/>
              </a:rPr>
              <a:t>%age gain ROI  = 172.19 % i.e. Your earnings are 172.19 % of the total costs</a:t>
            </a:r>
            <a:endParaRPr lang="en-US" sz="2400" dirty="0"/>
          </a:p>
        </p:txBody>
      </p:sp>
    </p:spTree>
    <p:extLst>
      <p:ext uri="{BB962C8B-B14F-4D97-AF65-F5344CB8AC3E}">
        <p14:creationId xmlns:p14="http://schemas.microsoft.com/office/powerpoint/2010/main" val="2707467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B5246-5EAB-3C62-9F0A-9C299D973987}"/>
              </a:ext>
            </a:extLst>
          </p:cNvPr>
          <p:cNvSpPr>
            <a:spLocks noGrp="1"/>
          </p:cNvSpPr>
          <p:nvPr>
            <p:ph type="title"/>
          </p:nvPr>
        </p:nvSpPr>
        <p:spPr/>
        <p:txBody>
          <a:bodyPr/>
          <a:lstStyle/>
          <a:p>
            <a:r>
              <a:rPr lang="en-US" dirty="0"/>
              <a:t>Modifiability</a:t>
            </a:r>
          </a:p>
        </p:txBody>
      </p:sp>
      <p:sp>
        <p:nvSpPr>
          <p:cNvPr id="3" name="Content Placeholder 2">
            <a:extLst>
              <a:ext uri="{FF2B5EF4-FFF2-40B4-BE49-F238E27FC236}">
                <a16:creationId xmlns:a16="http://schemas.microsoft.com/office/drawing/2014/main" id="{AF79F18E-DBFD-DDEF-7EE2-0C6E1A0E67E4}"/>
              </a:ext>
            </a:extLst>
          </p:cNvPr>
          <p:cNvSpPr>
            <a:spLocks noGrp="1"/>
          </p:cNvSpPr>
          <p:nvPr>
            <p:ph idx="1"/>
          </p:nvPr>
        </p:nvSpPr>
        <p:spPr>
          <a:xfrm>
            <a:off x="680085" y="1825625"/>
            <a:ext cx="10831830" cy="4351338"/>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Directly affected units’ </a:t>
            </a:r>
            <a:r>
              <a:rPr lang="en-GB" sz="2600" b="1" dirty="0">
                <a:cs typeface="Arial" charset="0"/>
              </a:rPr>
              <a:t>responsibilities change</a:t>
            </a:r>
            <a:r>
              <a:rPr lang="en-GB" sz="2600" dirty="0">
                <a:cs typeface="Arial" charset="0"/>
              </a:rPr>
              <a:t> to accommodate a system modification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Anticipate expected changes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Value cohesion</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Maintain generality</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Indirectly affected units’ responsibilities do not change, but </a:t>
            </a:r>
            <a:r>
              <a:rPr lang="en-GB" sz="2600" b="1" dirty="0">
                <a:cs typeface="Arial" charset="0"/>
              </a:rPr>
              <a:t>implementations must be revised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Lower coupling</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Interact through interfaces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Employ multiple interfaces</a:t>
            </a:r>
          </a:p>
          <a:p>
            <a:endParaRPr lang="en-US" dirty="0"/>
          </a:p>
        </p:txBody>
      </p:sp>
    </p:spTree>
    <p:extLst>
      <p:ext uri="{BB962C8B-B14F-4D97-AF65-F5344CB8AC3E}">
        <p14:creationId xmlns:p14="http://schemas.microsoft.com/office/powerpoint/2010/main" val="32482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308F-5D0B-EE47-A606-9E8507B2A73A}"/>
              </a:ext>
            </a:extLst>
          </p:cNvPr>
          <p:cNvSpPr>
            <a:spLocks noGrp="1"/>
          </p:cNvSpPr>
          <p:nvPr>
            <p:ph type="title"/>
          </p:nvPr>
        </p:nvSpPr>
        <p:spPr/>
        <p:txBody>
          <a:bodyPr>
            <a:normAutofit/>
          </a:bodyPr>
          <a:lstStyle/>
          <a:p>
            <a:r>
              <a:rPr lang="en-US" dirty="0"/>
              <a:t>Trade-off Analysis (Exercise)</a:t>
            </a:r>
            <a:br>
              <a:rPr lang="en-US" dirty="0"/>
            </a:br>
            <a:r>
              <a:rPr lang="en-US" sz="3100" dirty="0"/>
              <a:t>One Specification, Many Designs (Comparison Tables)</a:t>
            </a:r>
          </a:p>
        </p:txBody>
      </p:sp>
      <p:graphicFrame>
        <p:nvGraphicFramePr>
          <p:cNvPr id="4" name="Table 4">
            <a:extLst>
              <a:ext uri="{FF2B5EF4-FFF2-40B4-BE49-F238E27FC236}">
                <a16:creationId xmlns:a16="http://schemas.microsoft.com/office/drawing/2014/main" id="{2BDA5B32-7F2F-8FF2-303F-1D17A92D5724}"/>
              </a:ext>
            </a:extLst>
          </p:cNvPr>
          <p:cNvGraphicFramePr>
            <a:graphicFrameLocks noGrp="1"/>
          </p:cNvGraphicFramePr>
          <p:nvPr>
            <p:ph idx="1"/>
            <p:extLst>
              <p:ext uri="{D42A27DB-BD31-4B8C-83A1-F6EECF244321}">
                <p14:modId xmlns:p14="http://schemas.microsoft.com/office/powerpoint/2010/main" val="658079159"/>
              </p:ext>
            </p:extLst>
          </p:nvPr>
        </p:nvGraphicFramePr>
        <p:xfrm>
          <a:off x="698799" y="1804110"/>
          <a:ext cx="10794402" cy="3703808"/>
        </p:xfrm>
        <a:graphic>
          <a:graphicData uri="http://schemas.openxmlformats.org/drawingml/2006/table">
            <a:tbl>
              <a:tblPr firstRow="1" bandRow="1">
                <a:tableStyleId>{5C22544A-7EE6-4342-B048-85BDC9FD1C3A}</a:tableStyleId>
              </a:tblPr>
              <a:tblGrid>
                <a:gridCol w="1799067">
                  <a:extLst>
                    <a:ext uri="{9D8B030D-6E8A-4147-A177-3AD203B41FA5}">
                      <a16:colId xmlns:a16="http://schemas.microsoft.com/office/drawing/2014/main" val="2730384532"/>
                    </a:ext>
                  </a:extLst>
                </a:gridCol>
                <a:gridCol w="1799067">
                  <a:extLst>
                    <a:ext uri="{9D8B030D-6E8A-4147-A177-3AD203B41FA5}">
                      <a16:colId xmlns:a16="http://schemas.microsoft.com/office/drawing/2014/main" val="3725706751"/>
                    </a:ext>
                  </a:extLst>
                </a:gridCol>
                <a:gridCol w="1799067">
                  <a:extLst>
                    <a:ext uri="{9D8B030D-6E8A-4147-A177-3AD203B41FA5}">
                      <a16:colId xmlns:a16="http://schemas.microsoft.com/office/drawing/2014/main" val="1326743512"/>
                    </a:ext>
                  </a:extLst>
                </a:gridCol>
                <a:gridCol w="1799067">
                  <a:extLst>
                    <a:ext uri="{9D8B030D-6E8A-4147-A177-3AD203B41FA5}">
                      <a16:colId xmlns:a16="http://schemas.microsoft.com/office/drawing/2014/main" val="642128619"/>
                    </a:ext>
                  </a:extLst>
                </a:gridCol>
                <a:gridCol w="1799067">
                  <a:extLst>
                    <a:ext uri="{9D8B030D-6E8A-4147-A177-3AD203B41FA5}">
                      <a16:colId xmlns:a16="http://schemas.microsoft.com/office/drawing/2014/main" val="74473232"/>
                    </a:ext>
                  </a:extLst>
                </a:gridCol>
                <a:gridCol w="1799067">
                  <a:extLst>
                    <a:ext uri="{9D8B030D-6E8A-4147-A177-3AD203B41FA5}">
                      <a16:colId xmlns:a16="http://schemas.microsoft.com/office/drawing/2014/main" val="2126286740"/>
                    </a:ext>
                  </a:extLst>
                </a:gridCol>
              </a:tblGrid>
              <a:tr h="438214">
                <a:tc>
                  <a:txBody>
                    <a:bodyPr/>
                    <a:lstStyle/>
                    <a:p>
                      <a:pPr algn="ctr"/>
                      <a:r>
                        <a:rPr lang="en-US" dirty="0"/>
                        <a:t>Attribute</a:t>
                      </a:r>
                    </a:p>
                  </a:txBody>
                  <a:tcPr/>
                </a:tc>
                <a:tc>
                  <a:txBody>
                    <a:bodyPr/>
                    <a:lstStyle/>
                    <a:p>
                      <a:pPr algn="ctr"/>
                      <a:r>
                        <a:rPr lang="en-US" dirty="0"/>
                        <a:t>Priority</a:t>
                      </a:r>
                    </a:p>
                  </a:txBody>
                  <a:tcPr/>
                </a:tc>
                <a:tc>
                  <a:txBody>
                    <a:bodyPr/>
                    <a:lstStyle/>
                    <a:p>
                      <a:pPr algn="ctr"/>
                      <a:r>
                        <a:rPr lang="en-US" dirty="0"/>
                        <a:t>Design A</a:t>
                      </a:r>
                    </a:p>
                  </a:txBody>
                  <a:tcPr/>
                </a:tc>
                <a:tc>
                  <a:txBody>
                    <a:bodyPr/>
                    <a:lstStyle/>
                    <a:p>
                      <a:pPr algn="ctr"/>
                      <a:r>
                        <a:rPr lang="en-US" dirty="0"/>
                        <a:t>Design B</a:t>
                      </a:r>
                    </a:p>
                  </a:txBody>
                  <a:tcPr/>
                </a:tc>
                <a:tc>
                  <a:txBody>
                    <a:bodyPr/>
                    <a:lstStyle/>
                    <a:p>
                      <a:pPr algn="ctr"/>
                      <a:r>
                        <a:rPr lang="en-US" dirty="0"/>
                        <a:t>Design C</a:t>
                      </a:r>
                    </a:p>
                  </a:txBody>
                  <a:tcPr/>
                </a:tc>
                <a:tc>
                  <a:txBody>
                    <a:bodyPr/>
                    <a:lstStyle/>
                    <a:p>
                      <a:pPr algn="ctr"/>
                      <a:r>
                        <a:rPr lang="en-US" dirty="0"/>
                        <a:t>Design D</a:t>
                      </a:r>
                    </a:p>
                  </a:txBody>
                  <a:tcPr/>
                </a:tc>
                <a:extLst>
                  <a:ext uri="{0D108BD9-81ED-4DB2-BD59-A6C34878D82A}">
                    <a16:rowId xmlns:a16="http://schemas.microsoft.com/office/drawing/2014/main" val="2334713956"/>
                  </a:ext>
                </a:extLst>
              </a:tr>
              <a:tr h="756369">
                <a:tc>
                  <a:txBody>
                    <a:bodyPr/>
                    <a:lstStyle/>
                    <a:p>
                      <a:pPr algn="ctr"/>
                      <a:r>
                        <a:rPr lang="en-US" dirty="0"/>
                        <a:t>Good Performance</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4</a:t>
                      </a:r>
                    </a:p>
                  </a:txBody>
                  <a:tcPr/>
                </a:tc>
                <a:extLst>
                  <a:ext uri="{0D108BD9-81ED-4DB2-BD59-A6C34878D82A}">
                    <a16:rowId xmlns:a16="http://schemas.microsoft.com/office/drawing/2014/main" val="1876196782"/>
                  </a:ext>
                </a:extLst>
              </a:tr>
              <a:tr h="438214">
                <a:tc>
                  <a:txBody>
                    <a:bodyPr/>
                    <a:lstStyle/>
                    <a:p>
                      <a:pPr algn="ctr"/>
                      <a:r>
                        <a:rPr lang="en-US" dirty="0"/>
                        <a:t>High Security</a:t>
                      </a:r>
                    </a:p>
                  </a:txBody>
                  <a:tcPr/>
                </a:tc>
                <a:tc>
                  <a:txBody>
                    <a:bodyPr/>
                    <a:lstStyle/>
                    <a:p>
                      <a:pPr algn="ctr"/>
                      <a:r>
                        <a:rPr lang="en-US" dirty="0"/>
                        <a:t>5</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4</a:t>
                      </a:r>
                    </a:p>
                  </a:txBody>
                  <a:tcPr/>
                </a:tc>
                <a:extLst>
                  <a:ext uri="{0D108BD9-81ED-4DB2-BD59-A6C34878D82A}">
                    <a16:rowId xmlns:a16="http://schemas.microsoft.com/office/drawing/2014/main" val="530719286"/>
                  </a:ext>
                </a:extLst>
              </a:tr>
              <a:tr h="438214">
                <a:tc>
                  <a:txBody>
                    <a:bodyPr/>
                    <a:lstStyle/>
                    <a:p>
                      <a:pPr algn="ctr"/>
                      <a:r>
                        <a:rPr lang="en-US" dirty="0"/>
                        <a:t>Modularity</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84134400"/>
                  </a:ext>
                </a:extLst>
              </a:tr>
              <a:tr h="756369">
                <a:tc>
                  <a:txBody>
                    <a:bodyPr/>
                    <a:lstStyle/>
                    <a:p>
                      <a:pPr algn="ctr"/>
                      <a:r>
                        <a:rPr lang="en-US" dirty="0"/>
                        <a:t>Ease of Integration</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719207658"/>
                  </a:ext>
                </a:extLst>
              </a:tr>
              <a:tr h="438214">
                <a:tc>
                  <a:txBody>
                    <a:bodyPr/>
                    <a:lstStyle/>
                    <a:p>
                      <a:pPr algn="ctr"/>
                      <a:r>
                        <a:rPr lang="en-US" dirty="0"/>
                        <a:t>Easy to Reuse</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a:t>4</a:t>
                      </a:r>
                    </a:p>
                  </a:txBody>
                  <a:tcPr/>
                </a:tc>
                <a:tc>
                  <a:txBody>
                    <a:bodyPr/>
                    <a:lstStyle/>
                    <a:p>
                      <a:pPr algn="ctr"/>
                      <a:r>
                        <a:rPr lang="en-US" dirty="0"/>
                        <a:t>3</a:t>
                      </a:r>
                    </a:p>
                  </a:txBody>
                  <a:tcPr/>
                </a:tc>
                <a:extLst>
                  <a:ext uri="{0D108BD9-81ED-4DB2-BD59-A6C34878D82A}">
                    <a16:rowId xmlns:a16="http://schemas.microsoft.com/office/drawing/2014/main" val="986893394"/>
                  </a:ext>
                </a:extLst>
              </a:tr>
              <a:tr h="438214">
                <a:tc>
                  <a:txBody>
                    <a:bodyPr/>
                    <a:lstStyle/>
                    <a:p>
                      <a:pPr algn="ctr"/>
                      <a:r>
                        <a:rPr lang="en-US" dirty="0"/>
                        <a:t>Total</a:t>
                      </a:r>
                    </a:p>
                  </a:txBody>
                  <a:tcPr/>
                </a:tc>
                <a:tc>
                  <a:txBody>
                    <a:bodyPr/>
                    <a:lstStyle/>
                    <a:p>
                      <a:pPr algn="ctr"/>
                      <a:endParaRPr lang="en-US"/>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903269990"/>
                  </a:ext>
                </a:extLst>
              </a:tr>
            </a:tbl>
          </a:graphicData>
        </a:graphic>
      </p:graphicFrame>
      <p:sp>
        <p:nvSpPr>
          <p:cNvPr id="5" name="TextBox 4">
            <a:extLst>
              <a:ext uri="{FF2B5EF4-FFF2-40B4-BE49-F238E27FC236}">
                <a16:creationId xmlns:a16="http://schemas.microsoft.com/office/drawing/2014/main" id="{A5DB9D54-90D9-B2FC-AB31-93346EE65771}"/>
              </a:ext>
            </a:extLst>
          </p:cNvPr>
          <p:cNvSpPr txBox="1"/>
          <p:nvPr/>
        </p:nvSpPr>
        <p:spPr>
          <a:xfrm flipH="1">
            <a:off x="731520" y="5626249"/>
            <a:ext cx="10622280"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2">
                    <a:lumMod val="10000"/>
                  </a:schemeClr>
                </a:solidFill>
              </a:rPr>
              <a:t>Highest Priority of an attribute = 5,  Lowest priority = 1</a:t>
            </a:r>
            <a:endParaRPr lang="en-US" sz="2400" dirty="0"/>
          </a:p>
          <a:p>
            <a:pPr marL="342900" indent="-342900">
              <a:buFont typeface="Arial" panose="020B0604020202020204" pitchFamily="34" charset="0"/>
              <a:buChar char="•"/>
            </a:pPr>
            <a:r>
              <a:rPr lang="en-US" sz="2400" dirty="0"/>
              <a:t>Calculate the score of each design.</a:t>
            </a:r>
          </a:p>
          <a:p>
            <a:pPr marL="342900" indent="-342900">
              <a:buFont typeface="Arial" panose="020B0604020202020204" pitchFamily="34" charset="0"/>
              <a:buChar char="•"/>
            </a:pPr>
            <a:r>
              <a:rPr lang="en-US" sz="2400" dirty="0"/>
              <a:t>Which Design will be chosen?</a:t>
            </a:r>
          </a:p>
        </p:txBody>
      </p:sp>
    </p:spTree>
    <p:extLst>
      <p:ext uri="{BB962C8B-B14F-4D97-AF65-F5344CB8AC3E}">
        <p14:creationId xmlns:p14="http://schemas.microsoft.com/office/powerpoint/2010/main" val="37778407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308F-5D0B-EE47-A606-9E8507B2A73A}"/>
              </a:ext>
            </a:extLst>
          </p:cNvPr>
          <p:cNvSpPr>
            <a:spLocks noGrp="1"/>
          </p:cNvSpPr>
          <p:nvPr>
            <p:ph type="title"/>
          </p:nvPr>
        </p:nvSpPr>
        <p:spPr/>
        <p:txBody>
          <a:bodyPr>
            <a:normAutofit/>
          </a:bodyPr>
          <a:lstStyle/>
          <a:p>
            <a:r>
              <a:rPr lang="en-US" dirty="0"/>
              <a:t>Trade-off Analysis (Exercise Solution)</a:t>
            </a:r>
            <a:br>
              <a:rPr lang="en-US" dirty="0"/>
            </a:br>
            <a:r>
              <a:rPr lang="en-US" sz="3100" dirty="0"/>
              <a:t>One Specification, Many Designs (Comparison Tables)</a:t>
            </a:r>
          </a:p>
        </p:txBody>
      </p:sp>
      <p:graphicFrame>
        <p:nvGraphicFramePr>
          <p:cNvPr id="4" name="Table 4">
            <a:extLst>
              <a:ext uri="{FF2B5EF4-FFF2-40B4-BE49-F238E27FC236}">
                <a16:creationId xmlns:a16="http://schemas.microsoft.com/office/drawing/2014/main" id="{2BDA5B32-7F2F-8FF2-303F-1D17A92D5724}"/>
              </a:ext>
            </a:extLst>
          </p:cNvPr>
          <p:cNvGraphicFramePr>
            <a:graphicFrameLocks noGrp="1"/>
          </p:cNvGraphicFramePr>
          <p:nvPr>
            <p:ph idx="1"/>
            <p:extLst>
              <p:ext uri="{D42A27DB-BD31-4B8C-83A1-F6EECF244321}">
                <p14:modId xmlns:p14="http://schemas.microsoft.com/office/powerpoint/2010/main" val="3859258653"/>
              </p:ext>
            </p:extLst>
          </p:nvPr>
        </p:nvGraphicFramePr>
        <p:xfrm>
          <a:off x="698799" y="1804110"/>
          <a:ext cx="10794402" cy="3703808"/>
        </p:xfrm>
        <a:graphic>
          <a:graphicData uri="http://schemas.openxmlformats.org/drawingml/2006/table">
            <a:tbl>
              <a:tblPr firstRow="1" bandRow="1">
                <a:tableStyleId>{5C22544A-7EE6-4342-B048-85BDC9FD1C3A}</a:tableStyleId>
              </a:tblPr>
              <a:tblGrid>
                <a:gridCol w="1799067">
                  <a:extLst>
                    <a:ext uri="{9D8B030D-6E8A-4147-A177-3AD203B41FA5}">
                      <a16:colId xmlns:a16="http://schemas.microsoft.com/office/drawing/2014/main" val="2730384532"/>
                    </a:ext>
                  </a:extLst>
                </a:gridCol>
                <a:gridCol w="1799067">
                  <a:extLst>
                    <a:ext uri="{9D8B030D-6E8A-4147-A177-3AD203B41FA5}">
                      <a16:colId xmlns:a16="http://schemas.microsoft.com/office/drawing/2014/main" val="3725706751"/>
                    </a:ext>
                  </a:extLst>
                </a:gridCol>
                <a:gridCol w="1799067">
                  <a:extLst>
                    <a:ext uri="{9D8B030D-6E8A-4147-A177-3AD203B41FA5}">
                      <a16:colId xmlns:a16="http://schemas.microsoft.com/office/drawing/2014/main" val="1326743512"/>
                    </a:ext>
                  </a:extLst>
                </a:gridCol>
                <a:gridCol w="1799067">
                  <a:extLst>
                    <a:ext uri="{9D8B030D-6E8A-4147-A177-3AD203B41FA5}">
                      <a16:colId xmlns:a16="http://schemas.microsoft.com/office/drawing/2014/main" val="642128619"/>
                    </a:ext>
                  </a:extLst>
                </a:gridCol>
                <a:gridCol w="1799067">
                  <a:extLst>
                    <a:ext uri="{9D8B030D-6E8A-4147-A177-3AD203B41FA5}">
                      <a16:colId xmlns:a16="http://schemas.microsoft.com/office/drawing/2014/main" val="74473232"/>
                    </a:ext>
                  </a:extLst>
                </a:gridCol>
                <a:gridCol w="1799067">
                  <a:extLst>
                    <a:ext uri="{9D8B030D-6E8A-4147-A177-3AD203B41FA5}">
                      <a16:colId xmlns:a16="http://schemas.microsoft.com/office/drawing/2014/main" val="2126286740"/>
                    </a:ext>
                  </a:extLst>
                </a:gridCol>
              </a:tblGrid>
              <a:tr h="438214">
                <a:tc>
                  <a:txBody>
                    <a:bodyPr/>
                    <a:lstStyle/>
                    <a:p>
                      <a:pPr algn="ctr"/>
                      <a:r>
                        <a:rPr lang="en-US" dirty="0"/>
                        <a:t>Attribute</a:t>
                      </a:r>
                    </a:p>
                  </a:txBody>
                  <a:tcPr/>
                </a:tc>
                <a:tc>
                  <a:txBody>
                    <a:bodyPr/>
                    <a:lstStyle/>
                    <a:p>
                      <a:pPr algn="ctr"/>
                      <a:r>
                        <a:rPr lang="en-US" dirty="0"/>
                        <a:t>Priority</a:t>
                      </a:r>
                    </a:p>
                  </a:txBody>
                  <a:tcPr/>
                </a:tc>
                <a:tc>
                  <a:txBody>
                    <a:bodyPr/>
                    <a:lstStyle/>
                    <a:p>
                      <a:pPr algn="ctr"/>
                      <a:r>
                        <a:rPr lang="en-US" dirty="0"/>
                        <a:t>Design A</a:t>
                      </a:r>
                    </a:p>
                  </a:txBody>
                  <a:tcPr/>
                </a:tc>
                <a:tc>
                  <a:txBody>
                    <a:bodyPr/>
                    <a:lstStyle/>
                    <a:p>
                      <a:pPr algn="ctr"/>
                      <a:r>
                        <a:rPr lang="en-US" dirty="0"/>
                        <a:t>Design B</a:t>
                      </a:r>
                    </a:p>
                  </a:txBody>
                  <a:tcPr/>
                </a:tc>
                <a:tc>
                  <a:txBody>
                    <a:bodyPr/>
                    <a:lstStyle/>
                    <a:p>
                      <a:pPr algn="ctr"/>
                      <a:r>
                        <a:rPr lang="en-US" dirty="0"/>
                        <a:t>Design C</a:t>
                      </a:r>
                    </a:p>
                  </a:txBody>
                  <a:tcPr/>
                </a:tc>
                <a:tc>
                  <a:txBody>
                    <a:bodyPr/>
                    <a:lstStyle/>
                    <a:p>
                      <a:pPr algn="ctr"/>
                      <a:r>
                        <a:rPr lang="en-US" dirty="0"/>
                        <a:t>Design D</a:t>
                      </a:r>
                    </a:p>
                  </a:txBody>
                  <a:tcPr/>
                </a:tc>
                <a:extLst>
                  <a:ext uri="{0D108BD9-81ED-4DB2-BD59-A6C34878D82A}">
                    <a16:rowId xmlns:a16="http://schemas.microsoft.com/office/drawing/2014/main" val="2334713956"/>
                  </a:ext>
                </a:extLst>
              </a:tr>
              <a:tr h="756369">
                <a:tc>
                  <a:txBody>
                    <a:bodyPr/>
                    <a:lstStyle/>
                    <a:p>
                      <a:pPr algn="ctr"/>
                      <a:r>
                        <a:rPr lang="en-US" dirty="0"/>
                        <a:t>Good Performance</a:t>
                      </a:r>
                    </a:p>
                  </a:txBody>
                  <a:tcPr/>
                </a:tc>
                <a:tc>
                  <a:txBody>
                    <a:bodyPr/>
                    <a:lstStyle/>
                    <a:p>
                      <a:pPr algn="ctr"/>
                      <a:r>
                        <a:rPr lang="en-US" dirty="0"/>
                        <a:t>3</a:t>
                      </a:r>
                    </a:p>
                  </a:txBody>
                  <a:tcPr/>
                </a:tc>
                <a:tc>
                  <a:txBody>
                    <a:bodyPr/>
                    <a:lstStyle/>
                    <a:p>
                      <a:pPr algn="ctr"/>
                      <a:r>
                        <a:rPr lang="en-US" dirty="0"/>
                        <a:t>3</a:t>
                      </a:r>
                    </a:p>
                  </a:txBody>
                  <a:tcPr/>
                </a:tc>
                <a:tc>
                  <a:txBody>
                    <a:bodyPr/>
                    <a:lstStyle/>
                    <a:p>
                      <a:pPr algn="ctr"/>
                      <a:r>
                        <a:rPr lang="en-US" dirty="0"/>
                        <a:t>2</a:t>
                      </a:r>
                    </a:p>
                  </a:txBody>
                  <a:tcPr/>
                </a:tc>
                <a:tc>
                  <a:txBody>
                    <a:bodyPr/>
                    <a:lstStyle/>
                    <a:p>
                      <a:pPr algn="ctr"/>
                      <a:r>
                        <a:rPr lang="en-US" dirty="0"/>
                        <a:t>5</a:t>
                      </a:r>
                    </a:p>
                  </a:txBody>
                  <a:tcPr/>
                </a:tc>
                <a:tc>
                  <a:txBody>
                    <a:bodyPr/>
                    <a:lstStyle/>
                    <a:p>
                      <a:pPr algn="ctr"/>
                      <a:r>
                        <a:rPr lang="en-US" dirty="0"/>
                        <a:t>4</a:t>
                      </a:r>
                    </a:p>
                  </a:txBody>
                  <a:tcPr/>
                </a:tc>
                <a:extLst>
                  <a:ext uri="{0D108BD9-81ED-4DB2-BD59-A6C34878D82A}">
                    <a16:rowId xmlns:a16="http://schemas.microsoft.com/office/drawing/2014/main" val="1876196782"/>
                  </a:ext>
                </a:extLst>
              </a:tr>
              <a:tr h="438214">
                <a:tc>
                  <a:txBody>
                    <a:bodyPr/>
                    <a:lstStyle/>
                    <a:p>
                      <a:pPr algn="ctr"/>
                      <a:r>
                        <a:rPr lang="en-US" dirty="0"/>
                        <a:t>High Security</a:t>
                      </a:r>
                    </a:p>
                  </a:txBody>
                  <a:tcPr/>
                </a:tc>
                <a:tc>
                  <a:txBody>
                    <a:bodyPr/>
                    <a:lstStyle/>
                    <a:p>
                      <a:pPr algn="ctr"/>
                      <a:r>
                        <a:rPr lang="en-US" dirty="0"/>
                        <a:t>5</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4</a:t>
                      </a:r>
                    </a:p>
                  </a:txBody>
                  <a:tcPr/>
                </a:tc>
                <a:tc>
                  <a:txBody>
                    <a:bodyPr/>
                    <a:lstStyle/>
                    <a:p>
                      <a:pPr algn="ctr"/>
                      <a:r>
                        <a:rPr lang="en-US" dirty="0"/>
                        <a:t>4</a:t>
                      </a:r>
                    </a:p>
                  </a:txBody>
                  <a:tcPr/>
                </a:tc>
                <a:extLst>
                  <a:ext uri="{0D108BD9-81ED-4DB2-BD59-A6C34878D82A}">
                    <a16:rowId xmlns:a16="http://schemas.microsoft.com/office/drawing/2014/main" val="530719286"/>
                  </a:ext>
                </a:extLst>
              </a:tr>
              <a:tr h="438214">
                <a:tc>
                  <a:txBody>
                    <a:bodyPr/>
                    <a:lstStyle/>
                    <a:p>
                      <a:pPr algn="ctr"/>
                      <a:r>
                        <a:rPr lang="en-US" dirty="0"/>
                        <a:t>Modularity</a:t>
                      </a:r>
                    </a:p>
                  </a:txBody>
                  <a:tcPr/>
                </a:tc>
                <a:tc>
                  <a:txBody>
                    <a:bodyPr/>
                    <a:lstStyle/>
                    <a:p>
                      <a:pPr algn="ctr"/>
                      <a:r>
                        <a:rPr lang="en-US" dirty="0"/>
                        <a:t>4</a:t>
                      </a:r>
                    </a:p>
                  </a:txBody>
                  <a:tcPr/>
                </a:tc>
                <a:tc>
                  <a:txBody>
                    <a:bodyPr/>
                    <a:lstStyle/>
                    <a:p>
                      <a:pPr algn="ctr"/>
                      <a:r>
                        <a:rPr lang="en-US" dirty="0"/>
                        <a:t>5</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1</a:t>
                      </a:r>
                    </a:p>
                  </a:txBody>
                  <a:tcPr/>
                </a:tc>
                <a:extLst>
                  <a:ext uri="{0D108BD9-81ED-4DB2-BD59-A6C34878D82A}">
                    <a16:rowId xmlns:a16="http://schemas.microsoft.com/office/drawing/2014/main" val="84134400"/>
                  </a:ext>
                </a:extLst>
              </a:tr>
              <a:tr h="756369">
                <a:tc>
                  <a:txBody>
                    <a:bodyPr/>
                    <a:lstStyle/>
                    <a:p>
                      <a:pPr algn="ctr"/>
                      <a:r>
                        <a:rPr lang="en-US" dirty="0"/>
                        <a:t>Ease of Integration</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3</a:t>
                      </a:r>
                    </a:p>
                  </a:txBody>
                  <a:tcPr/>
                </a:tc>
                <a:tc>
                  <a:txBody>
                    <a:bodyPr/>
                    <a:lstStyle/>
                    <a:p>
                      <a:pPr algn="ctr"/>
                      <a:r>
                        <a:rPr lang="en-US" dirty="0"/>
                        <a:t>5</a:t>
                      </a:r>
                    </a:p>
                  </a:txBody>
                  <a:tcPr/>
                </a:tc>
                <a:tc>
                  <a:txBody>
                    <a:bodyPr/>
                    <a:lstStyle/>
                    <a:p>
                      <a:pPr algn="ctr"/>
                      <a:r>
                        <a:rPr lang="en-US" dirty="0"/>
                        <a:t>5</a:t>
                      </a:r>
                    </a:p>
                  </a:txBody>
                  <a:tcPr/>
                </a:tc>
                <a:extLst>
                  <a:ext uri="{0D108BD9-81ED-4DB2-BD59-A6C34878D82A}">
                    <a16:rowId xmlns:a16="http://schemas.microsoft.com/office/drawing/2014/main" val="1719207658"/>
                  </a:ext>
                </a:extLst>
              </a:tr>
              <a:tr h="438214">
                <a:tc>
                  <a:txBody>
                    <a:bodyPr/>
                    <a:lstStyle/>
                    <a:p>
                      <a:pPr algn="ctr"/>
                      <a:r>
                        <a:rPr lang="en-US" dirty="0"/>
                        <a:t>Easy to Reuse</a:t>
                      </a:r>
                    </a:p>
                  </a:txBody>
                  <a:tcPr/>
                </a:tc>
                <a:tc>
                  <a:txBody>
                    <a:bodyPr/>
                    <a:lstStyle/>
                    <a:p>
                      <a:pPr algn="ctr"/>
                      <a:r>
                        <a:rPr lang="en-US" dirty="0"/>
                        <a:t>2</a:t>
                      </a:r>
                    </a:p>
                  </a:txBody>
                  <a:tcPr/>
                </a:tc>
                <a:tc>
                  <a:txBody>
                    <a:bodyPr/>
                    <a:lstStyle/>
                    <a:p>
                      <a:pPr algn="ctr"/>
                      <a:r>
                        <a:rPr lang="en-US" dirty="0"/>
                        <a:t>2</a:t>
                      </a:r>
                    </a:p>
                  </a:txBody>
                  <a:tcPr/>
                </a:tc>
                <a:tc>
                  <a:txBody>
                    <a:bodyPr/>
                    <a:lstStyle/>
                    <a:p>
                      <a:pPr algn="ctr"/>
                      <a:r>
                        <a:rPr lang="en-US" dirty="0"/>
                        <a:t>1</a:t>
                      </a:r>
                    </a:p>
                  </a:txBody>
                  <a:tcPr/>
                </a:tc>
                <a:tc>
                  <a:txBody>
                    <a:bodyPr/>
                    <a:lstStyle/>
                    <a:p>
                      <a:pPr algn="ctr"/>
                      <a:r>
                        <a:rPr lang="en-US"/>
                        <a:t>4</a:t>
                      </a:r>
                    </a:p>
                  </a:txBody>
                  <a:tcPr/>
                </a:tc>
                <a:tc>
                  <a:txBody>
                    <a:bodyPr/>
                    <a:lstStyle/>
                    <a:p>
                      <a:pPr algn="ctr"/>
                      <a:r>
                        <a:rPr lang="en-US" dirty="0"/>
                        <a:t>3</a:t>
                      </a:r>
                    </a:p>
                  </a:txBody>
                  <a:tcPr/>
                </a:tc>
                <a:extLst>
                  <a:ext uri="{0D108BD9-81ED-4DB2-BD59-A6C34878D82A}">
                    <a16:rowId xmlns:a16="http://schemas.microsoft.com/office/drawing/2014/main" val="986893394"/>
                  </a:ext>
                </a:extLst>
              </a:tr>
              <a:tr h="438214">
                <a:tc>
                  <a:txBody>
                    <a:bodyPr/>
                    <a:lstStyle/>
                    <a:p>
                      <a:pPr algn="ctr"/>
                      <a:r>
                        <a:rPr lang="en-US" dirty="0"/>
                        <a:t>Total</a:t>
                      </a:r>
                    </a:p>
                  </a:txBody>
                  <a:tcPr/>
                </a:tc>
                <a:tc>
                  <a:txBody>
                    <a:bodyPr/>
                    <a:lstStyle/>
                    <a:p>
                      <a:pPr algn="ctr"/>
                      <a:endParaRPr lang="en-US"/>
                    </a:p>
                  </a:txBody>
                  <a:tcPr/>
                </a:tc>
                <a:tc>
                  <a:txBody>
                    <a:bodyPr/>
                    <a:lstStyle/>
                    <a:p>
                      <a:pPr algn="ctr"/>
                      <a:r>
                        <a:rPr lang="en-US" dirty="0"/>
                        <a:t>49</a:t>
                      </a:r>
                    </a:p>
                  </a:txBody>
                  <a:tcPr/>
                </a:tc>
                <a:tc>
                  <a:txBody>
                    <a:bodyPr/>
                    <a:lstStyle/>
                    <a:p>
                      <a:pPr algn="ctr"/>
                      <a:r>
                        <a:rPr lang="en-US" dirty="0"/>
                        <a:t>40</a:t>
                      </a:r>
                    </a:p>
                  </a:txBody>
                  <a:tcPr/>
                </a:tc>
                <a:tc>
                  <a:txBody>
                    <a:bodyPr/>
                    <a:lstStyle/>
                    <a:p>
                      <a:pPr algn="ctr"/>
                      <a:r>
                        <a:rPr lang="en-US" dirty="0"/>
                        <a:t>60</a:t>
                      </a:r>
                    </a:p>
                  </a:txBody>
                  <a:tcPr/>
                </a:tc>
                <a:tc>
                  <a:txBody>
                    <a:bodyPr/>
                    <a:lstStyle/>
                    <a:p>
                      <a:pPr algn="ctr"/>
                      <a:r>
                        <a:rPr lang="en-US" dirty="0"/>
                        <a:t>47</a:t>
                      </a:r>
                    </a:p>
                  </a:txBody>
                  <a:tcPr/>
                </a:tc>
                <a:extLst>
                  <a:ext uri="{0D108BD9-81ED-4DB2-BD59-A6C34878D82A}">
                    <a16:rowId xmlns:a16="http://schemas.microsoft.com/office/drawing/2014/main" val="903269990"/>
                  </a:ext>
                </a:extLst>
              </a:tr>
            </a:tbl>
          </a:graphicData>
        </a:graphic>
      </p:graphicFrame>
      <p:sp>
        <p:nvSpPr>
          <p:cNvPr id="5" name="TextBox 4">
            <a:extLst>
              <a:ext uri="{FF2B5EF4-FFF2-40B4-BE49-F238E27FC236}">
                <a16:creationId xmlns:a16="http://schemas.microsoft.com/office/drawing/2014/main" id="{A5DB9D54-90D9-B2FC-AB31-93346EE65771}"/>
              </a:ext>
            </a:extLst>
          </p:cNvPr>
          <p:cNvSpPr txBox="1"/>
          <p:nvPr/>
        </p:nvSpPr>
        <p:spPr>
          <a:xfrm flipH="1">
            <a:off x="731520" y="5626249"/>
            <a:ext cx="10622280"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t>Which Design will be chosen?</a:t>
            </a:r>
          </a:p>
          <a:p>
            <a:pPr marL="342900" indent="-342900">
              <a:buFont typeface="Arial" panose="020B0604020202020204" pitchFamily="34" charset="0"/>
              <a:buChar char="•"/>
            </a:pPr>
            <a:r>
              <a:rPr lang="en-US" sz="2400" dirty="0"/>
              <a:t>Answer: Design C</a:t>
            </a:r>
          </a:p>
        </p:txBody>
      </p:sp>
    </p:spTree>
    <p:extLst>
      <p:ext uri="{BB962C8B-B14F-4D97-AF65-F5344CB8AC3E}">
        <p14:creationId xmlns:p14="http://schemas.microsoft.com/office/powerpoint/2010/main" val="12421121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4584-8CF1-8E18-66E5-4A560B7AC5C0}"/>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A27AB017-DB26-74ED-4E1B-B3C73697C3D2}"/>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Performance attributes describe constraints on system speed and capacity: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b="1" dirty="0">
                <a:cs typeface="Arial" charset="0"/>
              </a:rPr>
              <a:t>Response time: </a:t>
            </a:r>
            <a:r>
              <a:rPr lang="en-US" dirty="0">
                <a:cs typeface="Arial" charset="0"/>
              </a:rPr>
              <a:t> How fast does our software respond to requests?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b="1" dirty="0">
                <a:cs typeface="Arial" charset="0"/>
              </a:rPr>
              <a:t>Throughput: </a:t>
            </a:r>
            <a:r>
              <a:rPr lang="en-US" dirty="0">
                <a:cs typeface="Arial" charset="0"/>
              </a:rPr>
              <a:t> How many requests can it process per minute?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b="1" dirty="0">
                <a:cs typeface="Arial" charset="0"/>
              </a:rPr>
              <a:t>Load:  </a:t>
            </a:r>
            <a:r>
              <a:rPr lang="en-US" dirty="0">
                <a:cs typeface="Arial" charset="0"/>
              </a:rPr>
              <a:t>How many users can it support before response time and throughput start to suffer?</a:t>
            </a:r>
            <a:endParaRPr lang="en-GB" dirty="0">
              <a:cs typeface="Arial" charset="0"/>
            </a:endParaRPr>
          </a:p>
          <a:p>
            <a:endParaRPr lang="en-US" dirty="0"/>
          </a:p>
        </p:txBody>
      </p:sp>
    </p:spTree>
    <p:extLst>
      <p:ext uri="{BB962C8B-B14F-4D97-AF65-F5344CB8AC3E}">
        <p14:creationId xmlns:p14="http://schemas.microsoft.com/office/powerpoint/2010/main" val="429078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4584-8CF1-8E18-66E5-4A560B7AC5C0}"/>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A27AB017-DB26-74ED-4E1B-B3C73697C3D2}"/>
              </a:ext>
            </a:extLst>
          </p:cNvPr>
          <p:cNvSpPr>
            <a:spLocks noGrp="1"/>
          </p:cNvSpPr>
          <p:nvPr>
            <p:ph idx="1"/>
          </p:nvPr>
        </p:nvSpPr>
        <p:spPr/>
        <p:txBody>
          <a:bodyPr>
            <a:normAutofit fontScale="92500" lnSpcReduction="20000"/>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Tactics for improving performance include: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Improve utilization of resources</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Concurrency</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Replicate and distribute shared data</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Manage resource allocation more effectively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First-come/first-served: </a:t>
            </a:r>
            <a:r>
              <a:rPr lang="en-US" sz="2400" dirty="0">
                <a:cs typeface="Arial" charset="0"/>
              </a:rPr>
              <a:t>Requests are processed in the order in which they are received</a:t>
            </a:r>
            <a:endParaRPr lang="en-GB" sz="2400" dirty="0">
              <a:cs typeface="Arial" charset="0"/>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Explicit priority: </a:t>
            </a:r>
            <a:r>
              <a:rPr lang="en-US" sz="2400" dirty="0">
                <a:cs typeface="Arial" charset="0"/>
              </a:rPr>
              <a:t>Requests are processed in order of their assigned priorities</a:t>
            </a:r>
            <a:endParaRPr lang="en-GB" sz="2400" dirty="0">
              <a:cs typeface="Arial" charset="0"/>
            </a:endParaRP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400" dirty="0">
                <a:cs typeface="Arial" charset="0"/>
              </a:rPr>
              <a:t>Earliest deadline first: </a:t>
            </a:r>
            <a:r>
              <a:rPr lang="en-US" sz="2400" dirty="0">
                <a:cs typeface="Arial" charset="0"/>
              </a:rPr>
              <a:t>Requests are processed in order of their impending deadlines</a:t>
            </a:r>
          </a:p>
          <a:p>
            <a:pPr lvl="2"/>
            <a:r>
              <a:rPr lang="en-GB" sz="2400" dirty="0">
                <a:cs typeface="Arial" charset="0"/>
              </a:rPr>
              <a:t>Pre-emptive Scheduling:</a:t>
            </a:r>
            <a:r>
              <a:rPr lang="en-US" sz="2400" b="0" i="0" u="none" strike="noStrike" baseline="0" dirty="0"/>
              <a:t> </a:t>
            </a:r>
            <a:r>
              <a:rPr lang="en-US" sz="2400" dirty="0"/>
              <a:t>L</a:t>
            </a:r>
            <a:r>
              <a:rPr lang="en-US" sz="2400" b="0" i="0" u="none" strike="noStrike" baseline="0" dirty="0"/>
              <a:t>ower-priority request is preempted in favor of a higher-priority request.</a:t>
            </a:r>
          </a:p>
          <a:p>
            <a:pPr lvl="2"/>
            <a:r>
              <a:rPr lang="en-US" sz="2400" dirty="0">
                <a:cs typeface="Arial" charset="0"/>
              </a:rPr>
              <a:t>Round Robin: A</a:t>
            </a:r>
            <a:r>
              <a:rPr lang="en-US" sz="2400" b="0" i="0" u="none" strike="noStrike" baseline="0" dirty="0"/>
              <a:t>llocates resources to requests for fixed time interval.</a:t>
            </a:r>
            <a:endParaRPr lang="en-GB" sz="2400" dirty="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Reduce demand for resources</a:t>
            </a:r>
          </a:p>
          <a:p>
            <a:endParaRPr lang="en-US" dirty="0"/>
          </a:p>
        </p:txBody>
      </p:sp>
    </p:spTree>
    <p:extLst>
      <p:ext uri="{BB962C8B-B14F-4D97-AF65-F5344CB8AC3E}">
        <p14:creationId xmlns:p14="http://schemas.microsoft.com/office/powerpoint/2010/main" val="1761723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12522-A985-F59B-8C9E-F5F25B185591}"/>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274B103B-E49B-0DAD-FAF0-2F8F33732E83}"/>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dirty="0">
                <a:cs typeface="Arial" charset="0"/>
              </a:rPr>
              <a:t>Two key architectural characteristics particularly relevant to security: immunity and resilience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b="1" dirty="0">
                <a:cs typeface="Arial" charset="0"/>
              </a:rPr>
              <a:t>Immunity</a:t>
            </a:r>
            <a:r>
              <a:rPr lang="en-GB" sz="2600" dirty="0">
                <a:cs typeface="Arial" charset="0"/>
              </a:rPr>
              <a:t>: ability to thwart an attempted attack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The architecture encourages immunity by: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Ensuring all security features are included in the design</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Minimizing exploitable security weaknesses </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600" b="1" dirty="0">
                <a:cs typeface="Arial" charset="0"/>
              </a:rPr>
              <a:t>Resilience</a:t>
            </a:r>
            <a:r>
              <a:rPr lang="en-GB" sz="2600" dirty="0">
                <a:cs typeface="Arial" charset="0"/>
              </a:rPr>
              <a:t>: ability to recover quickly and easily from an attack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The architecture encourages resilience by:</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Segmenting functionality to contain attack</a:t>
            </a:r>
          </a:p>
          <a:p>
            <a:pPr lvl="2"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Enabling the system to quickly restore functionality</a:t>
            </a:r>
          </a:p>
          <a:p>
            <a:endParaRPr lang="en-US" dirty="0"/>
          </a:p>
        </p:txBody>
      </p:sp>
    </p:spTree>
    <p:extLst>
      <p:ext uri="{BB962C8B-B14F-4D97-AF65-F5344CB8AC3E}">
        <p14:creationId xmlns:p14="http://schemas.microsoft.com/office/powerpoint/2010/main" val="323857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7A4D-7E9E-722F-4F15-7203F20743FE}"/>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0D076894-2CE5-1980-44A4-C384A4340616}"/>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A software system is reliable if it correctly performs its required functions under assumed conditions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Is the software internally free of errors?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A </a:t>
            </a:r>
            <a:r>
              <a:rPr lang="en-GB" b="1" dirty="0">
                <a:cs typeface="Arial" charset="0"/>
              </a:rPr>
              <a:t>fault</a:t>
            </a:r>
            <a:r>
              <a:rPr lang="en-GB" dirty="0">
                <a:cs typeface="Arial" charset="0"/>
              </a:rPr>
              <a:t> is the result of human error, compared to a </a:t>
            </a:r>
            <a:r>
              <a:rPr lang="en-GB" b="1" dirty="0">
                <a:cs typeface="Arial" charset="0"/>
              </a:rPr>
              <a:t>failure</a:t>
            </a:r>
            <a:r>
              <a:rPr lang="en-GB" dirty="0">
                <a:cs typeface="Arial" charset="0"/>
              </a:rPr>
              <a:t>, which is an observable departure from required behaviour</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Software is made more reliable by preventing or tolerating faults</a:t>
            </a:r>
          </a:p>
          <a:p>
            <a:endParaRPr lang="en-US" dirty="0"/>
          </a:p>
        </p:txBody>
      </p:sp>
    </p:spTree>
    <p:extLst>
      <p:ext uri="{BB962C8B-B14F-4D97-AF65-F5344CB8AC3E}">
        <p14:creationId xmlns:p14="http://schemas.microsoft.com/office/powerpoint/2010/main" val="2231592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F7A4D-7E9E-722F-4F15-7203F20743FE}"/>
              </a:ext>
            </a:extLst>
          </p:cNvPr>
          <p:cNvSpPr>
            <a:spLocks noGrp="1"/>
          </p:cNvSpPr>
          <p:nvPr>
            <p:ph type="title"/>
          </p:nvPr>
        </p:nvSpPr>
        <p:spPr/>
        <p:txBody>
          <a:bodyPr/>
          <a:lstStyle/>
          <a:p>
            <a:r>
              <a:rPr lang="en-US" dirty="0"/>
              <a:t>Reliability</a:t>
            </a:r>
          </a:p>
        </p:txBody>
      </p:sp>
      <p:sp>
        <p:nvSpPr>
          <p:cNvPr id="3" name="Content Placeholder 2">
            <a:extLst>
              <a:ext uri="{FF2B5EF4-FFF2-40B4-BE49-F238E27FC236}">
                <a16:creationId xmlns:a16="http://schemas.microsoft.com/office/drawing/2014/main" id="{0D076894-2CE5-1980-44A4-C384A4340616}"/>
              </a:ext>
            </a:extLst>
          </p:cNvPr>
          <p:cNvSpPr>
            <a:spLocks noGrp="1"/>
          </p:cNvSpPr>
          <p:nvPr>
            <p:ph idx="1"/>
          </p:nvPr>
        </p:nvSpPr>
        <p:spPr>
          <a:xfrm>
            <a:off x="838200" y="1825624"/>
            <a:ext cx="10515600" cy="4833359"/>
          </a:xfrm>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Passive fault detection</a:t>
            </a:r>
            <a:r>
              <a:rPr lang="en-GB" sz="2200" dirty="0">
                <a:cs typeface="Arial" charset="0"/>
              </a:rPr>
              <a:t>: wait until fault occurs during execution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Active fault detection</a:t>
            </a:r>
            <a:r>
              <a:rPr lang="en-GB" sz="2200" dirty="0">
                <a:cs typeface="Arial" charset="0"/>
              </a:rPr>
              <a:t>: periodically check for symptoms or try to anticipate when failures will occur</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Exceptions</a:t>
            </a:r>
            <a:r>
              <a:rPr lang="en-GB" sz="2200" dirty="0">
                <a:cs typeface="Arial" charset="0"/>
              </a:rPr>
              <a:t>: situations that cause the system to deviate from its desired behaviour</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Include </a:t>
            </a:r>
            <a:r>
              <a:rPr lang="en-GB" sz="2200" b="1" dirty="0">
                <a:cs typeface="Arial" charset="0"/>
              </a:rPr>
              <a:t>exception handling </a:t>
            </a:r>
            <a:r>
              <a:rPr lang="en-GB" sz="2200" dirty="0">
                <a:cs typeface="Arial" charset="0"/>
              </a:rPr>
              <a:t>in design to handle exception and return system to acceptable state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Typical exceptions include: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Failing to provide a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Providing the wrong service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Corrupting data</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Violating a system invariant (e.g.; security property)</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Deadlocking</a:t>
            </a:r>
          </a:p>
          <a:p>
            <a:endParaRPr lang="en-US" dirty="0"/>
          </a:p>
        </p:txBody>
      </p:sp>
    </p:spTree>
    <p:extLst>
      <p:ext uri="{BB962C8B-B14F-4D97-AF65-F5344CB8AC3E}">
        <p14:creationId xmlns:p14="http://schemas.microsoft.com/office/powerpoint/2010/main" val="6486296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3004</TotalTime>
  <Words>4013</Words>
  <Application>Microsoft Office PowerPoint</Application>
  <PresentationFormat>Widescreen</PresentationFormat>
  <Paragraphs>382</Paragraphs>
  <Slides>41</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41</vt:i4>
      </vt:variant>
    </vt:vector>
  </HeadingPairs>
  <TitlesOfParts>
    <vt:vector size="48" baseType="lpstr">
      <vt:lpstr>Arial</vt:lpstr>
      <vt:lpstr>Calibri</vt:lpstr>
      <vt:lpstr>Calibri Light</vt:lpstr>
      <vt:lpstr>TimesTen-Bold</vt:lpstr>
      <vt:lpstr>TimesTen-Italic</vt:lpstr>
      <vt:lpstr>TimesTen-Roman</vt:lpstr>
      <vt:lpstr>Office Theme</vt:lpstr>
      <vt:lpstr>Architecture Design</vt:lpstr>
      <vt:lpstr>Achieving Quality Attributes</vt:lpstr>
      <vt:lpstr>Modifiability</vt:lpstr>
      <vt:lpstr>Modifiability</vt:lpstr>
      <vt:lpstr>Performance</vt:lpstr>
      <vt:lpstr>Performance</vt:lpstr>
      <vt:lpstr>Security</vt:lpstr>
      <vt:lpstr>Reliability</vt:lpstr>
      <vt:lpstr>Reliability</vt:lpstr>
      <vt:lpstr>Reliability</vt:lpstr>
      <vt:lpstr>Robustness</vt:lpstr>
      <vt:lpstr>Usability</vt:lpstr>
      <vt:lpstr>Business Goals</vt:lpstr>
      <vt:lpstr>Architecture Evaluation and Refinement</vt:lpstr>
      <vt:lpstr>Trade-off Analysis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vt:lpstr>
      <vt:lpstr>Trade-off Analysis One Specification, Many Designs (Comparison Tables)</vt:lpstr>
      <vt:lpstr>Trade-off Analysis One Specification, Many Designs (Comparison Tables)</vt:lpstr>
      <vt:lpstr>Trade-off Analysis One Specification, Many Designs (Comparison Tables)</vt:lpstr>
      <vt:lpstr>Trade-off Analysis One Specification, Many Designs</vt:lpstr>
      <vt:lpstr>Cost-Benefit Analysis</vt:lpstr>
      <vt:lpstr>Cost-Benefit Analysis</vt:lpstr>
      <vt:lpstr>Cost-Benefit Analysis (Proposed Changes to KWIC)</vt:lpstr>
      <vt:lpstr>Cost-Benefit Analysis (Computing Benefits)</vt:lpstr>
      <vt:lpstr>Cost-Benefit Analysis (Computing Benefits)</vt:lpstr>
      <vt:lpstr>Cost-Benefit Analysis</vt:lpstr>
      <vt:lpstr>Cost-Benefit Analysis</vt:lpstr>
      <vt:lpstr>Cost-Benefit Analysis</vt:lpstr>
      <vt:lpstr>Cost-Benefit Analysis</vt:lpstr>
      <vt:lpstr>Trade-off Analysis (Exercise) One Specification, Many Designs (Comparison Tables)</vt:lpstr>
      <vt:lpstr>Trade-off Analysis (Exercise Solution) One Specification, Many Designs (Comparison Tables)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Design</dc:title>
  <dc:creator>Mehroze Khan</dc:creator>
  <cp:lastModifiedBy>Mehroze Khan</cp:lastModifiedBy>
  <cp:revision>55</cp:revision>
  <dcterms:created xsi:type="dcterms:W3CDTF">2023-03-04T09:39:28Z</dcterms:created>
  <dcterms:modified xsi:type="dcterms:W3CDTF">2024-03-06T10:39:22Z</dcterms:modified>
</cp:coreProperties>
</file>