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259" r:id="rId5"/>
    <p:sldId id="281" r:id="rId6"/>
    <p:sldId id="260" r:id="rId7"/>
    <p:sldId id="262" r:id="rId8"/>
    <p:sldId id="263" r:id="rId9"/>
    <p:sldId id="272" r:id="rId10"/>
    <p:sldId id="273" r:id="rId11"/>
    <p:sldId id="282" r:id="rId12"/>
    <p:sldId id="284" r:id="rId13"/>
    <p:sldId id="285" r:id="rId14"/>
    <p:sldId id="286" r:id="rId15"/>
    <p:sldId id="287" r:id="rId16"/>
    <p:sldId id="288" r:id="rId17"/>
    <p:sldId id="289" r:id="rId18"/>
    <p:sldId id="290" r:id="rId19"/>
    <p:sldId id="291" r:id="rId20"/>
    <p:sldId id="292" r:id="rId21"/>
    <p:sldId id="298" r:id="rId22"/>
    <p:sldId id="293" r:id="rId23"/>
    <p:sldId id="294" r:id="rId24"/>
    <p:sldId id="295" r:id="rId25"/>
    <p:sldId id="296" r:id="rId26"/>
    <p:sldId id="276" r:id="rId27"/>
    <p:sldId id="277" r:id="rId28"/>
    <p:sldId id="278" r:id="rId29"/>
    <p:sldId id="297"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5282" autoAdjust="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0284EC-8223-4225-AB16-7D2C3D60B02E}" type="datetimeFigureOut">
              <a:rPr lang="en-US" smtClean="0"/>
              <a:t>13-Mar-24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B5F945-3A6C-448B-83D2-B7200173C042}" type="slidenum">
              <a:rPr lang="en-US" smtClean="0"/>
              <a:t>‹#›</a:t>
            </a:fld>
            <a:endParaRPr lang="en-US"/>
          </a:p>
        </p:txBody>
      </p:sp>
    </p:spTree>
    <p:extLst>
      <p:ext uri="{BB962C8B-B14F-4D97-AF65-F5344CB8AC3E}">
        <p14:creationId xmlns:p14="http://schemas.microsoft.com/office/powerpoint/2010/main" val="3524358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Ten-Roman"/>
              </a:rPr>
              <a:t>The contract covers mutual obligations (the preconditions), benefits (the postconditions), and consistency constraints (called </a:t>
            </a:r>
            <a:r>
              <a:rPr lang="en-US" sz="1800" b="1" i="0" u="none" strike="noStrike" baseline="0" dirty="0">
                <a:latin typeface="TimesTen-Bold"/>
              </a:rPr>
              <a:t>invariants</a:t>
            </a:r>
            <a:r>
              <a:rPr lang="en-US" sz="1800" b="0" i="0" u="none" strike="noStrike" baseline="0" dirty="0">
                <a:latin typeface="TimesTen-Roman"/>
              </a:rPr>
              <a:t>).</a:t>
            </a:r>
            <a:endParaRPr lang="en-US" dirty="0"/>
          </a:p>
        </p:txBody>
      </p:sp>
      <p:sp>
        <p:nvSpPr>
          <p:cNvPr id="4" name="Slide Number Placeholder 3"/>
          <p:cNvSpPr>
            <a:spLocks noGrp="1"/>
          </p:cNvSpPr>
          <p:nvPr>
            <p:ph type="sldNum" sz="quarter" idx="5"/>
          </p:nvPr>
        </p:nvSpPr>
        <p:spPr/>
        <p:txBody>
          <a:bodyPr/>
          <a:lstStyle/>
          <a:p>
            <a:fld id="{04B5F945-3A6C-448B-83D2-B7200173C042}" type="slidenum">
              <a:rPr lang="en-US" smtClean="0"/>
              <a:t>6</a:t>
            </a:fld>
            <a:endParaRPr lang="en-US"/>
          </a:p>
        </p:txBody>
      </p:sp>
    </p:spTree>
    <p:extLst>
      <p:ext uri="{BB962C8B-B14F-4D97-AF65-F5344CB8AC3E}">
        <p14:creationId xmlns:p14="http://schemas.microsoft.com/office/powerpoint/2010/main" val="754266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Ten-Roman"/>
              </a:rPr>
              <a:t>We determine how paper flows in the existing system; the paper documents may suggest comfortable user interfaces in the automated system. For example, the lefthand side of Figure shows the paper bill that Manny uses at the Royal Service Station. Now, to automate his billing process, we may suggest a screen like the one on the right-hand side.</a:t>
            </a:r>
            <a:endParaRPr lang="en-US" dirty="0"/>
          </a:p>
        </p:txBody>
      </p:sp>
      <p:sp>
        <p:nvSpPr>
          <p:cNvPr id="4" name="Slide Number Placeholder 3"/>
          <p:cNvSpPr>
            <a:spLocks noGrp="1"/>
          </p:cNvSpPr>
          <p:nvPr>
            <p:ph type="sldNum" sz="quarter" idx="5"/>
          </p:nvPr>
        </p:nvSpPr>
        <p:spPr/>
        <p:txBody>
          <a:bodyPr/>
          <a:lstStyle/>
          <a:p>
            <a:fld id="{04B5F945-3A6C-448B-83D2-B7200173C042}" type="slidenum">
              <a:rPr lang="en-US" smtClean="0"/>
              <a:t>8</a:t>
            </a:fld>
            <a:endParaRPr lang="en-US"/>
          </a:p>
        </p:txBody>
      </p:sp>
    </p:spTree>
    <p:extLst>
      <p:ext uri="{BB962C8B-B14F-4D97-AF65-F5344CB8AC3E}">
        <p14:creationId xmlns:p14="http://schemas.microsoft.com/office/powerpoint/2010/main" val="489840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solidFill>
                  <a:srgbClr val="000000"/>
                </a:solidFill>
                <a:latin typeface="Times-Roman"/>
              </a:rPr>
              <a:t>The internal structure of a component may be shown by using an internal structure diagram; Figure shows such a diagram for the </a:t>
            </a:r>
            <a:r>
              <a:rPr lang="en-US" sz="1800" b="0" i="0" u="none" strike="noStrike" baseline="0" dirty="0" err="1">
                <a:solidFill>
                  <a:srgbClr val="000000"/>
                </a:solidFill>
                <a:latin typeface="Courier"/>
              </a:rPr>
              <a:t>EnvironmentalControlSystem</a:t>
            </a:r>
            <a:r>
              <a:rPr lang="en-US" sz="1800" b="0" i="0" u="none" strike="noStrike" baseline="0" dirty="0">
                <a:solidFill>
                  <a:srgbClr val="000000"/>
                </a:solidFill>
                <a:latin typeface="Courier"/>
              </a:rPr>
              <a:t> </a:t>
            </a:r>
            <a:r>
              <a:rPr lang="en-US" sz="1800" b="0" i="0" u="none" strike="noStrike" baseline="0" dirty="0">
                <a:solidFill>
                  <a:srgbClr val="000000"/>
                </a:solidFill>
                <a:latin typeface="Times-Roman"/>
              </a:rPr>
              <a:t>subsystem. In this example, we have changed its keyword label from </a:t>
            </a:r>
            <a:r>
              <a:rPr lang="en-US" sz="1800" b="0" i="0" u="none" strike="noStrike" baseline="0" dirty="0">
                <a:solidFill>
                  <a:srgbClr val="000000"/>
                </a:solidFill>
                <a:latin typeface="Courier"/>
              </a:rPr>
              <a:t>«component»</a:t>
            </a:r>
            <a:r>
              <a:rPr lang="en-US" sz="1800" b="0" i="0" u="none" strike="noStrike" baseline="0" dirty="0">
                <a:solidFill>
                  <a:srgbClr val="000000"/>
                </a:solidFill>
                <a:latin typeface="Times-Roman"/>
              </a:rPr>
              <a:t> to </a:t>
            </a:r>
            <a:r>
              <a:rPr lang="en-US" sz="1800" b="0" i="0" u="none" strike="noStrike" baseline="0" dirty="0">
                <a:solidFill>
                  <a:srgbClr val="000000"/>
                </a:solidFill>
                <a:latin typeface="Courier"/>
              </a:rPr>
              <a:t>«subsystem» </a:t>
            </a:r>
            <a:r>
              <a:rPr lang="en-US" sz="1800" b="0" i="0" u="none" strike="noStrike" baseline="0" dirty="0">
                <a:solidFill>
                  <a:srgbClr val="000000"/>
                </a:solidFill>
                <a:latin typeface="Times-Roman"/>
              </a:rPr>
              <a:t>because it is comprised of four components of some complexity that are logically related.</a:t>
            </a:r>
          </a:p>
          <a:p>
            <a:pPr algn="l"/>
            <a:endParaRPr lang="en-US" sz="1800" b="0" i="0" u="none" strike="noStrike" baseline="0" dirty="0">
              <a:solidFill>
                <a:srgbClr val="000000"/>
              </a:solidFill>
              <a:latin typeface="Times-Roman"/>
            </a:endParaRPr>
          </a:p>
          <a:p>
            <a:pPr algn="l"/>
            <a:r>
              <a:rPr lang="en-US" sz="1800" b="0" i="0" u="none" strike="noStrike" baseline="0" dirty="0">
                <a:solidFill>
                  <a:srgbClr val="000000"/>
                </a:solidFill>
                <a:latin typeface="Times-Roman"/>
              </a:rPr>
              <a:t>The </a:t>
            </a:r>
            <a:r>
              <a:rPr lang="en-US" sz="1800" b="0" i="0" u="none" strike="noStrike" baseline="0" dirty="0">
                <a:solidFill>
                  <a:srgbClr val="000000"/>
                </a:solidFill>
                <a:latin typeface="Courier"/>
              </a:rPr>
              <a:t>«delegate» </a:t>
            </a:r>
            <a:r>
              <a:rPr lang="en-US" sz="1800" b="0" i="0" u="none" strike="noStrike" baseline="0" dirty="0">
                <a:solidFill>
                  <a:srgbClr val="000000"/>
                </a:solidFill>
                <a:latin typeface="Times-Roman"/>
              </a:rPr>
              <a:t>label on the lines between the interfaces of the internal components and the ports on the edge of the </a:t>
            </a:r>
            <a:r>
              <a:rPr lang="en-US" sz="1800" b="0" i="0" u="none" strike="noStrike" baseline="0" dirty="0" err="1">
                <a:solidFill>
                  <a:srgbClr val="000000"/>
                </a:solidFill>
                <a:latin typeface="Courier"/>
              </a:rPr>
              <a:t>EnvironmentalControlSystem</a:t>
            </a:r>
            <a:r>
              <a:rPr lang="en-US" sz="1800" b="0" i="0" u="none" strike="noStrike" baseline="0" dirty="0">
                <a:solidFill>
                  <a:srgbClr val="000000"/>
                </a:solidFill>
                <a:latin typeface="Times-Roman"/>
              </a:rPr>
              <a:t>. These connections provide the means to show which internal component fulfills the responsibility of the provided interfaces and which internal component needs the services shown in the required interfaces</a:t>
            </a:r>
          </a:p>
          <a:p>
            <a:pPr algn="l"/>
            <a:endParaRPr lang="en-US" sz="1800" b="0" i="0" u="none" strike="noStrike" baseline="0" dirty="0">
              <a:solidFill>
                <a:srgbClr val="000000"/>
              </a:solidFill>
              <a:latin typeface="Times-Roman"/>
            </a:endParaRPr>
          </a:p>
          <a:p>
            <a:pPr algn="l"/>
            <a:r>
              <a:rPr lang="en-US" sz="1800" b="0" i="0" u="none" strike="noStrike" baseline="0" dirty="0">
                <a:latin typeface="Courier"/>
              </a:rPr>
              <a:t>:</a:t>
            </a:r>
            <a:r>
              <a:rPr lang="en-US" sz="1800" b="0" i="0" u="none" strike="noStrike" baseline="0" dirty="0" err="1">
                <a:latin typeface="Courier"/>
              </a:rPr>
              <a:t>EnvironmentalController</a:t>
            </a:r>
            <a:r>
              <a:rPr lang="en-US" sz="1800" b="0" i="0" u="none" strike="noStrike" baseline="0" dirty="0">
                <a:latin typeface="Courier"/>
              </a:rPr>
              <a:t> </a:t>
            </a:r>
            <a:r>
              <a:rPr lang="en-US" sz="1800" b="0" i="0" u="none" strike="noStrike" baseline="0" dirty="0">
                <a:latin typeface="Times-Roman"/>
              </a:rPr>
              <a:t>requires </a:t>
            </a:r>
            <a:r>
              <a:rPr lang="en-US" sz="1800" b="0" i="0" u="none" strike="noStrike" baseline="0" dirty="0" err="1">
                <a:latin typeface="Courier"/>
              </a:rPr>
              <a:t>GardeningPlan</a:t>
            </a:r>
            <a:r>
              <a:rPr lang="en-US" sz="1800" b="0" i="0" u="none" strike="noStrike" baseline="0" dirty="0">
                <a:latin typeface="Times-Roman"/>
              </a:rPr>
              <a:t>, which specifies the environmental needs (lighting, heating, and cooling) of the Hydroponics Gardening System. The needs of this required interface are delegated to an unnamed port, to which is attached the </a:t>
            </a:r>
            <a:r>
              <a:rPr lang="en-US" sz="1800" b="0" i="0" u="none" strike="noStrike" baseline="0" dirty="0" err="1">
                <a:latin typeface="Courier"/>
              </a:rPr>
              <a:t>GardeningPlan</a:t>
            </a:r>
            <a:r>
              <a:rPr lang="en-US" sz="1800" b="0" i="0" u="none" strike="noStrike" baseline="0" dirty="0">
                <a:latin typeface="Courier"/>
              </a:rPr>
              <a:t> </a:t>
            </a:r>
            <a:r>
              <a:rPr lang="en-US" sz="1800" b="0" i="0" u="none" strike="noStrike" baseline="0" dirty="0">
                <a:latin typeface="Times-Roman"/>
              </a:rPr>
              <a:t>interface. In this manner, we know that we must provide the </a:t>
            </a:r>
            <a:r>
              <a:rPr lang="en-US" sz="1800" b="0" i="0" u="none" strike="noStrike" baseline="0" dirty="0" err="1">
                <a:latin typeface="Courier"/>
              </a:rPr>
              <a:t>EnvironmentalControlSystem</a:t>
            </a:r>
            <a:r>
              <a:rPr lang="en-US" sz="1800" b="0" i="0" u="none" strike="noStrike" baseline="0" dirty="0">
                <a:latin typeface="Courier"/>
              </a:rPr>
              <a:t> </a:t>
            </a:r>
            <a:r>
              <a:rPr lang="en-US" sz="1800" b="0" i="0" u="none" strike="noStrike" baseline="0" dirty="0">
                <a:latin typeface="Times-Roman"/>
              </a:rPr>
              <a:t>component with a gardening plan if we intend to use its services</a:t>
            </a:r>
            <a:endParaRPr lang="en-US" sz="1800" b="0" i="0" u="none" strike="noStrike" baseline="0" dirty="0">
              <a:solidFill>
                <a:srgbClr val="000000"/>
              </a:solidFill>
              <a:latin typeface="Times-Roman"/>
            </a:endParaRPr>
          </a:p>
        </p:txBody>
      </p:sp>
      <p:sp>
        <p:nvSpPr>
          <p:cNvPr id="4" name="Slide Number Placeholder 3"/>
          <p:cNvSpPr>
            <a:spLocks noGrp="1"/>
          </p:cNvSpPr>
          <p:nvPr>
            <p:ph type="sldNum" sz="quarter" idx="5"/>
          </p:nvPr>
        </p:nvSpPr>
        <p:spPr/>
        <p:txBody>
          <a:bodyPr/>
          <a:lstStyle/>
          <a:p>
            <a:fld id="{04B5F945-3A6C-448B-83D2-B7200173C042}" type="slidenum">
              <a:rPr lang="en-US" smtClean="0"/>
              <a:t>24</a:t>
            </a:fld>
            <a:endParaRPr lang="en-US"/>
          </a:p>
        </p:txBody>
      </p:sp>
    </p:spTree>
    <p:extLst>
      <p:ext uri="{BB962C8B-B14F-4D97-AF65-F5344CB8AC3E}">
        <p14:creationId xmlns:p14="http://schemas.microsoft.com/office/powerpoint/2010/main" val="4152696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3C7BC-AC9E-4D94-D2D8-3CF075FD6B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7AE5BF-5C72-BE3E-F10B-86F1BBCDAF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2A3C1F-B288-3A54-D1C4-CD1718D7A946}"/>
              </a:ext>
            </a:extLst>
          </p:cNvPr>
          <p:cNvSpPr>
            <a:spLocks noGrp="1"/>
          </p:cNvSpPr>
          <p:nvPr>
            <p:ph type="dt" sz="half" idx="10"/>
          </p:nvPr>
        </p:nvSpPr>
        <p:spPr/>
        <p:txBody>
          <a:bodyPr/>
          <a:lstStyle/>
          <a:p>
            <a:fld id="{FDCB0E67-1CE6-479F-B066-3B0D141A30B6}" type="datetimeFigureOut">
              <a:rPr lang="en-US" smtClean="0"/>
              <a:t>13-Mar-24</a:t>
            </a:fld>
            <a:endParaRPr lang="en-US"/>
          </a:p>
        </p:txBody>
      </p:sp>
      <p:sp>
        <p:nvSpPr>
          <p:cNvPr id="5" name="Footer Placeholder 4">
            <a:extLst>
              <a:ext uri="{FF2B5EF4-FFF2-40B4-BE49-F238E27FC236}">
                <a16:creationId xmlns:a16="http://schemas.microsoft.com/office/drawing/2014/main" id="{8A0B44C6-C2BB-C05E-0184-BCB96F57B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AD8097-74E6-736B-236A-791D140DB512}"/>
              </a:ext>
            </a:extLst>
          </p:cNvPr>
          <p:cNvSpPr>
            <a:spLocks noGrp="1"/>
          </p:cNvSpPr>
          <p:nvPr>
            <p:ph type="sldNum" sz="quarter" idx="12"/>
          </p:nvPr>
        </p:nvSpPr>
        <p:spPr/>
        <p:txBody>
          <a:bodyPr/>
          <a:lstStyle/>
          <a:p>
            <a:fld id="{6EFA215B-4FB9-4025-9F75-C989173244E9}" type="slidenum">
              <a:rPr lang="en-US" smtClean="0"/>
              <a:t>‹#›</a:t>
            </a:fld>
            <a:endParaRPr lang="en-US"/>
          </a:p>
        </p:txBody>
      </p:sp>
    </p:spTree>
    <p:extLst>
      <p:ext uri="{BB962C8B-B14F-4D97-AF65-F5344CB8AC3E}">
        <p14:creationId xmlns:p14="http://schemas.microsoft.com/office/powerpoint/2010/main" val="463290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6397F-9664-AC03-49BC-E74C83B1F2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49FA00-32E9-B60A-C630-CBC47D4CB1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858C63-2978-2C3A-FD6F-2EFE2E2CE45E}"/>
              </a:ext>
            </a:extLst>
          </p:cNvPr>
          <p:cNvSpPr>
            <a:spLocks noGrp="1"/>
          </p:cNvSpPr>
          <p:nvPr>
            <p:ph type="dt" sz="half" idx="10"/>
          </p:nvPr>
        </p:nvSpPr>
        <p:spPr/>
        <p:txBody>
          <a:bodyPr/>
          <a:lstStyle/>
          <a:p>
            <a:fld id="{FDCB0E67-1CE6-479F-B066-3B0D141A30B6}" type="datetimeFigureOut">
              <a:rPr lang="en-US" smtClean="0"/>
              <a:t>13-Mar-24</a:t>
            </a:fld>
            <a:endParaRPr lang="en-US"/>
          </a:p>
        </p:txBody>
      </p:sp>
      <p:sp>
        <p:nvSpPr>
          <p:cNvPr id="5" name="Footer Placeholder 4">
            <a:extLst>
              <a:ext uri="{FF2B5EF4-FFF2-40B4-BE49-F238E27FC236}">
                <a16:creationId xmlns:a16="http://schemas.microsoft.com/office/drawing/2014/main" id="{A400E144-2BC5-F76B-9595-E0C53F55BF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85EB7B-3BF6-D244-7D8D-421B1CF2EB1D}"/>
              </a:ext>
            </a:extLst>
          </p:cNvPr>
          <p:cNvSpPr>
            <a:spLocks noGrp="1"/>
          </p:cNvSpPr>
          <p:nvPr>
            <p:ph type="sldNum" sz="quarter" idx="12"/>
          </p:nvPr>
        </p:nvSpPr>
        <p:spPr/>
        <p:txBody>
          <a:bodyPr/>
          <a:lstStyle/>
          <a:p>
            <a:fld id="{6EFA215B-4FB9-4025-9F75-C989173244E9}" type="slidenum">
              <a:rPr lang="en-US" smtClean="0"/>
              <a:t>‹#›</a:t>
            </a:fld>
            <a:endParaRPr lang="en-US"/>
          </a:p>
        </p:txBody>
      </p:sp>
    </p:spTree>
    <p:extLst>
      <p:ext uri="{BB962C8B-B14F-4D97-AF65-F5344CB8AC3E}">
        <p14:creationId xmlns:p14="http://schemas.microsoft.com/office/powerpoint/2010/main" val="2038875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B19118-00B0-AD72-AA7B-42C1C8E589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620A67-A9AC-5248-4078-5838D7003C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9281F5-1600-282A-B2E0-BF141B0A0040}"/>
              </a:ext>
            </a:extLst>
          </p:cNvPr>
          <p:cNvSpPr>
            <a:spLocks noGrp="1"/>
          </p:cNvSpPr>
          <p:nvPr>
            <p:ph type="dt" sz="half" idx="10"/>
          </p:nvPr>
        </p:nvSpPr>
        <p:spPr/>
        <p:txBody>
          <a:bodyPr/>
          <a:lstStyle/>
          <a:p>
            <a:fld id="{FDCB0E67-1CE6-479F-B066-3B0D141A30B6}" type="datetimeFigureOut">
              <a:rPr lang="en-US" smtClean="0"/>
              <a:t>13-Mar-24</a:t>
            </a:fld>
            <a:endParaRPr lang="en-US"/>
          </a:p>
        </p:txBody>
      </p:sp>
      <p:sp>
        <p:nvSpPr>
          <p:cNvPr id="5" name="Footer Placeholder 4">
            <a:extLst>
              <a:ext uri="{FF2B5EF4-FFF2-40B4-BE49-F238E27FC236}">
                <a16:creationId xmlns:a16="http://schemas.microsoft.com/office/drawing/2014/main" id="{F5DE050A-7F9C-EF7A-FEB5-ACC429EB87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8EA1F8-3CAA-7F30-90E8-FC187F6713A8}"/>
              </a:ext>
            </a:extLst>
          </p:cNvPr>
          <p:cNvSpPr>
            <a:spLocks noGrp="1"/>
          </p:cNvSpPr>
          <p:nvPr>
            <p:ph type="sldNum" sz="quarter" idx="12"/>
          </p:nvPr>
        </p:nvSpPr>
        <p:spPr/>
        <p:txBody>
          <a:bodyPr/>
          <a:lstStyle/>
          <a:p>
            <a:fld id="{6EFA215B-4FB9-4025-9F75-C989173244E9}" type="slidenum">
              <a:rPr lang="en-US" smtClean="0"/>
              <a:t>‹#›</a:t>
            </a:fld>
            <a:endParaRPr lang="en-US"/>
          </a:p>
        </p:txBody>
      </p:sp>
    </p:spTree>
    <p:extLst>
      <p:ext uri="{BB962C8B-B14F-4D97-AF65-F5344CB8AC3E}">
        <p14:creationId xmlns:p14="http://schemas.microsoft.com/office/powerpoint/2010/main" val="1214397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DE32D-3887-B0AE-F42F-C9239E8988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9657D5-0EA2-E1B0-4B95-78D370CEAC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4C7F51-0331-0E25-E8DE-EEA6B2673A6D}"/>
              </a:ext>
            </a:extLst>
          </p:cNvPr>
          <p:cNvSpPr>
            <a:spLocks noGrp="1"/>
          </p:cNvSpPr>
          <p:nvPr>
            <p:ph type="dt" sz="half" idx="10"/>
          </p:nvPr>
        </p:nvSpPr>
        <p:spPr/>
        <p:txBody>
          <a:bodyPr/>
          <a:lstStyle/>
          <a:p>
            <a:fld id="{FDCB0E67-1CE6-479F-B066-3B0D141A30B6}" type="datetimeFigureOut">
              <a:rPr lang="en-US" smtClean="0"/>
              <a:t>13-Mar-24</a:t>
            </a:fld>
            <a:endParaRPr lang="en-US"/>
          </a:p>
        </p:txBody>
      </p:sp>
      <p:sp>
        <p:nvSpPr>
          <p:cNvPr id="5" name="Footer Placeholder 4">
            <a:extLst>
              <a:ext uri="{FF2B5EF4-FFF2-40B4-BE49-F238E27FC236}">
                <a16:creationId xmlns:a16="http://schemas.microsoft.com/office/drawing/2014/main" id="{5CCAEA78-E4ED-493C-D246-8D9C59FD5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94F217-9F4E-33C3-D7F0-C4C077A96416}"/>
              </a:ext>
            </a:extLst>
          </p:cNvPr>
          <p:cNvSpPr>
            <a:spLocks noGrp="1"/>
          </p:cNvSpPr>
          <p:nvPr>
            <p:ph type="sldNum" sz="quarter" idx="12"/>
          </p:nvPr>
        </p:nvSpPr>
        <p:spPr/>
        <p:txBody>
          <a:bodyPr/>
          <a:lstStyle/>
          <a:p>
            <a:fld id="{6EFA215B-4FB9-4025-9F75-C989173244E9}" type="slidenum">
              <a:rPr lang="en-US" smtClean="0"/>
              <a:t>‹#›</a:t>
            </a:fld>
            <a:endParaRPr lang="en-US"/>
          </a:p>
        </p:txBody>
      </p:sp>
    </p:spTree>
    <p:extLst>
      <p:ext uri="{BB962C8B-B14F-4D97-AF65-F5344CB8AC3E}">
        <p14:creationId xmlns:p14="http://schemas.microsoft.com/office/powerpoint/2010/main" val="3334404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47622-1AE6-309D-3F9D-CD6937F74E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5E7416-D801-51FC-CFC8-61DA6DBA89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C32C01-7FDA-AE9A-798C-38FFF220AE14}"/>
              </a:ext>
            </a:extLst>
          </p:cNvPr>
          <p:cNvSpPr>
            <a:spLocks noGrp="1"/>
          </p:cNvSpPr>
          <p:nvPr>
            <p:ph type="dt" sz="half" idx="10"/>
          </p:nvPr>
        </p:nvSpPr>
        <p:spPr/>
        <p:txBody>
          <a:bodyPr/>
          <a:lstStyle/>
          <a:p>
            <a:fld id="{FDCB0E67-1CE6-479F-B066-3B0D141A30B6}" type="datetimeFigureOut">
              <a:rPr lang="en-US" smtClean="0"/>
              <a:t>13-Mar-24</a:t>
            </a:fld>
            <a:endParaRPr lang="en-US"/>
          </a:p>
        </p:txBody>
      </p:sp>
      <p:sp>
        <p:nvSpPr>
          <p:cNvPr id="5" name="Footer Placeholder 4">
            <a:extLst>
              <a:ext uri="{FF2B5EF4-FFF2-40B4-BE49-F238E27FC236}">
                <a16:creationId xmlns:a16="http://schemas.microsoft.com/office/drawing/2014/main" id="{6C13E9CA-41D7-D452-C282-E210072749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519726-9096-DB73-0A5A-E39B941AEC9F}"/>
              </a:ext>
            </a:extLst>
          </p:cNvPr>
          <p:cNvSpPr>
            <a:spLocks noGrp="1"/>
          </p:cNvSpPr>
          <p:nvPr>
            <p:ph type="sldNum" sz="quarter" idx="12"/>
          </p:nvPr>
        </p:nvSpPr>
        <p:spPr/>
        <p:txBody>
          <a:bodyPr/>
          <a:lstStyle/>
          <a:p>
            <a:fld id="{6EFA215B-4FB9-4025-9F75-C989173244E9}" type="slidenum">
              <a:rPr lang="en-US" smtClean="0"/>
              <a:t>‹#›</a:t>
            </a:fld>
            <a:endParaRPr lang="en-US"/>
          </a:p>
        </p:txBody>
      </p:sp>
    </p:spTree>
    <p:extLst>
      <p:ext uri="{BB962C8B-B14F-4D97-AF65-F5344CB8AC3E}">
        <p14:creationId xmlns:p14="http://schemas.microsoft.com/office/powerpoint/2010/main" val="2274303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D7474-83C3-C321-DA3F-A7B4432984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B4E847-0EAE-ECC2-61F2-1ED8E3ADCA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C92764A-051B-23F0-6631-6729E86D6B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CE8510-1357-8315-CCE9-4CAED3AB0F00}"/>
              </a:ext>
            </a:extLst>
          </p:cNvPr>
          <p:cNvSpPr>
            <a:spLocks noGrp="1"/>
          </p:cNvSpPr>
          <p:nvPr>
            <p:ph type="dt" sz="half" idx="10"/>
          </p:nvPr>
        </p:nvSpPr>
        <p:spPr/>
        <p:txBody>
          <a:bodyPr/>
          <a:lstStyle/>
          <a:p>
            <a:fld id="{FDCB0E67-1CE6-479F-B066-3B0D141A30B6}" type="datetimeFigureOut">
              <a:rPr lang="en-US" smtClean="0"/>
              <a:t>13-Mar-24</a:t>
            </a:fld>
            <a:endParaRPr lang="en-US"/>
          </a:p>
        </p:txBody>
      </p:sp>
      <p:sp>
        <p:nvSpPr>
          <p:cNvPr id="6" name="Footer Placeholder 5">
            <a:extLst>
              <a:ext uri="{FF2B5EF4-FFF2-40B4-BE49-F238E27FC236}">
                <a16:creationId xmlns:a16="http://schemas.microsoft.com/office/drawing/2014/main" id="{50D10BC9-B30A-4303-A2E8-664142441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10ABE3-72EF-56C1-BF04-16AFFACC299F}"/>
              </a:ext>
            </a:extLst>
          </p:cNvPr>
          <p:cNvSpPr>
            <a:spLocks noGrp="1"/>
          </p:cNvSpPr>
          <p:nvPr>
            <p:ph type="sldNum" sz="quarter" idx="12"/>
          </p:nvPr>
        </p:nvSpPr>
        <p:spPr/>
        <p:txBody>
          <a:bodyPr/>
          <a:lstStyle/>
          <a:p>
            <a:fld id="{6EFA215B-4FB9-4025-9F75-C989173244E9}" type="slidenum">
              <a:rPr lang="en-US" smtClean="0"/>
              <a:t>‹#›</a:t>
            </a:fld>
            <a:endParaRPr lang="en-US"/>
          </a:p>
        </p:txBody>
      </p:sp>
    </p:spTree>
    <p:extLst>
      <p:ext uri="{BB962C8B-B14F-4D97-AF65-F5344CB8AC3E}">
        <p14:creationId xmlns:p14="http://schemas.microsoft.com/office/powerpoint/2010/main" val="3753110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A1990-37C3-A9C8-F86E-14B175E10DC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C402E70-B626-B8B7-17D0-FE5E3F81D5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867583-DD84-D131-879C-69F9547AC5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3E9BBAA-D129-B587-0BA7-EB13299B78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49B8B3-0E90-E1BA-0E62-BE1C86B8AA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1177D-0C81-D4D3-BE9C-075432D10281}"/>
              </a:ext>
            </a:extLst>
          </p:cNvPr>
          <p:cNvSpPr>
            <a:spLocks noGrp="1"/>
          </p:cNvSpPr>
          <p:nvPr>
            <p:ph type="dt" sz="half" idx="10"/>
          </p:nvPr>
        </p:nvSpPr>
        <p:spPr/>
        <p:txBody>
          <a:bodyPr/>
          <a:lstStyle/>
          <a:p>
            <a:fld id="{FDCB0E67-1CE6-479F-B066-3B0D141A30B6}" type="datetimeFigureOut">
              <a:rPr lang="en-US" smtClean="0"/>
              <a:t>13-Mar-24</a:t>
            </a:fld>
            <a:endParaRPr lang="en-US"/>
          </a:p>
        </p:txBody>
      </p:sp>
      <p:sp>
        <p:nvSpPr>
          <p:cNvPr id="8" name="Footer Placeholder 7">
            <a:extLst>
              <a:ext uri="{FF2B5EF4-FFF2-40B4-BE49-F238E27FC236}">
                <a16:creationId xmlns:a16="http://schemas.microsoft.com/office/drawing/2014/main" id="{DDF5E536-3A6F-307B-7104-50B196EE089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43FE03-061F-954D-87A0-999B5926C249}"/>
              </a:ext>
            </a:extLst>
          </p:cNvPr>
          <p:cNvSpPr>
            <a:spLocks noGrp="1"/>
          </p:cNvSpPr>
          <p:nvPr>
            <p:ph type="sldNum" sz="quarter" idx="12"/>
          </p:nvPr>
        </p:nvSpPr>
        <p:spPr/>
        <p:txBody>
          <a:bodyPr/>
          <a:lstStyle/>
          <a:p>
            <a:fld id="{6EFA215B-4FB9-4025-9F75-C989173244E9}" type="slidenum">
              <a:rPr lang="en-US" smtClean="0"/>
              <a:t>‹#›</a:t>
            </a:fld>
            <a:endParaRPr lang="en-US"/>
          </a:p>
        </p:txBody>
      </p:sp>
    </p:spTree>
    <p:extLst>
      <p:ext uri="{BB962C8B-B14F-4D97-AF65-F5344CB8AC3E}">
        <p14:creationId xmlns:p14="http://schemas.microsoft.com/office/powerpoint/2010/main" val="1775447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FA653-8835-EB13-0CD2-935320BA28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9D2AA8-F0EF-F44A-741E-E5EA0A667D34}"/>
              </a:ext>
            </a:extLst>
          </p:cNvPr>
          <p:cNvSpPr>
            <a:spLocks noGrp="1"/>
          </p:cNvSpPr>
          <p:nvPr>
            <p:ph type="dt" sz="half" idx="10"/>
          </p:nvPr>
        </p:nvSpPr>
        <p:spPr/>
        <p:txBody>
          <a:bodyPr/>
          <a:lstStyle/>
          <a:p>
            <a:fld id="{FDCB0E67-1CE6-479F-B066-3B0D141A30B6}" type="datetimeFigureOut">
              <a:rPr lang="en-US" smtClean="0"/>
              <a:t>13-Mar-24</a:t>
            </a:fld>
            <a:endParaRPr lang="en-US"/>
          </a:p>
        </p:txBody>
      </p:sp>
      <p:sp>
        <p:nvSpPr>
          <p:cNvPr id="4" name="Footer Placeholder 3">
            <a:extLst>
              <a:ext uri="{FF2B5EF4-FFF2-40B4-BE49-F238E27FC236}">
                <a16:creationId xmlns:a16="http://schemas.microsoft.com/office/drawing/2014/main" id="{2030322C-1903-4452-363F-34C7A7A55AA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F48FB0-51B0-D1F1-D445-C392CFD6ED73}"/>
              </a:ext>
            </a:extLst>
          </p:cNvPr>
          <p:cNvSpPr>
            <a:spLocks noGrp="1"/>
          </p:cNvSpPr>
          <p:nvPr>
            <p:ph type="sldNum" sz="quarter" idx="12"/>
          </p:nvPr>
        </p:nvSpPr>
        <p:spPr/>
        <p:txBody>
          <a:bodyPr/>
          <a:lstStyle/>
          <a:p>
            <a:fld id="{6EFA215B-4FB9-4025-9F75-C989173244E9}" type="slidenum">
              <a:rPr lang="en-US" smtClean="0"/>
              <a:t>‹#›</a:t>
            </a:fld>
            <a:endParaRPr lang="en-US"/>
          </a:p>
        </p:txBody>
      </p:sp>
    </p:spTree>
    <p:extLst>
      <p:ext uri="{BB962C8B-B14F-4D97-AF65-F5344CB8AC3E}">
        <p14:creationId xmlns:p14="http://schemas.microsoft.com/office/powerpoint/2010/main" val="340630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285C00-7C21-14DD-CB61-1D08739718D1}"/>
              </a:ext>
            </a:extLst>
          </p:cNvPr>
          <p:cNvSpPr>
            <a:spLocks noGrp="1"/>
          </p:cNvSpPr>
          <p:nvPr>
            <p:ph type="dt" sz="half" idx="10"/>
          </p:nvPr>
        </p:nvSpPr>
        <p:spPr/>
        <p:txBody>
          <a:bodyPr/>
          <a:lstStyle/>
          <a:p>
            <a:fld id="{FDCB0E67-1CE6-479F-B066-3B0D141A30B6}" type="datetimeFigureOut">
              <a:rPr lang="en-US" smtClean="0"/>
              <a:t>13-Mar-24</a:t>
            </a:fld>
            <a:endParaRPr lang="en-US"/>
          </a:p>
        </p:txBody>
      </p:sp>
      <p:sp>
        <p:nvSpPr>
          <p:cNvPr id="3" name="Footer Placeholder 2">
            <a:extLst>
              <a:ext uri="{FF2B5EF4-FFF2-40B4-BE49-F238E27FC236}">
                <a16:creationId xmlns:a16="http://schemas.microsoft.com/office/drawing/2014/main" id="{1A590BF2-9B85-6B62-C250-4100AA2AB3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5CDB681-584F-5FBB-3678-82AB0A19840F}"/>
              </a:ext>
            </a:extLst>
          </p:cNvPr>
          <p:cNvSpPr>
            <a:spLocks noGrp="1"/>
          </p:cNvSpPr>
          <p:nvPr>
            <p:ph type="sldNum" sz="quarter" idx="12"/>
          </p:nvPr>
        </p:nvSpPr>
        <p:spPr/>
        <p:txBody>
          <a:bodyPr/>
          <a:lstStyle/>
          <a:p>
            <a:fld id="{6EFA215B-4FB9-4025-9F75-C989173244E9}" type="slidenum">
              <a:rPr lang="en-US" smtClean="0"/>
              <a:t>‹#›</a:t>
            </a:fld>
            <a:endParaRPr lang="en-US"/>
          </a:p>
        </p:txBody>
      </p:sp>
    </p:spTree>
    <p:extLst>
      <p:ext uri="{BB962C8B-B14F-4D97-AF65-F5344CB8AC3E}">
        <p14:creationId xmlns:p14="http://schemas.microsoft.com/office/powerpoint/2010/main" val="616961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72F05-8CC5-4F49-ED3E-C3E3CD2D18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3BC57C3-2822-A45C-9935-350C584AB0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E2A689-F410-E885-94F0-503E132373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74EEE5-B1B1-6737-4AF5-7BB4C6BB9738}"/>
              </a:ext>
            </a:extLst>
          </p:cNvPr>
          <p:cNvSpPr>
            <a:spLocks noGrp="1"/>
          </p:cNvSpPr>
          <p:nvPr>
            <p:ph type="dt" sz="half" idx="10"/>
          </p:nvPr>
        </p:nvSpPr>
        <p:spPr/>
        <p:txBody>
          <a:bodyPr/>
          <a:lstStyle/>
          <a:p>
            <a:fld id="{FDCB0E67-1CE6-479F-B066-3B0D141A30B6}" type="datetimeFigureOut">
              <a:rPr lang="en-US" smtClean="0"/>
              <a:t>13-Mar-24</a:t>
            </a:fld>
            <a:endParaRPr lang="en-US"/>
          </a:p>
        </p:txBody>
      </p:sp>
      <p:sp>
        <p:nvSpPr>
          <p:cNvPr id="6" name="Footer Placeholder 5">
            <a:extLst>
              <a:ext uri="{FF2B5EF4-FFF2-40B4-BE49-F238E27FC236}">
                <a16:creationId xmlns:a16="http://schemas.microsoft.com/office/drawing/2014/main" id="{6229403D-6220-325E-3149-358ECF216C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23D602-F2D9-89D4-A746-9D617C28F0B2}"/>
              </a:ext>
            </a:extLst>
          </p:cNvPr>
          <p:cNvSpPr>
            <a:spLocks noGrp="1"/>
          </p:cNvSpPr>
          <p:nvPr>
            <p:ph type="sldNum" sz="quarter" idx="12"/>
          </p:nvPr>
        </p:nvSpPr>
        <p:spPr/>
        <p:txBody>
          <a:bodyPr/>
          <a:lstStyle/>
          <a:p>
            <a:fld id="{6EFA215B-4FB9-4025-9F75-C989173244E9}" type="slidenum">
              <a:rPr lang="en-US" smtClean="0"/>
              <a:t>‹#›</a:t>
            </a:fld>
            <a:endParaRPr lang="en-US"/>
          </a:p>
        </p:txBody>
      </p:sp>
    </p:spTree>
    <p:extLst>
      <p:ext uri="{BB962C8B-B14F-4D97-AF65-F5344CB8AC3E}">
        <p14:creationId xmlns:p14="http://schemas.microsoft.com/office/powerpoint/2010/main" val="4286593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BD789-30B5-D517-E424-F090A8ED0E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99F87CD-4A5E-966C-11E7-13999CCC1D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56786C-03EE-474B-F9D6-F5AD27F1D4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F2FE8E-C638-2571-6136-0F8A01B9F7EB}"/>
              </a:ext>
            </a:extLst>
          </p:cNvPr>
          <p:cNvSpPr>
            <a:spLocks noGrp="1"/>
          </p:cNvSpPr>
          <p:nvPr>
            <p:ph type="dt" sz="half" idx="10"/>
          </p:nvPr>
        </p:nvSpPr>
        <p:spPr/>
        <p:txBody>
          <a:bodyPr/>
          <a:lstStyle/>
          <a:p>
            <a:fld id="{FDCB0E67-1CE6-479F-B066-3B0D141A30B6}" type="datetimeFigureOut">
              <a:rPr lang="en-US" smtClean="0"/>
              <a:t>13-Mar-24</a:t>
            </a:fld>
            <a:endParaRPr lang="en-US"/>
          </a:p>
        </p:txBody>
      </p:sp>
      <p:sp>
        <p:nvSpPr>
          <p:cNvPr id="6" name="Footer Placeholder 5">
            <a:extLst>
              <a:ext uri="{FF2B5EF4-FFF2-40B4-BE49-F238E27FC236}">
                <a16:creationId xmlns:a16="http://schemas.microsoft.com/office/drawing/2014/main" id="{AE9B9E29-BD95-B742-F619-48AFB7216B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3EDDD5-6482-AE28-0CA2-28005F1BD792}"/>
              </a:ext>
            </a:extLst>
          </p:cNvPr>
          <p:cNvSpPr>
            <a:spLocks noGrp="1"/>
          </p:cNvSpPr>
          <p:nvPr>
            <p:ph type="sldNum" sz="quarter" idx="12"/>
          </p:nvPr>
        </p:nvSpPr>
        <p:spPr/>
        <p:txBody>
          <a:bodyPr/>
          <a:lstStyle/>
          <a:p>
            <a:fld id="{6EFA215B-4FB9-4025-9F75-C989173244E9}" type="slidenum">
              <a:rPr lang="en-US" smtClean="0"/>
              <a:t>‹#›</a:t>
            </a:fld>
            <a:endParaRPr lang="en-US"/>
          </a:p>
        </p:txBody>
      </p:sp>
    </p:spTree>
    <p:extLst>
      <p:ext uri="{BB962C8B-B14F-4D97-AF65-F5344CB8AC3E}">
        <p14:creationId xmlns:p14="http://schemas.microsoft.com/office/powerpoint/2010/main" val="1398842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BDF023-C1EC-FB57-8A1F-F4F2CA21F3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C5B717A-5803-7737-EE5A-97FB6544F8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B2B5A8-20A7-5CA3-3DB0-531BB98591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CB0E67-1CE6-479F-B066-3B0D141A30B6}" type="datetimeFigureOut">
              <a:rPr lang="en-US" smtClean="0"/>
              <a:t>13-Mar-24</a:t>
            </a:fld>
            <a:endParaRPr lang="en-US"/>
          </a:p>
        </p:txBody>
      </p:sp>
      <p:sp>
        <p:nvSpPr>
          <p:cNvPr id="5" name="Footer Placeholder 4">
            <a:extLst>
              <a:ext uri="{FF2B5EF4-FFF2-40B4-BE49-F238E27FC236}">
                <a16:creationId xmlns:a16="http://schemas.microsoft.com/office/drawing/2014/main" id="{7D07DEC9-393C-1261-59D7-EFABAB962E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888DE5-D1FA-ABBE-8347-587A97EF7F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FA215B-4FB9-4025-9F75-C989173244E9}" type="slidenum">
              <a:rPr lang="en-US" smtClean="0"/>
              <a:t>‹#›</a:t>
            </a:fld>
            <a:endParaRPr lang="en-US"/>
          </a:p>
        </p:txBody>
      </p:sp>
    </p:spTree>
    <p:extLst>
      <p:ext uri="{BB962C8B-B14F-4D97-AF65-F5344CB8AC3E}">
        <p14:creationId xmlns:p14="http://schemas.microsoft.com/office/powerpoint/2010/main" val="3886969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70DF-96B9-F507-A81A-6CBC2136F6A2}"/>
              </a:ext>
            </a:extLst>
          </p:cNvPr>
          <p:cNvSpPr>
            <a:spLocks noGrp="1"/>
          </p:cNvSpPr>
          <p:nvPr>
            <p:ph type="ctrTitle"/>
          </p:nvPr>
        </p:nvSpPr>
        <p:spPr/>
        <p:txBody>
          <a:bodyPr/>
          <a:lstStyle/>
          <a:p>
            <a:r>
              <a:rPr lang="en-US" dirty="0"/>
              <a:t>Architecture Design</a:t>
            </a:r>
          </a:p>
        </p:txBody>
      </p:sp>
      <p:sp>
        <p:nvSpPr>
          <p:cNvPr id="3" name="Subtitle 2">
            <a:extLst>
              <a:ext uri="{FF2B5EF4-FFF2-40B4-BE49-F238E27FC236}">
                <a16:creationId xmlns:a16="http://schemas.microsoft.com/office/drawing/2014/main" id="{693BC101-13A1-6656-453B-CF59CAF57270}"/>
              </a:ext>
            </a:extLst>
          </p:cNvPr>
          <p:cNvSpPr>
            <a:spLocks noGrp="1"/>
          </p:cNvSpPr>
          <p:nvPr>
            <p:ph type="subTitle" idx="1"/>
          </p:nvPr>
        </p:nvSpPr>
        <p:spPr/>
        <p:txBody>
          <a:bodyPr/>
          <a:lstStyle/>
          <a:p>
            <a:r>
              <a:rPr lang="en-US" dirty="0"/>
              <a:t>Instructor: Mehroze Khan</a:t>
            </a:r>
          </a:p>
        </p:txBody>
      </p:sp>
    </p:spTree>
    <p:extLst>
      <p:ext uri="{BB962C8B-B14F-4D97-AF65-F5344CB8AC3E}">
        <p14:creationId xmlns:p14="http://schemas.microsoft.com/office/powerpoint/2010/main" val="2209162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0FBB8-D5BD-E8E1-9B34-DD710E1FA459}"/>
              </a:ext>
            </a:extLst>
          </p:cNvPr>
          <p:cNvSpPr>
            <a:spLocks noGrp="1"/>
          </p:cNvSpPr>
          <p:nvPr>
            <p:ph type="title"/>
          </p:nvPr>
        </p:nvSpPr>
        <p:spPr/>
        <p:txBody>
          <a:bodyPr/>
          <a:lstStyle/>
          <a:p>
            <a:r>
              <a:rPr lang="en-US" dirty="0"/>
              <a:t>Component based Software Engineering</a:t>
            </a:r>
          </a:p>
        </p:txBody>
      </p:sp>
      <p:sp>
        <p:nvSpPr>
          <p:cNvPr id="3" name="Content Placeholder 2">
            <a:extLst>
              <a:ext uri="{FF2B5EF4-FFF2-40B4-BE49-F238E27FC236}">
                <a16:creationId xmlns:a16="http://schemas.microsoft.com/office/drawing/2014/main" id="{2A7DED3F-9D8F-EA5C-1C17-7533B37F185D}"/>
              </a:ext>
            </a:extLst>
          </p:cNvPr>
          <p:cNvSpPr>
            <a:spLocks noGrp="1"/>
          </p:cNvSpPr>
          <p:nvPr>
            <p:ph idx="1"/>
          </p:nvPr>
        </p:nvSpPr>
        <p:spPr/>
        <p:txBody>
          <a:bodyPr>
            <a:normAutofit/>
          </a:bodyPr>
          <a:lstStyle/>
          <a:p>
            <a:pPr algn="l"/>
            <a:r>
              <a:rPr lang="en-US" b="0" i="0" u="none" strike="noStrike" baseline="0" dirty="0">
                <a:solidFill>
                  <a:srgbClr val="231F20"/>
                </a:solidFill>
              </a:rPr>
              <a:t>Components are </a:t>
            </a:r>
            <a:r>
              <a:rPr lang="en-US" b="1" i="0" u="none" strike="noStrike" baseline="0" dirty="0">
                <a:solidFill>
                  <a:srgbClr val="231F20"/>
                </a:solidFill>
              </a:rPr>
              <a:t>independent</a:t>
            </a:r>
            <a:r>
              <a:rPr lang="en-US" b="0" i="0" u="none" strike="noStrike" baseline="0" dirty="0">
                <a:solidFill>
                  <a:srgbClr val="231F20"/>
                </a:solidFill>
              </a:rPr>
              <a:t>, so they do not interfere with each other’s operation.</a:t>
            </a:r>
          </a:p>
          <a:p>
            <a:pPr algn="l"/>
            <a:r>
              <a:rPr lang="en-US" b="0" i="0" u="none" strike="noStrike" baseline="0" dirty="0">
                <a:solidFill>
                  <a:srgbClr val="231F20"/>
                </a:solidFill>
              </a:rPr>
              <a:t>Components communicate through </a:t>
            </a:r>
            <a:r>
              <a:rPr lang="en-US" b="1" i="0" u="none" strike="noStrike" baseline="0" dirty="0">
                <a:solidFill>
                  <a:srgbClr val="231F20"/>
                </a:solidFill>
              </a:rPr>
              <a:t>well-defined interfaces</a:t>
            </a:r>
            <a:r>
              <a:rPr lang="en-US" b="0" i="0" u="none" strike="noStrike" baseline="0" dirty="0">
                <a:solidFill>
                  <a:srgbClr val="231F20"/>
                </a:solidFill>
              </a:rPr>
              <a:t>.</a:t>
            </a:r>
            <a:endParaRPr lang="en-US" dirty="0">
              <a:solidFill>
                <a:srgbClr val="231F20"/>
              </a:solidFill>
            </a:endParaRPr>
          </a:p>
          <a:p>
            <a:pPr algn="l"/>
            <a:r>
              <a:rPr lang="en-US" b="0" i="0" u="none" strike="noStrike" baseline="0" dirty="0">
                <a:solidFill>
                  <a:srgbClr val="231F20"/>
                </a:solidFill>
              </a:rPr>
              <a:t>Component infrastructures offer a range of </a:t>
            </a:r>
            <a:r>
              <a:rPr lang="en-US" b="1" i="0" u="none" strike="noStrike" baseline="0" dirty="0">
                <a:solidFill>
                  <a:srgbClr val="231F20"/>
                </a:solidFill>
              </a:rPr>
              <a:t>standard services </a:t>
            </a:r>
            <a:r>
              <a:rPr lang="en-US" b="0" i="0" u="none" strike="noStrike" baseline="0" dirty="0">
                <a:solidFill>
                  <a:srgbClr val="231F20"/>
                </a:solidFill>
              </a:rPr>
              <a:t>that can be used in application systems. This reduces the amount of new code that must be developed.</a:t>
            </a:r>
            <a:endParaRPr lang="en-US" dirty="0"/>
          </a:p>
        </p:txBody>
      </p:sp>
    </p:spTree>
    <p:extLst>
      <p:ext uri="{BB962C8B-B14F-4D97-AF65-F5344CB8AC3E}">
        <p14:creationId xmlns:p14="http://schemas.microsoft.com/office/powerpoint/2010/main" val="2523404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2E23-FC55-3A47-ED3B-A1558CDC58CF}"/>
              </a:ext>
            </a:extLst>
          </p:cNvPr>
          <p:cNvSpPr>
            <a:spLocks noGrp="1"/>
          </p:cNvSpPr>
          <p:nvPr>
            <p:ph type="title"/>
          </p:nvPr>
        </p:nvSpPr>
        <p:spPr/>
        <p:txBody>
          <a:bodyPr/>
          <a:lstStyle/>
          <a:p>
            <a:r>
              <a:rPr lang="en-US" dirty="0"/>
              <a:t>Component </a:t>
            </a:r>
          </a:p>
        </p:txBody>
      </p:sp>
      <p:sp>
        <p:nvSpPr>
          <p:cNvPr id="3" name="Content Placeholder 2">
            <a:extLst>
              <a:ext uri="{FF2B5EF4-FFF2-40B4-BE49-F238E27FC236}">
                <a16:creationId xmlns:a16="http://schemas.microsoft.com/office/drawing/2014/main" id="{28671D10-DCE1-027A-353C-DF3DE47AED08}"/>
              </a:ext>
            </a:extLst>
          </p:cNvPr>
          <p:cNvSpPr>
            <a:spLocks noGrp="1"/>
          </p:cNvSpPr>
          <p:nvPr>
            <p:ph idx="1"/>
          </p:nvPr>
        </p:nvSpPr>
        <p:spPr>
          <a:xfrm>
            <a:off x="838200" y="1690688"/>
            <a:ext cx="10515600" cy="4351338"/>
          </a:xfrm>
        </p:spPr>
        <p:txBody>
          <a:bodyPr>
            <a:noAutofit/>
          </a:bodyPr>
          <a:lstStyle/>
          <a:p>
            <a:pPr algn="just"/>
            <a:r>
              <a:rPr lang="en-US" sz="2400" b="0" i="0" u="none" strike="noStrike" baseline="0" dirty="0"/>
              <a:t>A component represents a </a:t>
            </a:r>
            <a:r>
              <a:rPr lang="en-US" sz="2400" b="1" i="0" u="none" strike="noStrike" baseline="0" dirty="0"/>
              <a:t>reusable piece </a:t>
            </a:r>
            <a:r>
              <a:rPr lang="en-US" sz="2400" b="0" i="0" u="none" strike="noStrike" baseline="0" dirty="0"/>
              <a:t>of software that provides some meaningful aggregate of functionality. </a:t>
            </a:r>
          </a:p>
          <a:p>
            <a:pPr algn="just"/>
            <a:r>
              <a:rPr lang="en-US" sz="2400" b="0" i="0" u="none" strike="noStrike" baseline="0" dirty="0"/>
              <a:t>At the lowest level, a component is a </a:t>
            </a:r>
            <a:r>
              <a:rPr lang="en-US" sz="2400" b="1" i="0" u="none" strike="noStrike" baseline="0" dirty="0"/>
              <a:t>cluster of classes </a:t>
            </a:r>
            <a:r>
              <a:rPr lang="en-US" sz="2400" b="0" i="0" u="none" strike="noStrike" baseline="0" dirty="0"/>
              <a:t>that are themselves cohesive but are loosely coupled relative to other clusters.</a:t>
            </a:r>
          </a:p>
          <a:p>
            <a:pPr algn="just"/>
            <a:r>
              <a:rPr lang="en-US" sz="2400" b="0" i="0" u="none" strike="noStrike" baseline="0" dirty="0"/>
              <a:t>Each class in the system must live in a </a:t>
            </a:r>
            <a:r>
              <a:rPr lang="en-US" sz="2400" b="1" i="0" u="none" strike="noStrike" baseline="0" dirty="0"/>
              <a:t>single component </a:t>
            </a:r>
            <a:r>
              <a:rPr lang="en-US" sz="2400" b="0" i="0" u="none" strike="noStrike" baseline="0" dirty="0"/>
              <a:t>or at the top level of the system.</a:t>
            </a:r>
          </a:p>
          <a:p>
            <a:pPr algn="just"/>
            <a:r>
              <a:rPr lang="en-US" sz="2400" b="0" i="0" u="none" strike="noStrike" baseline="0" dirty="0"/>
              <a:t>A component, collaborating with other components through well-defined </a:t>
            </a:r>
            <a:r>
              <a:rPr lang="en-US" sz="2400" b="1" i="0" u="none" strike="noStrike" baseline="0" dirty="0"/>
              <a:t>interfaces</a:t>
            </a:r>
            <a:r>
              <a:rPr lang="en-US" sz="2400" b="0" i="0" u="none" strike="noStrike" baseline="0" dirty="0"/>
              <a:t> to provide a system’s functionality, may itself be comprised of components that collaborate to provide its own functionality. </a:t>
            </a:r>
          </a:p>
          <a:p>
            <a:pPr algn="just"/>
            <a:r>
              <a:rPr lang="en-US" sz="2400" b="0" i="0" u="none" strike="noStrike" baseline="0" dirty="0"/>
              <a:t>Thus, components may be used to hierarchically </a:t>
            </a:r>
            <a:r>
              <a:rPr lang="en-US" sz="2400" b="1" i="0" u="none" strike="noStrike" baseline="0" dirty="0"/>
              <a:t>decompose</a:t>
            </a:r>
            <a:r>
              <a:rPr lang="en-US" sz="2400" b="0" i="0" u="none" strike="noStrike" baseline="0" dirty="0"/>
              <a:t> a system and represent its </a:t>
            </a:r>
            <a:r>
              <a:rPr lang="en-US" sz="2400" b="1" i="0" u="none" strike="noStrike" baseline="0" dirty="0"/>
              <a:t>logical architecture</a:t>
            </a:r>
            <a:r>
              <a:rPr lang="en-US" sz="2400" b="0" i="0" u="none" strike="noStrike" baseline="0" dirty="0"/>
              <a:t>.</a:t>
            </a:r>
          </a:p>
          <a:p>
            <a:pPr algn="just"/>
            <a:r>
              <a:rPr lang="en-US" sz="2400" b="0" i="0" u="none" strike="noStrike" baseline="0" dirty="0"/>
              <a:t>The essential elements of a component diagram are </a:t>
            </a:r>
            <a:r>
              <a:rPr lang="en-US" sz="2400" b="1" i="0" u="none" strike="noStrike" baseline="0" dirty="0"/>
              <a:t>components</a:t>
            </a:r>
            <a:r>
              <a:rPr lang="en-US" sz="2400" b="0" i="0" u="none" strike="noStrike" baseline="0" dirty="0"/>
              <a:t>, their </a:t>
            </a:r>
            <a:r>
              <a:rPr lang="en-US" sz="2400" b="1" i="0" u="none" strike="noStrike" baseline="0" dirty="0"/>
              <a:t>interfaces</a:t>
            </a:r>
            <a:r>
              <a:rPr lang="en-US" sz="2400" b="0" i="0" u="none" strike="noStrike" baseline="0" dirty="0"/>
              <a:t>, and their </a:t>
            </a:r>
            <a:r>
              <a:rPr lang="en-US" sz="2400" b="1" i="0" u="none" strike="noStrike" baseline="0" dirty="0"/>
              <a:t>realizations</a:t>
            </a:r>
            <a:r>
              <a:rPr lang="en-US" sz="2400" b="0" i="0" u="none" strike="noStrike" baseline="0" dirty="0"/>
              <a:t>.</a:t>
            </a:r>
            <a:endParaRPr lang="en-US" sz="2400" dirty="0"/>
          </a:p>
        </p:txBody>
      </p:sp>
    </p:spTree>
    <p:extLst>
      <p:ext uri="{BB962C8B-B14F-4D97-AF65-F5344CB8AC3E}">
        <p14:creationId xmlns:p14="http://schemas.microsoft.com/office/powerpoint/2010/main" val="3033912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2E23-FC55-3A47-ED3B-A1558CDC58CF}"/>
              </a:ext>
            </a:extLst>
          </p:cNvPr>
          <p:cNvSpPr>
            <a:spLocks noGrp="1"/>
          </p:cNvSpPr>
          <p:nvPr>
            <p:ph type="title"/>
          </p:nvPr>
        </p:nvSpPr>
        <p:spPr>
          <a:xfrm>
            <a:off x="838200" y="18255"/>
            <a:ext cx="10515600" cy="1325563"/>
          </a:xfrm>
        </p:spPr>
        <p:txBody>
          <a:bodyPr/>
          <a:lstStyle/>
          <a:p>
            <a:r>
              <a:rPr lang="en-US" dirty="0"/>
              <a:t>Component Notation</a:t>
            </a:r>
          </a:p>
        </p:txBody>
      </p:sp>
      <p:sp>
        <p:nvSpPr>
          <p:cNvPr id="3" name="Content Placeholder 2">
            <a:extLst>
              <a:ext uri="{FF2B5EF4-FFF2-40B4-BE49-F238E27FC236}">
                <a16:creationId xmlns:a16="http://schemas.microsoft.com/office/drawing/2014/main" id="{28671D10-DCE1-027A-353C-DF3DE47AED08}"/>
              </a:ext>
            </a:extLst>
          </p:cNvPr>
          <p:cNvSpPr>
            <a:spLocks noGrp="1"/>
          </p:cNvSpPr>
          <p:nvPr>
            <p:ph idx="1"/>
          </p:nvPr>
        </p:nvSpPr>
        <p:spPr>
          <a:xfrm>
            <a:off x="838200" y="1121229"/>
            <a:ext cx="10515600" cy="5055734"/>
          </a:xfrm>
        </p:spPr>
        <p:txBody>
          <a:bodyPr>
            <a:normAutofit/>
          </a:bodyPr>
          <a:lstStyle/>
          <a:p>
            <a:pPr algn="l"/>
            <a:r>
              <a:rPr lang="en-US" sz="2200" b="0" i="0" u="none" strike="noStrike" baseline="0" dirty="0"/>
              <a:t>Its name, </a:t>
            </a:r>
            <a:r>
              <a:rPr lang="en-US" sz="2200" b="0" i="0" u="none" strike="noStrike" baseline="0" dirty="0" err="1"/>
              <a:t>EnvironmentalControlSystem</a:t>
            </a:r>
            <a:r>
              <a:rPr lang="en-US" sz="2200" b="0" i="0" u="none" strike="noStrike" baseline="0" dirty="0"/>
              <a:t>, is included within the classifier </a:t>
            </a:r>
            <a:r>
              <a:rPr lang="en-US" sz="2200" b="1" i="0" u="none" strike="noStrike" baseline="0" dirty="0"/>
              <a:t>rectangle</a:t>
            </a:r>
            <a:r>
              <a:rPr lang="en-US" sz="2200" b="0" i="0" u="none" strike="noStrike" baseline="0" dirty="0"/>
              <a:t> in bold lettering, using the specific naming convention defined by the development team. </a:t>
            </a:r>
          </a:p>
          <a:p>
            <a:pPr algn="l"/>
            <a:r>
              <a:rPr lang="en-US" sz="2200" b="0" i="0" u="none" strike="noStrike" baseline="0" dirty="0"/>
              <a:t>In addition, one or both of the component tags should be included: the keyword label </a:t>
            </a:r>
            <a:r>
              <a:rPr lang="en-US" sz="2200" b="1" i="0" u="none" strike="noStrike" baseline="0" dirty="0"/>
              <a:t>«component» </a:t>
            </a:r>
            <a:r>
              <a:rPr lang="en-US" sz="2200" b="0" i="0" u="none" strike="noStrike" baseline="0" dirty="0"/>
              <a:t>and the </a:t>
            </a:r>
            <a:r>
              <a:rPr lang="en-US" sz="2200" b="1" i="0" u="none" strike="noStrike" baseline="0" dirty="0"/>
              <a:t>component icon </a:t>
            </a:r>
            <a:r>
              <a:rPr lang="en-US" sz="2200" b="0" i="0" u="none" strike="noStrike" baseline="0" dirty="0"/>
              <a:t>shown in the upper right-hand corner of the classifier rectangle.</a:t>
            </a:r>
            <a:endParaRPr lang="en-US" sz="2200" dirty="0"/>
          </a:p>
        </p:txBody>
      </p:sp>
      <p:pic>
        <p:nvPicPr>
          <p:cNvPr id="5" name="Picture 4">
            <a:extLst>
              <a:ext uri="{FF2B5EF4-FFF2-40B4-BE49-F238E27FC236}">
                <a16:creationId xmlns:a16="http://schemas.microsoft.com/office/drawing/2014/main" id="{8712C4E6-86C4-842E-012B-FCC8590F4D1F}"/>
              </a:ext>
            </a:extLst>
          </p:cNvPr>
          <p:cNvPicPr>
            <a:picLocks noChangeAspect="1"/>
          </p:cNvPicPr>
          <p:nvPr/>
        </p:nvPicPr>
        <p:blipFill>
          <a:blip r:embed="rId2"/>
          <a:stretch>
            <a:fillRect/>
          </a:stretch>
        </p:blipFill>
        <p:spPr>
          <a:xfrm>
            <a:off x="2403006" y="2786743"/>
            <a:ext cx="7385988" cy="3824402"/>
          </a:xfrm>
          <a:prstGeom prst="rect">
            <a:avLst/>
          </a:prstGeom>
        </p:spPr>
      </p:pic>
    </p:spTree>
    <p:extLst>
      <p:ext uri="{BB962C8B-B14F-4D97-AF65-F5344CB8AC3E}">
        <p14:creationId xmlns:p14="http://schemas.microsoft.com/office/powerpoint/2010/main" val="3489454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2E23-FC55-3A47-ED3B-A1558CDC58CF}"/>
              </a:ext>
            </a:extLst>
          </p:cNvPr>
          <p:cNvSpPr>
            <a:spLocks noGrp="1"/>
          </p:cNvSpPr>
          <p:nvPr>
            <p:ph type="title"/>
          </p:nvPr>
        </p:nvSpPr>
        <p:spPr>
          <a:xfrm>
            <a:off x="838200" y="18255"/>
            <a:ext cx="10515600" cy="1325563"/>
          </a:xfrm>
        </p:spPr>
        <p:txBody>
          <a:bodyPr/>
          <a:lstStyle/>
          <a:p>
            <a:r>
              <a:rPr lang="en-US" dirty="0"/>
              <a:t>Component Notation</a:t>
            </a:r>
          </a:p>
        </p:txBody>
      </p:sp>
      <p:sp>
        <p:nvSpPr>
          <p:cNvPr id="3" name="Content Placeholder 2">
            <a:extLst>
              <a:ext uri="{FF2B5EF4-FFF2-40B4-BE49-F238E27FC236}">
                <a16:creationId xmlns:a16="http://schemas.microsoft.com/office/drawing/2014/main" id="{28671D10-DCE1-027A-353C-DF3DE47AED08}"/>
              </a:ext>
            </a:extLst>
          </p:cNvPr>
          <p:cNvSpPr>
            <a:spLocks noGrp="1"/>
          </p:cNvSpPr>
          <p:nvPr>
            <p:ph idx="1"/>
          </p:nvPr>
        </p:nvSpPr>
        <p:spPr>
          <a:xfrm>
            <a:off x="838200" y="1121229"/>
            <a:ext cx="10515600" cy="5055734"/>
          </a:xfrm>
        </p:spPr>
        <p:txBody>
          <a:bodyPr>
            <a:normAutofit/>
          </a:bodyPr>
          <a:lstStyle/>
          <a:p>
            <a:pPr algn="l"/>
            <a:r>
              <a:rPr lang="en-US" sz="2000" b="0" i="0" u="none" strike="noStrike" baseline="0" dirty="0"/>
              <a:t>On the boundary of the classifier rectangle, we have seven </a:t>
            </a:r>
            <a:r>
              <a:rPr lang="en-US" sz="2000" b="1" i="0" u="none" strike="noStrike" baseline="0" dirty="0"/>
              <a:t>ports</a:t>
            </a:r>
            <a:r>
              <a:rPr lang="en-US" sz="2000" b="0" i="0" u="none" strike="noStrike" baseline="0" dirty="0"/>
              <a:t>, which are denoted by small </a:t>
            </a:r>
            <a:r>
              <a:rPr lang="en-US" sz="2000" b="1" i="0" u="none" strike="noStrike" baseline="0" dirty="0"/>
              <a:t>squares</a:t>
            </a:r>
            <a:r>
              <a:rPr lang="en-US" sz="2000" b="0" i="0" u="none" strike="noStrike" baseline="0" dirty="0"/>
              <a:t>. Ports </a:t>
            </a:r>
            <a:r>
              <a:rPr lang="en-US" sz="1800" b="0" i="0" u="none" strike="noStrike" baseline="0" dirty="0"/>
              <a:t>are used by the component for its </a:t>
            </a:r>
            <a:r>
              <a:rPr lang="en-US" sz="1800" b="1" i="0" u="none" strike="noStrike" baseline="0" dirty="0"/>
              <a:t>interactions</a:t>
            </a:r>
            <a:r>
              <a:rPr lang="en-US" sz="1800" b="0" i="0" u="none" strike="noStrike" baseline="0" dirty="0"/>
              <a:t> with its environment</a:t>
            </a:r>
            <a:endParaRPr lang="en-US" sz="2000" b="0" i="0" u="none" strike="noStrike" baseline="0" dirty="0"/>
          </a:p>
          <a:p>
            <a:pPr algn="l"/>
            <a:r>
              <a:rPr lang="en-US" sz="2000" b="0" i="0" u="none" strike="noStrike" baseline="0" dirty="0"/>
              <a:t>Ports have </a:t>
            </a:r>
            <a:r>
              <a:rPr lang="en-US" sz="2000" b="1" i="0" u="none" strike="noStrike" baseline="0" dirty="0"/>
              <a:t>public visibility </a:t>
            </a:r>
            <a:r>
              <a:rPr lang="en-US" sz="2000" b="0" i="0" u="none" strike="noStrike" baseline="0" dirty="0"/>
              <a:t>unless otherwise noted.</a:t>
            </a:r>
          </a:p>
          <a:p>
            <a:pPr algn="l"/>
            <a:r>
              <a:rPr lang="en-US" sz="2000" b="0" i="0" u="none" strike="noStrike" baseline="0" dirty="0"/>
              <a:t>Components may also have </a:t>
            </a:r>
            <a:r>
              <a:rPr lang="en-US" sz="2000" b="1" i="0" u="none" strike="noStrike" baseline="0" dirty="0"/>
              <a:t>hidden ports</a:t>
            </a:r>
            <a:r>
              <a:rPr lang="en-US" sz="2000" b="0" i="0" u="none" strike="noStrike" baseline="0" dirty="0"/>
              <a:t>, which are denoted by the same small squares, but they are represented totally inside the boundary of the composite structure, with only one edge touching its internal boundary. </a:t>
            </a:r>
          </a:p>
          <a:p>
            <a:pPr algn="l"/>
            <a:r>
              <a:rPr lang="en-US" sz="2000" b="0" i="0" u="none" strike="noStrike" baseline="0" dirty="0"/>
              <a:t>Hidden ports may be used for capabilities such as test points that are not to be publicly available.</a:t>
            </a:r>
            <a:endParaRPr lang="en-US" sz="2000" dirty="0"/>
          </a:p>
        </p:txBody>
      </p:sp>
      <p:pic>
        <p:nvPicPr>
          <p:cNvPr id="5" name="Picture 4">
            <a:extLst>
              <a:ext uri="{FF2B5EF4-FFF2-40B4-BE49-F238E27FC236}">
                <a16:creationId xmlns:a16="http://schemas.microsoft.com/office/drawing/2014/main" id="{8712C4E6-86C4-842E-012B-FCC8590F4D1F}"/>
              </a:ext>
            </a:extLst>
          </p:cNvPr>
          <p:cNvPicPr>
            <a:picLocks noChangeAspect="1"/>
          </p:cNvPicPr>
          <p:nvPr/>
        </p:nvPicPr>
        <p:blipFill>
          <a:blip r:embed="rId2"/>
          <a:stretch>
            <a:fillRect/>
          </a:stretch>
        </p:blipFill>
        <p:spPr>
          <a:xfrm>
            <a:off x="3181259" y="3552259"/>
            <a:ext cx="6349053" cy="3287486"/>
          </a:xfrm>
          <a:prstGeom prst="rect">
            <a:avLst/>
          </a:prstGeom>
        </p:spPr>
      </p:pic>
    </p:spTree>
    <p:extLst>
      <p:ext uri="{BB962C8B-B14F-4D97-AF65-F5344CB8AC3E}">
        <p14:creationId xmlns:p14="http://schemas.microsoft.com/office/powerpoint/2010/main" val="2282536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2E23-FC55-3A47-ED3B-A1558CDC58CF}"/>
              </a:ext>
            </a:extLst>
          </p:cNvPr>
          <p:cNvSpPr>
            <a:spLocks noGrp="1"/>
          </p:cNvSpPr>
          <p:nvPr>
            <p:ph type="title"/>
          </p:nvPr>
        </p:nvSpPr>
        <p:spPr>
          <a:xfrm>
            <a:off x="838200" y="18255"/>
            <a:ext cx="10515600" cy="1325563"/>
          </a:xfrm>
        </p:spPr>
        <p:txBody>
          <a:bodyPr/>
          <a:lstStyle/>
          <a:p>
            <a:r>
              <a:rPr lang="en-US" dirty="0"/>
              <a:t>Component Notation</a:t>
            </a:r>
          </a:p>
        </p:txBody>
      </p:sp>
      <p:sp>
        <p:nvSpPr>
          <p:cNvPr id="3" name="Content Placeholder 2">
            <a:extLst>
              <a:ext uri="{FF2B5EF4-FFF2-40B4-BE49-F238E27FC236}">
                <a16:creationId xmlns:a16="http://schemas.microsoft.com/office/drawing/2014/main" id="{28671D10-DCE1-027A-353C-DF3DE47AED08}"/>
              </a:ext>
            </a:extLst>
          </p:cNvPr>
          <p:cNvSpPr>
            <a:spLocks noGrp="1"/>
          </p:cNvSpPr>
          <p:nvPr>
            <p:ph idx="1"/>
          </p:nvPr>
        </p:nvSpPr>
        <p:spPr>
          <a:xfrm>
            <a:off x="838200" y="1121229"/>
            <a:ext cx="10515600" cy="5055734"/>
          </a:xfrm>
        </p:spPr>
        <p:txBody>
          <a:bodyPr>
            <a:normAutofit/>
          </a:bodyPr>
          <a:lstStyle/>
          <a:p>
            <a:pPr algn="l"/>
            <a:r>
              <a:rPr lang="en-US" sz="2200" dirty="0"/>
              <a:t>P</a:t>
            </a:r>
            <a:r>
              <a:rPr lang="en-US" sz="2200" b="0" i="0" u="none" strike="noStrike" baseline="0" dirty="0"/>
              <a:t>orts have connected </a:t>
            </a:r>
            <a:r>
              <a:rPr lang="en-US" sz="2200" b="1" i="0" u="none" strike="noStrike" baseline="0" dirty="0"/>
              <a:t>interfaces</a:t>
            </a:r>
            <a:r>
              <a:rPr lang="en-US" sz="2200" b="0" i="0" u="none" strike="noStrike" baseline="0" dirty="0"/>
              <a:t>, which define the component’s interaction details. </a:t>
            </a:r>
          </a:p>
          <a:p>
            <a:pPr algn="l"/>
            <a:r>
              <a:rPr lang="en-US" sz="2200" b="0" i="0" u="none" strike="noStrike" baseline="0" dirty="0"/>
              <a:t>The interfaces are shown in the </a:t>
            </a:r>
            <a:r>
              <a:rPr lang="en-US" sz="2200" b="1" i="0" u="none" strike="noStrike" baseline="0" dirty="0"/>
              <a:t>ball-and-socket notation</a:t>
            </a:r>
            <a:r>
              <a:rPr lang="en-US" sz="2200" b="0" i="0" u="none" strike="noStrike" baseline="0" dirty="0"/>
              <a:t>. </a:t>
            </a:r>
          </a:p>
          <a:p>
            <a:pPr algn="l"/>
            <a:r>
              <a:rPr lang="en-US" sz="2200" b="1" i="0" u="none" strike="noStrike" baseline="0" dirty="0"/>
              <a:t>Provided</a:t>
            </a:r>
            <a:r>
              <a:rPr lang="en-US" sz="2200" b="0" i="0" u="none" strike="noStrike" baseline="0" dirty="0"/>
              <a:t> interfaces use the </a:t>
            </a:r>
            <a:r>
              <a:rPr lang="en-US" sz="2200" b="1" i="0" u="none" strike="noStrike" baseline="0" dirty="0"/>
              <a:t>ball</a:t>
            </a:r>
            <a:r>
              <a:rPr lang="en-US" sz="2200" b="0" i="0" u="none" strike="noStrike" baseline="0" dirty="0"/>
              <a:t> notation to specify the functionality that the component will provide to its environment i.e. </a:t>
            </a:r>
            <a:r>
              <a:rPr lang="en-US" sz="2200" b="0" i="0" u="none" strike="noStrike" baseline="0" dirty="0" err="1"/>
              <a:t>LightingControl</a:t>
            </a:r>
            <a:r>
              <a:rPr lang="en-US" sz="2200" b="0" i="0" u="none" strike="noStrike" baseline="0" dirty="0"/>
              <a:t>. </a:t>
            </a:r>
          </a:p>
          <a:p>
            <a:pPr algn="l"/>
            <a:r>
              <a:rPr lang="en-US" sz="2200" b="1" i="0" u="none" strike="noStrike" baseline="0" dirty="0"/>
              <a:t>Required</a:t>
            </a:r>
            <a:r>
              <a:rPr lang="en-US" sz="2200" b="0" i="0" u="none" strike="noStrike" baseline="0" dirty="0"/>
              <a:t> interfaces use the </a:t>
            </a:r>
            <a:r>
              <a:rPr lang="en-US" sz="2200" b="1" i="0" u="none" strike="noStrike" baseline="0" dirty="0"/>
              <a:t>socket</a:t>
            </a:r>
            <a:r>
              <a:rPr lang="en-US" sz="2200" b="0" i="0" u="none" strike="noStrike" baseline="0" dirty="0"/>
              <a:t> notation to specify the services that the component requires from its environment i.e. </a:t>
            </a:r>
            <a:r>
              <a:rPr lang="en-US" sz="2200" b="0" i="0" u="none" strike="noStrike" baseline="0" dirty="0" err="1"/>
              <a:t>AmbientTemp</a:t>
            </a:r>
            <a:endParaRPr lang="en-US" sz="2200" dirty="0"/>
          </a:p>
        </p:txBody>
      </p:sp>
      <p:pic>
        <p:nvPicPr>
          <p:cNvPr id="5" name="Picture 4">
            <a:extLst>
              <a:ext uri="{FF2B5EF4-FFF2-40B4-BE49-F238E27FC236}">
                <a16:creationId xmlns:a16="http://schemas.microsoft.com/office/drawing/2014/main" id="{8712C4E6-86C4-842E-012B-FCC8590F4D1F}"/>
              </a:ext>
            </a:extLst>
          </p:cNvPr>
          <p:cNvPicPr>
            <a:picLocks noChangeAspect="1"/>
          </p:cNvPicPr>
          <p:nvPr/>
        </p:nvPicPr>
        <p:blipFill>
          <a:blip r:embed="rId2"/>
          <a:stretch>
            <a:fillRect/>
          </a:stretch>
        </p:blipFill>
        <p:spPr>
          <a:xfrm>
            <a:off x="3181259" y="3552259"/>
            <a:ext cx="6349053" cy="3287486"/>
          </a:xfrm>
          <a:prstGeom prst="rect">
            <a:avLst/>
          </a:prstGeom>
        </p:spPr>
      </p:pic>
    </p:spTree>
    <p:extLst>
      <p:ext uri="{BB962C8B-B14F-4D97-AF65-F5344CB8AC3E}">
        <p14:creationId xmlns:p14="http://schemas.microsoft.com/office/powerpoint/2010/main" val="2519991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2E23-FC55-3A47-ED3B-A1558CDC58CF}"/>
              </a:ext>
            </a:extLst>
          </p:cNvPr>
          <p:cNvSpPr>
            <a:spLocks noGrp="1"/>
          </p:cNvSpPr>
          <p:nvPr>
            <p:ph type="title"/>
          </p:nvPr>
        </p:nvSpPr>
        <p:spPr>
          <a:xfrm>
            <a:off x="838200" y="18255"/>
            <a:ext cx="10515600" cy="1325563"/>
          </a:xfrm>
        </p:spPr>
        <p:txBody>
          <a:bodyPr/>
          <a:lstStyle/>
          <a:p>
            <a:r>
              <a:rPr lang="en-US" dirty="0"/>
              <a:t>Component Notation</a:t>
            </a:r>
          </a:p>
        </p:txBody>
      </p:sp>
      <p:sp>
        <p:nvSpPr>
          <p:cNvPr id="3" name="Content Placeholder 2">
            <a:extLst>
              <a:ext uri="{FF2B5EF4-FFF2-40B4-BE49-F238E27FC236}">
                <a16:creationId xmlns:a16="http://schemas.microsoft.com/office/drawing/2014/main" id="{28671D10-DCE1-027A-353C-DF3DE47AED08}"/>
              </a:ext>
            </a:extLst>
          </p:cNvPr>
          <p:cNvSpPr>
            <a:spLocks noGrp="1"/>
          </p:cNvSpPr>
          <p:nvPr>
            <p:ph idx="1"/>
          </p:nvPr>
        </p:nvSpPr>
        <p:spPr>
          <a:xfrm>
            <a:off x="838200" y="1121229"/>
            <a:ext cx="10515600" cy="5055734"/>
          </a:xfrm>
        </p:spPr>
        <p:txBody>
          <a:bodyPr>
            <a:normAutofit/>
          </a:bodyPr>
          <a:lstStyle/>
          <a:p>
            <a:pPr algn="l"/>
            <a:r>
              <a:rPr lang="en-US" sz="2000" dirty="0"/>
              <a:t>R</a:t>
            </a:r>
            <a:r>
              <a:rPr lang="en-US" sz="2000" b="0" i="0" u="none" strike="noStrike" baseline="0" dirty="0"/>
              <a:t>epresentation of </a:t>
            </a:r>
            <a:r>
              <a:rPr lang="en-US" sz="2000" b="0" i="0" u="none" strike="noStrike" baseline="0" dirty="0" err="1"/>
              <a:t>EnvironmentalControlSystem</a:t>
            </a:r>
            <a:r>
              <a:rPr lang="en-US" sz="2000" b="0" i="0" u="none" strike="noStrike" baseline="0" dirty="0"/>
              <a:t> is considered a </a:t>
            </a:r>
            <a:r>
              <a:rPr lang="en-US" sz="2000" b="1" i="0" u="none" strike="noStrike" baseline="0" dirty="0"/>
              <a:t>black-box</a:t>
            </a:r>
            <a:r>
              <a:rPr lang="en-US" sz="2000" b="0" i="0" u="none" strike="noStrike" baseline="0" dirty="0"/>
              <a:t> perspective since we see only the functionality required or provided by the component at its boundary. </a:t>
            </a:r>
          </a:p>
          <a:p>
            <a:pPr algn="l"/>
            <a:r>
              <a:rPr lang="en-US" sz="2000" b="0" i="0" u="none" strike="noStrike" baseline="0" dirty="0"/>
              <a:t>We are not able to peer inside and see the encapsulated components or classes that provide the functionality.</a:t>
            </a:r>
          </a:p>
          <a:p>
            <a:pPr algn="l"/>
            <a:r>
              <a:rPr lang="en-US" sz="2000" b="0" i="0" u="none" strike="noStrike" baseline="0" dirty="0"/>
              <a:t>A one-to-one relationship between ports and interfaces is not required; ports can be used to </a:t>
            </a:r>
            <a:r>
              <a:rPr lang="en-US" sz="2000" b="1" i="0" u="none" strike="noStrike" baseline="0" dirty="0"/>
              <a:t>group</a:t>
            </a:r>
            <a:r>
              <a:rPr lang="en-US" sz="2000" b="0" i="0" u="none" strike="noStrike" baseline="0" dirty="0"/>
              <a:t> interfaces</a:t>
            </a:r>
            <a:endParaRPr lang="en-US" sz="2000" dirty="0"/>
          </a:p>
        </p:txBody>
      </p:sp>
      <p:pic>
        <p:nvPicPr>
          <p:cNvPr id="6" name="Picture 5">
            <a:extLst>
              <a:ext uri="{FF2B5EF4-FFF2-40B4-BE49-F238E27FC236}">
                <a16:creationId xmlns:a16="http://schemas.microsoft.com/office/drawing/2014/main" id="{4377D98D-68DB-A095-9B55-B3B991123F4D}"/>
              </a:ext>
            </a:extLst>
          </p:cNvPr>
          <p:cNvPicPr>
            <a:picLocks noChangeAspect="1"/>
          </p:cNvPicPr>
          <p:nvPr/>
        </p:nvPicPr>
        <p:blipFill>
          <a:blip r:embed="rId2"/>
          <a:stretch>
            <a:fillRect/>
          </a:stretch>
        </p:blipFill>
        <p:spPr>
          <a:xfrm>
            <a:off x="3478977" y="3010309"/>
            <a:ext cx="5234046" cy="3622886"/>
          </a:xfrm>
          <a:prstGeom prst="rect">
            <a:avLst/>
          </a:prstGeom>
        </p:spPr>
      </p:pic>
    </p:spTree>
    <p:extLst>
      <p:ext uri="{BB962C8B-B14F-4D97-AF65-F5344CB8AC3E}">
        <p14:creationId xmlns:p14="http://schemas.microsoft.com/office/powerpoint/2010/main" val="3185492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F9136-5B7B-AA79-FF0B-9350C0F8C68E}"/>
              </a:ext>
            </a:extLst>
          </p:cNvPr>
          <p:cNvSpPr>
            <a:spLocks noGrp="1"/>
          </p:cNvSpPr>
          <p:nvPr>
            <p:ph type="title"/>
          </p:nvPr>
        </p:nvSpPr>
        <p:spPr/>
        <p:txBody>
          <a:bodyPr/>
          <a:lstStyle/>
          <a:p>
            <a:r>
              <a:rPr lang="en-US" dirty="0"/>
              <a:t>Component Diagram</a:t>
            </a:r>
          </a:p>
        </p:txBody>
      </p:sp>
      <p:sp>
        <p:nvSpPr>
          <p:cNvPr id="3" name="Content Placeholder 2">
            <a:extLst>
              <a:ext uri="{FF2B5EF4-FFF2-40B4-BE49-F238E27FC236}">
                <a16:creationId xmlns:a16="http://schemas.microsoft.com/office/drawing/2014/main" id="{83CD33CD-E5B4-AB50-A336-D8B4EC31CE85}"/>
              </a:ext>
            </a:extLst>
          </p:cNvPr>
          <p:cNvSpPr>
            <a:spLocks noGrp="1"/>
          </p:cNvSpPr>
          <p:nvPr>
            <p:ph idx="1"/>
          </p:nvPr>
        </p:nvSpPr>
        <p:spPr/>
        <p:txBody>
          <a:bodyPr>
            <a:normAutofit/>
          </a:bodyPr>
          <a:lstStyle/>
          <a:p>
            <a:pPr algn="l"/>
            <a:r>
              <a:rPr lang="en-US" sz="2400" b="0" i="0" u="none" strike="noStrike" baseline="0" dirty="0"/>
              <a:t>During development, we use component diagrams to indicate the logical layering and partitioning of our architecture. </a:t>
            </a:r>
          </a:p>
          <a:p>
            <a:pPr algn="l"/>
            <a:r>
              <a:rPr lang="en-US" sz="2400" b="0" i="0" u="none" strike="noStrike" baseline="0" dirty="0"/>
              <a:t>We represent the interdependencies of components, that is, their collaborations through well-defined interfaces to provide a system’s functionality</a:t>
            </a:r>
            <a:endParaRPr lang="en-US" sz="2400" dirty="0"/>
          </a:p>
        </p:txBody>
      </p:sp>
    </p:spTree>
    <p:extLst>
      <p:ext uri="{BB962C8B-B14F-4D97-AF65-F5344CB8AC3E}">
        <p14:creationId xmlns:p14="http://schemas.microsoft.com/office/powerpoint/2010/main" val="670308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F9136-5B7B-AA79-FF0B-9350C0F8C68E}"/>
              </a:ext>
            </a:extLst>
          </p:cNvPr>
          <p:cNvSpPr>
            <a:spLocks noGrp="1"/>
          </p:cNvSpPr>
          <p:nvPr>
            <p:ph type="title"/>
          </p:nvPr>
        </p:nvSpPr>
        <p:spPr>
          <a:xfrm>
            <a:off x="838199" y="365125"/>
            <a:ext cx="10700657" cy="1325563"/>
          </a:xfrm>
        </p:spPr>
        <p:txBody>
          <a:bodyPr>
            <a:normAutofit/>
          </a:bodyPr>
          <a:lstStyle/>
          <a:p>
            <a:r>
              <a:rPr lang="en-US" sz="4000" dirty="0"/>
              <a:t>Component Diagram(</a:t>
            </a:r>
            <a:r>
              <a:rPr lang="en-US" sz="4000" dirty="0" err="1"/>
              <a:t>EnvironmentalControlSystem</a:t>
            </a:r>
            <a:r>
              <a:rPr lang="en-US" sz="4000" dirty="0"/>
              <a:t>)</a:t>
            </a:r>
          </a:p>
        </p:txBody>
      </p:sp>
      <p:pic>
        <p:nvPicPr>
          <p:cNvPr id="7" name="Picture 6">
            <a:extLst>
              <a:ext uri="{FF2B5EF4-FFF2-40B4-BE49-F238E27FC236}">
                <a16:creationId xmlns:a16="http://schemas.microsoft.com/office/drawing/2014/main" id="{D5377132-AF24-9A06-F9D9-0C1477710017}"/>
              </a:ext>
            </a:extLst>
          </p:cNvPr>
          <p:cNvPicPr>
            <a:picLocks noChangeAspect="1"/>
          </p:cNvPicPr>
          <p:nvPr/>
        </p:nvPicPr>
        <p:blipFill>
          <a:blip r:embed="rId2"/>
          <a:stretch>
            <a:fillRect/>
          </a:stretch>
        </p:blipFill>
        <p:spPr>
          <a:xfrm>
            <a:off x="2895322" y="1562308"/>
            <a:ext cx="6401355" cy="4930567"/>
          </a:xfrm>
          <a:prstGeom prst="rect">
            <a:avLst/>
          </a:prstGeom>
        </p:spPr>
      </p:pic>
    </p:spTree>
    <p:extLst>
      <p:ext uri="{BB962C8B-B14F-4D97-AF65-F5344CB8AC3E}">
        <p14:creationId xmlns:p14="http://schemas.microsoft.com/office/powerpoint/2010/main" val="3011260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AEFA4-865A-B789-8EE9-13AF98DAFEC8}"/>
              </a:ext>
            </a:extLst>
          </p:cNvPr>
          <p:cNvSpPr>
            <a:spLocks noGrp="1"/>
          </p:cNvSpPr>
          <p:nvPr>
            <p:ph type="title"/>
          </p:nvPr>
        </p:nvSpPr>
        <p:spPr/>
        <p:txBody>
          <a:bodyPr/>
          <a:lstStyle/>
          <a:p>
            <a:r>
              <a:rPr lang="en-US" dirty="0"/>
              <a:t>Component Diagram</a:t>
            </a:r>
          </a:p>
        </p:txBody>
      </p:sp>
      <p:sp>
        <p:nvSpPr>
          <p:cNvPr id="3" name="Content Placeholder 2">
            <a:extLst>
              <a:ext uri="{FF2B5EF4-FFF2-40B4-BE49-F238E27FC236}">
                <a16:creationId xmlns:a16="http://schemas.microsoft.com/office/drawing/2014/main" id="{F633120C-ACB5-D5F1-BC85-03BF01F0B71D}"/>
              </a:ext>
            </a:extLst>
          </p:cNvPr>
          <p:cNvSpPr>
            <a:spLocks noGrp="1"/>
          </p:cNvSpPr>
          <p:nvPr>
            <p:ph idx="1"/>
          </p:nvPr>
        </p:nvSpPr>
        <p:spPr/>
        <p:txBody>
          <a:bodyPr>
            <a:normAutofit/>
          </a:bodyPr>
          <a:lstStyle/>
          <a:p>
            <a:pPr algn="l"/>
            <a:r>
              <a:rPr lang="en-US" sz="2200" dirty="0"/>
              <a:t>B</a:t>
            </a:r>
            <a:r>
              <a:rPr lang="en-US" sz="2200" b="0" i="0" u="none" strike="noStrike" baseline="0" dirty="0"/>
              <a:t>all-and-socket notation is used to specify the required and provided interfaces of each of the components. </a:t>
            </a:r>
          </a:p>
          <a:p>
            <a:pPr algn="l"/>
            <a:r>
              <a:rPr lang="en-US" sz="2200" b="0" i="0" u="none" strike="noStrike" baseline="0" dirty="0"/>
              <a:t>The interfaces between the components are called </a:t>
            </a:r>
            <a:r>
              <a:rPr lang="en-US" sz="2200" b="1" i="1" u="none" strike="noStrike" baseline="0" dirty="0"/>
              <a:t>assembly connectors</a:t>
            </a:r>
            <a:r>
              <a:rPr lang="en-US" sz="2200" b="0" i="0" u="none" strike="noStrike" baseline="0" dirty="0"/>
              <a:t>; they are also known as </a:t>
            </a:r>
            <a:r>
              <a:rPr lang="en-US" sz="2200" b="1" i="1" u="none" strike="noStrike" baseline="0" dirty="0"/>
              <a:t>interface connectors</a:t>
            </a:r>
            <a:r>
              <a:rPr lang="en-US" sz="2200" b="0" i="0" u="none" strike="noStrike" baseline="0" dirty="0"/>
              <a:t>.</a:t>
            </a:r>
          </a:p>
          <a:p>
            <a:pPr algn="l"/>
            <a:r>
              <a:rPr lang="en-US" sz="2200" b="0" i="0" u="none" strike="noStrike" baseline="0" dirty="0">
                <a:solidFill>
                  <a:srgbClr val="000000"/>
                </a:solidFill>
              </a:rPr>
              <a:t>The interface between </a:t>
            </a:r>
            <a:r>
              <a:rPr lang="en-US" sz="2200" b="0" i="0" u="none" strike="noStrike" baseline="0" dirty="0" err="1">
                <a:solidFill>
                  <a:srgbClr val="000000"/>
                </a:solidFill>
              </a:rPr>
              <a:t>EnvironmentalController</a:t>
            </a:r>
            <a:r>
              <a:rPr lang="en-US" sz="2200" b="0" i="0" u="none" strike="noStrike" baseline="0" dirty="0">
                <a:solidFill>
                  <a:srgbClr val="000000"/>
                </a:solidFill>
              </a:rPr>
              <a:t> and </a:t>
            </a:r>
            <a:r>
              <a:rPr lang="en-US" sz="2200" b="0" i="0" u="none" strike="noStrike" baseline="0" dirty="0" err="1">
                <a:solidFill>
                  <a:srgbClr val="000000"/>
                </a:solidFill>
              </a:rPr>
              <a:t>CoolingController</a:t>
            </a:r>
            <a:r>
              <a:rPr lang="en-US" sz="2200" b="0" i="0" u="none" strike="noStrike" baseline="0" dirty="0">
                <a:solidFill>
                  <a:srgbClr val="000000"/>
                </a:solidFill>
              </a:rPr>
              <a:t> is shown with a dependency to illustrate another form of representation. </a:t>
            </a:r>
          </a:p>
          <a:p>
            <a:pPr algn="l"/>
            <a:r>
              <a:rPr lang="en-US" sz="2200" b="0" i="0" u="none" strike="noStrike" baseline="0" dirty="0">
                <a:solidFill>
                  <a:srgbClr val="000000"/>
                </a:solidFill>
              </a:rPr>
              <a:t>This dependency is actually redundant</a:t>
            </a:r>
            <a:r>
              <a:rPr lang="en-US" sz="2200" dirty="0">
                <a:solidFill>
                  <a:srgbClr val="000000"/>
                </a:solidFill>
              </a:rPr>
              <a:t> </a:t>
            </a:r>
            <a:r>
              <a:rPr lang="en-US" sz="2200" b="0" i="0" u="none" strike="noStrike" baseline="0" dirty="0">
                <a:solidFill>
                  <a:srgbClr val="000000"/>
                </a:solidFill>
              </a:rPr>
              <a:t>because the interface names are the same: </a:t>
            </a:r>
            <a:r>
              <a:rPr lang="en-US" sz="2200" b="0" i="0" u="none" strike="noStrike" baseline="0" dirty="0" err="1">
                <a:solidFill>
                  <a:srgbClr val="000000"/>
                </a:solidFill>
              </a:rPr>
              <a:t>CoolControl</a:t>
            </a:r>
            <a:endParaRPr lang="en-US" sz="2200" dirty="0"/>
          </a:p>
        </p:txBody>
      </p:sp>
    </p:spTree>
    <p:extLst>
      <p:ext uri="{BB962C8B-B14F-4D97-AF65-F5344CB8AC3E}">
        <p14:creationId xmlns:p14="http://schemas.microsoft.com/office/powerpoint/2010/main" val="15865267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AEFA4-865A-B789-8EE9-13AF98DAFEC8}"/>
              </a:ext>
            </a:extLst>
          </p:cNvPr>
          <p:cNvSpPr>
            <a:spLocks noGrp="1"/>
          </p:cNvSpPr>
          <p:nvPr>
            <p:ph type="title"/>
          </p:nvPr>
        </p:nvSpPr>
        <p:spPr>
          <a:xfrm>
            <a:off x="838200" y="18255"/>
            <a:ext cx="10515600" cy="1325563"/>
          </a:xfrm>
        </p:spPr>
        <p:txBody>
          <a:bodyPr/>
          <a:lstStyle/>
          <a:p>
            <a:r>
              <a:rPr lang="en-US" dirty="0"/>
              <a:t>Component Diagram</a:t>
            </a:r>
          </a:p>
        </p:txBody>
      </p:sp>
      <p:sp>
        <p:nvSpPr>
          <p:cNvPr id="3" name="Content Placeholder 2">
            <a:extLst>
              <a:ext uri="{FF2B5EF4-FFF2-40B4-BE49-F238E27FC236}">
                <a16:creationId xmlns:a16="http://schemas.microsoft.com/office/drawing/2014/main" id="{F633120C-ACB5-D5F1-BC85-03BF01F0B71D}"/>
              </a:ext>
            </a:extLst>
          </p:cNvPr>
          <p:cNvSpPr>
            <a:spLocks noGrp="1"/>
          </p:cNvSpPr>
          <p:nvPr>
            <p:ph idx="1"/>
          </p:nvPr>
        </p:nvSpPr>
        <p:spPr>
          <a:xfrm>
            <a:off x="838200" y="968829"/>
            <a:ext cx="10515600" cy="5208134"/>
          </a:xfrm>
        </p:spPr>
        <p:txBody>
          <a:bodyPr>
            <a:normAutofit/>
          </a:bodyPr>
          <a:lstStyle/>
          <a:p>
            <a:pPr algn="l"/>
            <a:r>
              <a:rPr lang="en-US" sz="2000" b="0" i="0" u="none" strike="noStrike" baseline="0" dirty="0"/>
              <a:t>If we need to show more details about a component’s interfaces, we may provide an </a:t>
            </a:r>
            <a:r>
              <a:rPr lang="en-US" sz="2000" b="1" i="0" u="none" strike="noStrike" baseline="0" dirty="0"/>
              <a:t>interface specification.</a:t>
            </a:r>
          </a:p>
          <a:p>
            <a:pPr algn="l"/>
            <a:r>
              <a:rPr lang="en-US" sz="2000" b="0" i="0" u="none" strike="noStrike" baseline="0" dirty="0" err="1"/>
              <a:t>EnvironmentalController</a:t>
            </a:r>
            <a:r>
              <a:rPr lang="en-US" sz="2000" b="0" i="0" u="none" strike="noStrike" baseline="0" dirty="0"/>
              <a:t> </a:t>
            </a:r>
            <a:r>
              <a:rPr lang="en-US" sz="2000" b="1" i="0" u="none" strike="noStrike" baseline="0" dirty="0"/>
              <a:t>realizes</a:t>
            </a:r>
            <a:r>
              <a:rPr lang="en-US" sz="2000" b="0" i="0" u="none" strike="noStrike" baseline="0" dirty="0"/>
              <a:t> the </a:t>
            </a:r>
            <a:r>
              <a:rPr lang="en-US" sz="2000" b="0" i="0" u="none" strike="noStrike" baseline="0" dirty="0" err="1"/>
              <a:t>CoolControl</a:t>
            </a:r>
            <a:r>
              <a:rPr lang="en-US" sz="2000" b="0" i="0" u="none" strike="noStrike" baseline="0" dirty="0"/>
              <a:t> interface; this means that it provides the functionality specified by the interface. </a:t>
            </a:r>
          </a:p>
          <a:p>
            <a:pPr algn="l"/>
            <a:r>
              <a:rPr lang="en-US" sz="2000" b="0" i="0" u="none" strike="noStrike" baseline="0" dirty="0"/>
              <a:t>This functionality is starting, stopping, setting the temperature, and setting the fan speed for any component using the interface. These operations may be further detailed with </a:t>
            </a:r>
            <a:r>
              <a:rPr lang="en-US" sz="2000" b="1" i="0" u="none" strike="noStrike" baseline="0" dirty="0"/>
              <a:t>parameters</a:t>
            </a:r>
            <a:r>
              <a:rPr lang="en-US" sz="2000" b="0" i="0" u="none" strike="noStrike" baseline="0" dirty="0"/>
              <a:t> and </a:t>
            </a:r>
            <a:r>
              <a:rPr lang="en-US" sz="2000" b="1" i="0" u="none" strike="noStrike" baseline="0" dirty="0"/>
              <a:t>return types</a:t>
            </a:r>
            <a:r>
              <a:rPr lang="en-US" sz="2000" b="0" i="0" u="none" strike="noStrike" baseline="0" dirty="0"/>
              <a:t>, if needed. </a:t>
            </a:r>
          </a:p>
          <a:p>
            <a:pPr algn="l"/>
            <a:r>
              <a:rPr lang="en-US" sz="2000" b="0" i="0" u="none" strike="noStrike" baseline="0" dirty="0"/>
              <a:t>The</a:t>
            </a:r>
            <a:r>
              <a:rPr lang="en-US" sz="2000" dirty="0"/>
              <a:t> </a:t>
            </a:r>
            <a:r>
              <a:rPr lang="en-US" sz="2000" b="0" i="0" u="none" strike="noStrike" baseline="0" dirty="0" err="1"/>
              <a:t>CoolingController</a:t>
            </a:r>
            <a:r>
              <a:rPr lang="en-US" sz="2000" b="0" i="0" u="none" strike="noStrike" baseline="0" dirty="0"/>
              <a:t> component requires the functionality of this interface.</a:t>
            </a:r>
            <a:endParaRPr lang="en-US" sz="2000" dirty="0"/>
          </a:p>
        </p:txBody>
      </p:sp>
      <p:pic>
        <p:nvPicPr>
          <p:cNvPr id="5" name="Picture 4">
            <a:extLst>
              <a:ext uri="{FF2B5EF4-FFF2-40B4-BE49-F238E27FC236}">
                <a16:creationId xmlns:a16="http://schemas.microsoft.com/office/drawing/2014/main" id="{FFC26340-C537-36A5-27FC-F47411C148F0}"/>
              </a:ext>
            </a:extLst>
          </p:cNvPr>
          <p:cNvPicPr>
            <a:picLocks noChangeAspect="1"/>
          </p:cNvPicPr>
          <p:nvPr/>
        </p:nvPicPr>
        <p:blipFill>
          <a:blip r:embed="rId2"/>
          <a:stretch>
            <a:fillRect/>
          </a:stretch>
        </p:blipFill>
        <p:spPr>
          <a:xfrm>
            <a:off x="3497355" y="3572896"/>
            <a:ext cx="5197290" cy="3238781"/>
          </a:xfrm>
          <a:prstGeom prst="rect">
            <a:avLst/>
          </a:prstGeom>
        </p:spPr>
      </p:pic>
    </p:spTree>
    <p:extLst>
      <p:ext uri="{BB962C8B-B14F-4D97-AF65-F5344CB8AC3E}">
        <p14:creationId xmlns:p14="http://schemas.microsoft.com/office/powerpoint/2010/main" val="3795336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C8E94-5C9E-5CCC-8D80-D44C2B6150AD}"/>
              </a:ext>
            </a:extLst>
          </p:cNvPr>
          <p:cNvSpPr>
            <a:spLocks noGrp="1"/>
          </p:cNvSpPr>
          <p:nvPr>
            <p:ph type="title"/>
          </p:nvPr>
        </p:nvSpPr>
        <p:spPr/>
        <p:txBody>
          <a:bodyPr/>
          <a:lstStyle/>
          <a:p>
            <a:r>
              <a:rPr lang="en-US" dirty="0"/>
              <a:t>Design Methodology</a:t>
            </a:r>
          </a:p>
        </p:txBody>
      </p:sp>
      <p:sp>
        <p:nvSpPr>
          <p:cNvPr id="3" name="Content Placeholder 2">
            <a:extLst>
              <a:ext uri="{FF2B5EF4-FFF2-40B4-BE49-F238E27FC236}">
                <a16:creationId xmlns:a16="http://schemas.microsoft.com/office/drawing/2014/main" id="{DDD1CF8C-1742-E11F-5AF3-61A74A8F0F95}"/>
              </a:ext>
            </a:extLst>
          </p:cNvPr>
          <p:cNvSpPr>
            <a:spLocks noGrp="1"/>
          </p:cNvSpPr>
          <p:nvPr>
            <p:ph idx="1"/>
          </p:nvPr>
        </p:nvSpPr>
        <p:spPr>
          <a:xfrm>
            <a:off x="838200" y="1365338"/>
            <a:ext cx="10515600" cy="5418920"/>
          </a:xfrm>
        </p:spPr>
        <p:txBody>
          <a:bodyPr>
            <a:normAutofit fontScale="92500" lnSpcReduction="10000"/>
          </a:bodyPr>
          <a:lstStyle/>
          <a:p>
            <a:pPr algn="just"/>
            <a:r>
              <a:rPr lang="en-US" sz="2600" dirty="0"/>
              <a:t>We have an </a:t>
            </a:r>
          </a:p>
          <a:p>
            <a:pPr lvl="1" algn="just"/>
            <a:r>
              <a:rPr lang="en-US" sz="2600" dirty="0"/>
              <a:t>abstract description of a solution to our customer’s problem</a:t>
            </a:r>
          </a:p>
          <a:p>
            <a:pPr lvl="1" algn="just"/>
            <a:r>
              <a:rPr lang="en-US" sz="2600" dirty="0"/>
              <a:t>a software architectural design</a:t>
            </a:r>
          </a:p>
          <a:p>
            <a:pPr lvl="1" algn="just"/>
            <a:r>
              <a:rPr lang="en-US" sz="2600" dirty="0"/>
              <a:t>a plan for decomposing the design into software units and allocating the system’s functional requirements to them</a:t>
            </a:r>
          </a:p>
          <a:p>
            <a:pPr algn="just"/>
            <a:r>
              <a:rPr lang="en-US" sz="2600" dirty="0"/>
              <a:t>No distinct boundary between the end of the </a:t>
            </a:r>
            <a:r>
              <a:rPr lang="en-US" sz="2600" b="1" dirty="0"/>
              <a:t>architecture-design</a:t>
            </a:r>
            <a:r>
              <a:rPr lang="en-US" sz="2600" dirty="0"/>
              <a:t> phase and the start of the </a:t>
            </a:r>
            <a:r>
              <a:rPr lang="en-US" sz="2600" b="1" dirty="0"/>
              <a:t>module-design</a:t>
            </a:r>
            <a:r>
              <a:rPr lang="en-US" sz="2600" dirty="0"/>
              <a:t> phase</a:t>
            </a:r>
          </a:p>
          <a:p>
            <a:pPr algn="just"/>
            <a:r>
              <a:rPr lang="en-US" sz="2600" dirty="0"/>
              <a:t>No comparable design recipes for progressing from a </a:t>
            </a:r>
            <a:r>
              <a:rPr lang="en-US" sz="2600" b="1" dirty="0"/>
              <a:t>software unit’s specification</a:t>
            </a:r>
            <a:r>
              <a:rPr lang="en-US" sz="2600" dirty="0"/>
              <a:t> to its </a:t>
            </a:r>
            <a:r>
              <a:rPr lang="en-US" sz="2600" b="1" dirty="0"/>
              <a:t>modular design</a:t>
            </a:r>
          </a:p>
          <a:p>
            <a:pPr algn="just"/>
            <a:r>
              <a:rPr lang="en-US" sz="2600" dirty="0"/>
              <a:t>The process taken towards a final solution is not as important as the </a:t>
            </a:r>
            <a:r>
              <a:rPr lang="en-US" sz="2600" b="1" dirty="0"/>
              <a:t>documentation</a:t>
            </a:r>
            <a:r>
              <a:rPr lang="en-US" sz="2600" dirty="0"/>
              <a:t> produced</a:t>
            </a:r>
          </a:p>
          <a:p>
            <a:pPr algn="just"/>
            <a:r>
              <a:rPr lang="en-US" sz="2600" dirty="0"/>
              <a:t>Design decisions are periodically </a:t>
            </a:r>
            <a:r>
              <a:rPr lang="en-US" sz="2600" b="1" dirty="0"/>
              <a:t>revisited</a:t>
            </a:r>
            <a:r>
              <a:rPr lang="en-US" sz="2600" dirty="0"/>
              <a:t> and </a:t>
            </a:r>
            <a:r>
              <a:rPr lang="en-US" sz="2600" b="1" dirty="0"/>
              <a:t>revised</a:t>
            </a:r>
          </a:p>
          <a:p>
            <a:pPr algn="just"/>
            <a:r>
              <a:rPr lang="en-US" sz="2600" b="1" dirty="0"/>
              <a:t>Refactoring</a:t>
            </a:r>
          </a:p>
          <a:p>
            <a:pPr lvl="1" algn="just"/>
            <a:r>
              <a:rPr lang="en-US" sz="2600" dirty="0"/>
              <a:t>to simplify complicated solutions or to optimize the design</a:t>
            </a:r>
          </a:p>
          <a:p>
            <a:endParaRPr lang="en-US" sz="2800" dirty="0"/>
          </a:p>
          <a:p>
            <a:endParaRPr lang="en-US" dirty="0"/>
          </a:p>
        </p:txBody>
      </p:sp>
    </p:spTree>
    <p:extLst>
      <p:ext uri="{BB962C8B-B14F-4D97-AF65-F5344CB8AC3E}">
        <p14:creationId xmlns:p14="http://schemas.microsoft.com/office/powerpoint/2010/main" val="12253158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AEFA4-865A-B789-8EE9-13AF98DAFEC8}"/>
              </a:ext>
            </a:extLst>
          </p:cNvPr>
          <p:cNvSpPr>
            <a:spLocks noGrp="1"/>
          </p:cNvSpPr>
          <p:nvPr>
            <p:ph type="title"/>
          </p:nvPr>
        </p:nvSpPr>
        <p:spPr>
          <a:xfrm>
            <a:off x="838200" y="18255"/>
            <a:ext cx="10515600" cy="1325563"/>
          </a:xfrm>
        </p:spPr>
        <p:txBody>
          <a:bodyPr/>
          <a:lstStyle/>
          <a:p>
            <a:r>
              <a:rPr lang="en-US" dirty="0"/>
              <a:t>Component Diagram</a:t>
            </a:r>
          </a:p>
        </p:txBody>
      </p:sp>
      <p:sp>
        <p:nvSpPr>
          <p:cNvPr id="3" name="Content Placeholder 2">
            <a:extLst>
              <a:ext uri="{FF2B5EF4-FFF2-40B4-BE49-F238E27FC236}">
                <a16:creationId xmlns:a16="http://schemas.microsoft.com/office/drawing/2014/main" id="{F633120C-ACB5-D5F1-BC85-03BF01F0B71D}"/>
              </a:ext>
            </a:extLst>
          </p:cNvPr>
          <p:cNvSpPr>
            <a:spLocks noGrp="1"/>
          </p:cNvSpPr>
          <p:nvPr>
            <p:ph idx="1"/>
          </p:nvPr>
        </p:nvSpPr>
        <p:spPr>
          <a:xfrm>
            <a:off x="838200" y="1077685"/>
            <a:ext cx="10515600" cy="5099277"/>
          </a:xfrm>
        </p:spPr>
        <p:txBody>
          <a:bodyPr>
            <a:normAutofit/>
          </a:bodyPr>
          <a:lstStyle/>
          <a:p>
            <a:pPr algn="l"/>
            <a:r>
              <a:rPr lang="en-US" sz="2200" b="0" i="0" u="none" strike="noStrike" baseline="0" dirty="0">
                <a:solidFill>
                  <a:srgbClr val="000000"/>
                </a:solidFill>
              </a:rPr>
              <a:t>It also shows the dependency of the </a:t>
            </a:r>
            <a:r>
              <a:rPr lang="en-US" sz="2200" b="0" i="0" u="none" strike="noStrike" baseline="0" dirty="0" err="1">
                <a:solidFill>
                  <a:srgbClr val="000000"/>
                </a:solidFill>
              </a:rPr>
              <a:t>EnvironmentalController</a:t>
            </a:r>
            <a:r>
              <a:rPr lang="en-US" sz="2200" dirty="0">
                <a:solidFill>
                  <a:srgbClr val="000000"/>
                </a:solidFill>
              </a:rPr>
              <a:t> </a:t>
            </a:r>
            <a:r>
              <a:rPr lang="en-US" sz="2200" b="0" i="0" u="none" strike="noStrike" baseline="0" dirty="0">
                <a:solidFill>
                  <a:srgbClr val="000000"/>
                </a:solidFill>
              </a:rPr>
              <a:t>component on the </a:t>
            </a:r>
            <a:r>
              <a:rPr lang="en-US" sz="2200" b="0" i="0" u="none" strike="noStrike" baseline="0" dirty="0" err="1">
                <a:solidFill>
                  <a:srgbClr val="000000"/>
                </a:solidFill>
              </a:rPr>
              <a:t>AmbientTemp</a:t>
            </a:r>
            <a:r>
              <a:rPr lang="en-US" sz="2200" b="0" i="0" u="none" strike="noStrike" baseline="0" dirty="0">
                <a:solidFill>
                  <a:srgbClr val="000000"/>
                </a:solidFill>
              </a:rPr>
              <a:t> interface. </a:t>
            </a:r>
          </a:p>
          <a:p>
            <a:pPr algn="l"/>
            <a:r>
              <a:rPr lang="en-US" sz="2200" b="0" i="0" u="none" strike="noStrike" baseline="0" dirty="0">
                <a:solidFill>
                  <a:srgbClr val="000000"/>
                </a:solidFill>
              </a:rPr>
              <a:t>Through this interface, </a:t>
            </a:r>
            <a:r>
              <a:rPr lang="en-US" sz="2200" b="0" i="0" u="none" strike="noStrike" baseline="0" dirty="0" err="1">
                <a:solidFill>
                  <a:srgbClr val="000000"/>
                </a:solidFill>
              </a:rPr>
              <a:t>EnvironmentalController</a:t>
            </a:r>
            <a:r>
              <a:rPr lang="en-US" sz="2200" b="0" i="0" u="none" strike="noStrike" baseline="0" dirty="0">
                <a:solidFill>
                  <a:srgbClr val="000000"/>
                </a:solidFill>
              </a:rPr>
              <a:t> </a:t>
            </a:r>
            <a:r>
              <a:rPr lang="en-US" sz="2200" b="1" i="0" u="none" strike="noStrike" baseline="0" dirty="0">
                <a:solidFill>
                  <a:srgbClr val="000000"/>
                </a:solidFill>
              </a:rPr>
              <a:t>acquires</a:t>
            </a:r>
            <a:r>
              <a:rPr lang="en-US" sz="2200" b="0" i="0" u="none" strike="noStrike" baseline="0" dirty="0">
                <a:solidFill>
                  <a:srgbClr val="000000"/>
                </a:solidFill>
              </a:rPr>
              <a:t> the ambient temperature that it requires to fulfill its responsibilities within the </a:t>
            </a:r>
            <a:r>
              <a:rPr lang="en-US" sz="2200" b="0" i="0" u="none" strike="noStrike" baseline="0" dirty="0" err="1">
                <a:solidFill>
                  <a:srgbClr val="000000"/>
                </a:solidFill>
              </a:rPr>
              <a:t>EnvironmentalControlSystem</a:t>
            </a:r>
            <a:r>
              <a:rPr lang="en-US" sz="2200" b="0" i="0" u="none" strike="noStrike" baseline="0" dirty="0">
                <a:solidFill>
                  <a:srgbClr val="000000"/>
                </a:solidFill>
              </a:rPr>
              <a:t> component.</a:t>
            </a:r>
            <a:endParaRPr lang="en-US" sz="2200" dirty="0"/>
          </a:p>
        </p:txBody>
      </p:sp>
      <p:pic>
        <p:nvPicPr>
          <p:cNvPr id="5" name="Picture 4">
            <a:extLst>
              <a:ext uri="{FF2B5EF4-FFF2-40B4-BE49-F238E27FC236}">
                <a16:creationId xmlns:a16="http://schemas.microsoft.com/office/drawing/2014/main" id="{FFC26340-C537-36A5-27FC-F47411C148F0}"/>
              </a:ext>
            </a:extLst>
          </p:cNvPr>
          <p:cNvPicPr>
            <a:picLocks noChangeAspect="1"/>
          </p:cNvPicPr>
          <p:nvPr/>
        </p:nvPicPr>
        <p:blipFill>
          <a:blip r:embed="rId2"/>
          <a:stretch>
            <a:fillRect/>
          </a:stretch>
        </p:blipFill>
        <p:spPr>
          <a:xfrm>
            <a:off x="3137342" y="2841172"/>
            <a:ext cx="5917315" cy="3687477"/>
          </a:xfrm>
          <a:prstGeom prst="rect">
            <a:avLst/>
          </a:prstGeom>
        </p:spPr>
      </p:pic>
    </p:spTree>
    <p:extLst>
      <p:ext uri="{BB962C8B-B14F-4D97-AF65-F5344CB8AC3E}">
        <p14:creationId xmlns:p14="http://schemas.microsoft.com/office/powerpoint/2010/main" val="2184423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F9136-5B7B-AA79-FF0B-9350C0F8C68E}"/>
              </a:ext>
            </a:extLst>
          </p:cNvPr>
          <p:cNvSpPr>
            <a:spLocks noGrp="1"/>
          </p:cNvSpPr>
          <p:nvPr>
            <p:ph type="title"/>
          </p:nvPr>
        </p:nvSpPr>
        <p:spPr>
          <a:xfrm>
            <a:off x="838199" y="365125"/>
            <a:ext cx="10700657" cy="1325563"/>
          </a:xfrm>
        </p:spPr>
        <p:txBody>
          <a:bodyPr>
            <a:normAutofit/>
          </a:bodyPr>
          <a:lstStyle/>
          <a:p>
            <a:r>
              <a:rPr lang="en-US" sz="4000" dirty="0"/>
              <a:t>Component Diagram</a:t>
            </a:r>
          </a:p>
        </p:txBody>
      </p:sp>
      <p:pic>
        <p:nvPicPr>
          <p:cNvPr id="4" name="Picture 3">
            <a:extLst>
              <a:ext uri="{FF2B5EF4-FFF2-40B4-BE49-F238E27FC236}">
                <a16:creationId xmlns:a16="http://schemas.microsoft.com/office/drawing/2014/main" id="{EEC4F3CD-58E1-9102-D700-6D35D8D4D9FC}"/>
              </a:ext>
            </a:extLst>
          </p:cNvPr>
          <p:cNvPicPr>
            <a:picLocks noChangeAspect="1"/>
          </p:cNvPicPr>
          <p:nvPr/>
        </p:nvPicPr>
        <p:blipFill>
          <a:blip r:embed="rId2"/>
          <a:stretch>
            <a:fillRect/>
          </a:stretch>
        </p:blipFill>
        <p:spPr>
          <a:xfrm>
            <a:off x="3788991" y="1348615"/>
            <a:ext cx="4614018" cy="5333636"/>
          </a:xfrm>
          <a:prstGeom prst="rect">
            <a:avLst/>
          </a:prstGeom>
        </p:spPr>
      </p:pic>
    </p:spTree>
    <p:extLst>
      <p:ext uri="{BB962C8B-B14F-4D97-AF65-F5344CB8AC3E}">
        <p14:creationId xmlns:p14="http://schemas.microsoft.com/office/powerpoint/2010/main" val="34392009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AEFA4-865A-B789-8EE9-13AF98DAFEC8}"/>
              </a:ext>
            </a:extLst>
          </p:cNvPr>
          <p:cNvSpPr>
            <a:spLocks noGrp="1"/>
          </p:cNvSpPr>
          <p:nvPr>
            <p:ph type="title"/>
          </p:nvPr>
        </p:nvSpPr>
        <p:spPr>
          <a:xfrm>
            <a:off x="838200" y="18255"/>
            <a:ext cx="10515600" cy="1325563"/>
          </a:xfrm>
        </p:spPr>
        <p:txBody>
          <a:bodyPr/>
          <a:lstStyle/>
          <a:p>
            <a:r>
              <a:rPr lang="en-US" dirty="0"/>
              <a:t>Component Realization</a:t>
            </a:r>
          </a:p>
        </p:txBody>
      </p:sp>
      <p:sp>
        <p:nvSpPr>
          <p:cNvPr id="3" name="Content Placeholder 2">
            <a:extLst>
              <a:ext uri="{FF2B5EF4-FFF2-40B4-BE49-F238E27FC236}">
                <a16:creationId xmlns:a16="http://schemas.microsoft.com/office/drawing/2014/main" id="{F633120C-ACB5-D5F1-BC85-03BF01F0B71D}"/>
              </a:ext>
            </a:extLst>
          </p:cNvPr>
          <p:cNvSpPr>
            <a:spLocks noGrp="1"/>
          </p:cNvSpPr>
          <p:nvPr>
            <p:ph idx="1"/>
          </p:nvPr>
        </p:nvSpPr>
        <p:spPr>
          <a:xfrm>
            <a:off x="838200" y="1077685"/>
            <a:ext cx="10515600" cy="5099277"/>
          </a:xfrm>
        </p:spPr>
        <p:txBody>
          <a:bodyPr>
            <a:normAutofit/>
          </a:bodyPr>
          <a:lstStyle/>
          <a:p>
            <a:pPr algn="l"/>
            <a:r>
              <a:rPr lang="en-US" sz="2200" b="0" i="0" u="none" strike="noStrike" baseline="0" dirty="0" err="1"/>
              <a:t>EnvironmentalController</a:t>
            </a:r>
            <a:r>
              <a:rPr lang="en-US" sz="2200" b="0" i="0" u="none" strike="noStrike" baseline="0" dirty="0"/>
              <a:t> component is realized by the classes Plan, Controller, and </a:t>
            </a:r>
            <a:r>
              <a:rPr lang="en-US" sz="2200" b="0" i="0" u="none" strike="noStrike" baseline="0" dirty="0" err="1"/>
              <a:t>SensorInput</a:t>
            </a:r>
            <a:r>
              <a:rPr lang="en-US" sz="2200" b="0" i="0" u="none" strike="noStrike" baseline="0" dirty="0"/>
              <a:t>.</a:t>
            </a:r>
          </a:p>
          <a:p>
            <a:pPr algn="l"/>
            <a:r>
              <a:rPr lang="en-US" sz="2200" b="0" i="0" u="none" strike="noStrike" baseline="0" dirty="0"/>
              <a:t>We need a realization dependency from each of the classes to </a:t>
            </a:r>
            <a:r>
              <a:rPr lang="en-US" sz="2200" b="0" i="0" u="none" strike="noStrike" baseline="0" dirty="0" err="1"/>
              <a:t>EnvironmentalController</a:t>
            </a:r>
            <a:endParaRPr lang="en-US" sz="2200" dirty="0"/>
          </a:p>
        </p:txBody>
      </p:sp>
      <p:pic>
        <p:nvPicPr>
          <p:cNvPr id="6" name="Picture 5">
            <a:extLst>
              <a:ext uri="{FF2B5EF4-FFF2-40B4-BE49-F238E27FC236}">
                <a16:creationId xmlns:a16="http://schemas.microsoft.com/office/drawing/2014/main" id="{BE3EFE4B-7694-8CA8-2786-D9FFAD157B29}"/>
              </a:ext>
            </a:extLst>
          </p:cNvPr>
          <p:cNvPicPr>
            <a:picLocks noChangeAspect="1"/>
          </p:cNvPicPr>
          <p:nvPr/>
        </p:nvPicPr>
        <p:blipFill>
          <a:blip r:embed="rId2"/>
          <a:stretch>
            <a:fillRect/>
          </a:stretch>
        </p:blipFill>
        <p:spPr>
          <a:xfrm>
            <a:off x="2701157" y="2269495"/>
            <a:ext cx="6789685" cy="4486949"/>
          </a:xfrm>
          <a:prstGeom prst="rect">
            <a:avLst/>
          </a:prstGeom>
        </p:spPr>
      </p:pic>
    </p:spTree>
    <p:extLst>
      <p:ext uri="{BB962C8B-B14F-4D97-AF65-F5344CB8AC3E}">
        <p14:creationId xmlns:p14="http://schemas.microsoft.com/office/powerpoint/2010/main" val="6325187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AEFA4-865A-B789-8EE9-13AF98DAFEC8}"/>
              </a:ext>
            </a:extLst>
          </p:cNvPr>
          <p:cNvSpPr>
            <a:spLocks noGrp="1"/>
          </p:cNvSpPr>
          <p:nvPr>
            <p:ph type="title"/>
          </p:nvPr>
        </p:nvSpPr>
        <p:spPr>
          <a:xfrm>
            <a:off x="838200" y="18255"/>
            <a:ext cx="10515600" cy="1325563"/>
          </a:xfrm>
        </p:spPr>
        <p:txBody>
          <a:bodyPr>
            <a:normAutofit/>
          </a:bodyPr>
          <a:lstStyle/>
          <a:p>
            <a:r>
              <a:rPr lang="en-US" sz="4000" dirty="0"/>
              <a:t>Containment Representation of </a:t>
            </a:r>
            <a:r>
              <a:rPr lang="en-US" sz="4000" b="0" i="0" u="none" strike="noStrike" baseline="0" dirty="0" err="1"/>
              <a:t>EnvironmentalController’s</a:t>
            </a:r>
            <a:r>
              <a:rPr lang="en-US" sz="4000" dirty="0"/>
              <a:t> Realization</a:t>
            </a:r>
          </a:p>
        </p:txBody>
      </p:sp>
      <p:sp>
        <p:nvSpPr>
          <p:cNvPr id="3" name="Content Placeholder 2">
            <a:extLst>
              <a:ext uri="{FF2B5EF4-FFF2-40B4-BE49-F238E27FC236}">
                <a16:creationId xmlns:a16="http://schemas.microsoft.com/office/drawing/2014/main" id="{F633120C-ACB5-D5F1-BC85-03BF01F0B71D}"/>
              </a:ext>
            </a:extLst>
          </p:cNvPr>
          <p:cNvSpPr>
            <a:spLocks noGrp="1"/>
          </p:cNvSpPr>
          <p:nvPr>
            <p:ph idx="1"/>
          </p:nvPr>
        </p:nvSpPr>
        <p:spPr>
          <a:xfrm>
            <a:off x="838200" y="1343818"/>
            <a:ext cx="10515600" cy="4833144"/>
          </a:xfrm>
        </p:spPr>
        <p:txBody>
          <a:bodyPr>
            <a:normAutofit/>
          </a:bodyPr>
          <a:lstStyle/>
          <a:p>
            <a:pPr algn="l"/>
            <a:r>
              <a:rPr lang="en-US" sz="2200" b="0" i="0" u="none" strike="noStrike" baseline="0" dirty="0" err="1"/>
              <a:t>EnvironmentalController</a:t>
            </a:r>
            <a:r>
              <a:rPr lang="en-US" sz="2200" b="0" i="0" u="none" strike="noStrike" baseline="0" dirty="0"/>
              <a:t> component is realized by the classes Plan, Controller, and </a:t>
            </a:r>
            <a:r>
              <a:rPr lang="en-US" sz="2200" b="0" i="0" u="none" strike="noStrike" baseline="0" dirty="0" err="1"/>
              <a:t>SensorInput</a:t>
            </a:r>
            <a:r>
              <a:rPr lang="en-US" sz="2200" b="0" i="0" u="none" strike="noStrike" baseline="0" dirty="0"/>
              <a:t>.</a:t>
            </a:r>
          </a:p>
        </p:txBody>
      </p:sp>
      <p:pic>
        <p:nvPicPr>
          <p:cNvPr id="5" name="Picture 4">
            <a:extLst>
              <a:ext uri="{FF2B5EF4-FFF2-40B4-BE49-F238E27FC236}">
                <a16:creationId xmlns:a16="http://schemas.microsoft.com/office/drawing/2014/main" id="{FCB1D028-8590-DF6F-5829-68DF5C5B27B1}"/>
              </a:ext>
            </a:extLst>
          </p:cNvPr>
          <p:cNvPicPr>
            <a:picLocks noChangeAspect="1"/>
          </p:cNvPicPr>
          <p:nvPr/>
        </p:nvPicPr>
        <p:blipFill>
          <a:blip r:embed="rId2"/>
          <a:stretch>
            <a:fillRect/>
          </a:stretch>
        </p:blipFill>
        <p:spPr>
          <a:xfrm>
            <a:off x="1752162" y="2537499"/>
            <a:ext cx="8687676" cy="4001701"/>
          </a:xfrm>
          <a:prstGeom prst="rect">
            <a:avLst/>
          </a:prstGeom>
        </p:spPr>
      </p:pic>
    </p:spTree>
    <p:extLst>
      <p:ext uri="{BB962C8B-B14F-4D97-AF65-F5344CB8AC3E}">
        <p14:creationId xmlns:p14="http://schemas.microsoft.com/office/powerpoint/2010/main" val="38750132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AEFA4-865A-B789-8EE9-13AF98DAFEC8}"/>
              </a:ext>
            </a:extLst>
          </p:cNvPr>
          <p:cNvSpPr>
            <a:spLocks noGrp="1"/>
          </p:cNvSpPr>
          <p:nvPr>
            <p:ph type="title"/>
          </p:nvPr>
        </p:nvSpPr>
        <p:spPr>
          <a:xfrm>
            <a:off x="838200" y="18255"/>
            <a:ext cx="10515600" cy="885259"/>
          </a:xfrm>
        </p:spPr>
        <p:txBody>
          <a:bodyPr>
            <a:normAutofit/>
          </a:bodyPr>
          <a:lstStyle/>
          <a:p>
            <a:r>
              <a:rPr lang="en-US" sz="4000" dirty="0"/>
              <a:t>Component’s Internal Structure</a:t>
            </a:r>
          </a:p>
        </p:txBody>
      </p:sp>
      <p:pic>
        <p:nvPicPr>
          <p:cNvPr id="8" name="Picture 7">
            <a:extLst>
              <a:ext uri="{FF2B5EF4-FFF2-40B4-BE49-F238E27FC236}">
                <a16:creationId xmlns:a16="http://schemas.microsoft.com/office/drawing/2014/main" id="{D7D3B2D1-7EA2-B559-6E0C-78ECA74C1CFC}"/>
              </a:ext>
            </a:extLst>
          </p:cNvPr>
          <p:cNvPicPr>
            <a:picLocks noChangeAspect="1"/>
          </p:cNvPicPr>
          <p:nvPr/>
        </p:nvPicPr>
        <p:blipFill>
          <a:blip r:embed="rId3"/>
          <a:stretch>
            <a:fillRect/>
          </a:stretch>
        </p:blipFill>
        <p:spPr>
          <a:xfrm>
            <a:off x="2313214" y="797922"/>
            <a:ext cx="7565572" cy="6041823"/>
          </a:xfrm>
          <a:prstGeom prst="rect">
            <a:avLst/>
          </a:prstGeom>
        </p:spPr>
      </p:pic>
    </p:spTree>
    <p:extLst>
      <p:ext uri="{BB962C8B-B14F-4D97-AF65-F5344CB8AC3E}">
        <p14:creationId xmlns:p14="http://schemas.microsoft.com/office/powerpoint/2010/main" val="35723528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91DB6-AE25-CD79-2BBC-7A0E1EDC3CA5}"/>
              </a:ext>
            </a:extLst>
          </p:cNvPr>
          <p:cNvSpPr>
            <a:spLocks noGrp="1"/>
          </p:cNvSpPr>
          <p:nvPr>
            <p:ph type="title"/>
          </p:nvPr>
        </p:nvSpPr>
        <p:spPr/>
        <p:txBody>
          <a:bodyPr/>
          <a:lstStyle/>
          <a:p>
            <a:r>
              <a:rPr lang="en-US" dirty="0"/>
              <a:t>Component Diagram</a:t>
            </a:r>
          </a:p>
        </p:txBody>
      </p:sp>
      <p:sp>
        <p:nvSpPr>
          <p:cNvPr id="3" name="Content Placeholder 2">
            <a:extLst>
              <a:ext uri="{FF2B5EF4-FFF2-40B4-BE49-F238E27FC236}">
                <a16:creationId xmlns:a16="http://schemas.microsoft.com/office/drawing/2014/main" id="{5AEC2933-4774-C422-A3F5-C60F70A11CB8}"/>
              </a:ext>
            </a:extLst>
          </p:cNvPr>
          <p:cNvSpPr>
            <a:spLocks noGrp="1"/>
          </p:cNvSpPr>
          <p:nvPr>
            <p:ph idx="1"/>
          </p:nvPr>
        </p:nvSpPr>
        <p:spPr/>
        <p:txBody>
          <a:bodyPr>
            <a:normAutofit/>
          </a:bodyPr>
          <a:lstStyle/>
          <a:p>
            <a:pPr algn="l"/>
            <a:r>
              <a:rPr lang="en-US" sz="2400" b="0" i="0" u="none" strike="noStrike" baseline="0" dirty="0"/>
              <a:t>Subsystems partition the logical model of a system. </a:t>
            </a:r>
          </a:p>
          <a:p>
            <a:pPr algn="l"/>
            <a:r>
              <a:rPr lang="en-US" sz="2400" b="0" i="0" u="none" strike="noStrike" baseline="0" dirty="0"/>
              <a:t>A subsystem is an aggregate containing other subsystems and other components. </a:t>
            </a:r>
          </a:p>
          <a:p>
            <a:pPr algn="l"/>
            <a:r>
              <a:rPr lang="en-US" sz="2400" b="0" i="0" u="none" strike="noStrike" baseline="0" dirty="0"/>
              <a:t>Each component in the system must live in a single subsystem or at the top level of the system. </a:t>
            </a:r>
          </a:p>
          <a:p>
            <a:pPr algn="l"/>
            <a:r>
              <a:rPr lang="en-US" sz="2400" b="0" i="0" u="none" strike="noStrike" baseline="0" dirty="0"/>
              <a:t>In practice, a large system has one top-level component diagram, consisting of the subsystems at the highest level of abstraction.</a:t>
            </a:r>
            <a:endParaRPr lang="en-US" sz="2400" dirty="0"/>
          </a:p>
        </p:txBody>
      </p:sp>
    </p:spTree>
    <p:extLst>
      <p:ext uri="{BB962C8B-B14F-4D97-AF65-F5344CB8AC3E}">
        <p14:creationId xmlns:p14="http://schemas.microsoft.com/office/powerpoint/2010/main" val="34995739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7D4EC-2274-692B-A76C-31FA565AF1CE}"/>
              </a:ext>
            </a:extLst>
          </p:cNvPr>
          <p:cNvSpPr>
            <a:spLocks noGrp="1"/>
          </p:cNvSpPr>
          <p:nvPr>
            <p:ph type="title"/>
          </p:nvPr>
        </p:nvSpPr>
        <p:spPr/>
        <p:txBody>
          <a:bodyPr/>
          <a:lstStyle/>
          <a:p>
            <a:r>
              <a:rPr lang="en-US" dirty="0"/>
              <a:t>Decision Tracking System (DTS)</a:t>
            </a:r>
          </a:p>
        </p:txBody>
      </p:sp>
      <p:sp>
        <p:nvSpPr>
          <p:cNvPr id="3" name="Content Placeholder 2">
            <a:extLst>
              <a:ext uri="{FF2B5EF4-FFF2-40B4-BE49-F238E27FC236}">
                <a16:creationId xmlns:a16="http://schemas.microsoft.com/office/drawing/2014/main" id="{57FFA746-99F4-A9FB-CEAC-4AB60B5B50A7}"/>
              </a:ext>
            </a:extLst>
          </p:cNvPr>
          <p:cNvSpPr>
            <a:spLocks noGrp="1"/>
          </p:cNvSpPr>
          <p:nvPr>
            <p:ph idx="1"/>
          </p:nvPr>
        </p:nvSpPr>
        <p:spPr/>
        <p:txBody>
          <a:bodyPr/>
          <a:lstStyle/>
          <a:p>
            <a:pPr algn="just"/>
            <a:r>
              <a:rPr lang="en-US" dirty="0"/>
              <a:t>Consider a decision tracking system for recording design problems, discussions, alternative evaluations, decisions, and their implementation in terms of tasks. </a:t>
            </a:r>
            <a:r>
              <a:rPr lang="en-US" dirty="0" err="1">
                <a:latin typeface="Courier New" panose="02070309020205020404" pitchFamily="49" charset="0"/>
                <a:cs typeface="Courier New" panose="02070309020205020404" pitchFamily="49" charset="0"/>
              </a:rPr>
              <a:t>DesignProblem</a:t>
            </a:r>
            <a:r>
              <a:rPr lang="en-US" dirty="0"/>
              <a:t> and </a:t>
            </a:r>
            <a:r>
              <a:rPr lang="en-US" dirty="0">
                <a:latin typeface="Courier New" panose="02070309020205020404" pitchFamily="49" charset="0"/>
                <a:cs typeface="Courier New" panose="02070309020205020404" pitchFamily="49" charset="0"/>
              </a:rPr>
              <a:t>Option</a:t>
            </a:r>
            <a:r>
              <a:rPr lang="en-US" dirty="0"/>
              <a:t> represent the exploration of the design space: we formulate the system in terms of a number of </a:t>
            </a:r>
            <a:r>
              <a:rPr lang="en-US" dirty="0" err="1">
                <a:latin typeface="Courier New" panose="02070309020205020404" pitchFamily="49" charset="0"/>
                <a:cs typeface="Courier New" panose="02070309020205020404" pitchFamily="49" charset="0"/>
              </a:rPr>
              <a:t>DesignProblem</a:t>
            </a:r>
            <a:r>
              <a:rPr lang="en-US" dirty="0"/>
              <a:t> and document each </a:t>
            </a:r>
            <a:r>
              <a:rPr lang="en-US" dirty="0">
                <a:latin typeface="Courier New" panose="02070309020205020404" pitchFamily="49" charset="0"/>
                <a:cs typeface="Courier New" panose="02070309020205020404" pitchFamily="49" charset="0"/>
              </a:rPr>
              <a:t>Option</a:t>
            </a:r>
            <a:r>
              <a:rPr lang="en-US" dirty="0"/>
              <a:t> they explore. The </a:t>
            </a:r>
            <a:r>
              <a:rPr lang="en-US" dirty="0">
                <a:latin typeface="Courier New" panose="02070309020205020404" pitchFamily="49" charset="0"/>
                <a:cs typeface="Courier New" panose="02070309020205020404" pitchFamily="49" charset="0"/>
              </a:rPr>
              <a:t>Criterion</a:t>
            </a:r>
            <a:r>
              <a:rPr lang="en-US" dirty="0"/>
              <a:t> class represents the qualities in which we are interested. Once we assessed the explored </a:t>
            </a:r>
            <a:r>
              <a:rPr lang="en-US" dirty="0">
                <a:latin typeface="Courier New" panose="02070309020205020404" pitchFamily="49" charset="0"/>
                <a:cs typeface="Courier New" panose="02070309020205020404" pitchFamily="49" charset="0"/>
              </a:rPr>
              <a:t>Option</a:t>
            </a:r>
            <a:r>
              <a:rPr lang="en-US" dirty="0"/>
              <a:t>s against desirable </a:t>
            </a:r>
            <a:r>
              <a:rPr lang="en-US" dirty="0">
                <a:latin typeface="Courier New" panose="02070309020205020404" pitchFamily="49" charset="0"/>
                <a:cs typeface="Courier New" panose="02070309020205020404" pitchFamily="49" charset="0"/>
              </a:rPr>
              <a:t>Criteria</a:t>
            </a:r>
            <a:r>
              <a:rPr lang="en-US" dirty="0"/>
              <a:t>, we implement </a:t>
            </a:r>
            <a:r>
              <a:rPr lang="en-US" dirty="0">
                <a:latin typeface="Courier New" panose="02070309020205020404" pitchFamily="49" charset="0"/>
                <a:cs typeface="Courier New" panose="02070309020205020404" pitchFamily="49" charset="0"/>
              </a:rPr>
              <a:t>Decision</a:t>
            </a:r>
            <a:r>
              <a:rPr lang="en-US" dirty="0"/>
              <a:t>s in terms of </a:t>
            </a:r>
            <a:r>
              <a:rPr lang="en-US" dirty="0">
                <a:latin typeface="Courier New" panose="02070309020205020404" pitchFamily="49" charset="0"/>
                <a:cs typeface="Courier New" panose="02070309020205020404" pitchFamily="49" charset="0"/>
              </a:rPr>
              <a:t>Task</a:t>
            </a:r>
            <a:r>
              <a:rPr lang="en-US" dirty="0"/>
              <a:t>s. </a:t>
            </a:r>
            <a:r>
              <a:rPr lang="en-US" dirty="0">
                <a:latin typeface="Courier New" panose="02070309020205020404" pitchFamily="49" charset="0"/>
                <a:cs typeface="Courier New" panose="02070309020205020404" pitchFamily="49" charset="0"/>
              </a:rPr>
              <a:t>Task</a:t>
            </a:r>
            <a:r>
              <a:rPr lang="en-US" dirty="0"/>
              <a:t>s are recursively decomposed into </a:t>
            </a:r>
            <a:r>
              <a:rPr lang="en-US" dirty="0">
                <a:latin typeface="Courier New" panose="02070309020205020404" pitchFamily="49" charset="0"/>
                <a:cs typeface="Courier New" panose="02070309020205020404" pitchFamily="49" charset="0"/>
              </a:rPr>
              <a:t>Subtask</a:t>
            </a:r>
            <a:r>
              <a:rPr lang="en-US" dirty="0"/>
              <a:t>s small enough to be assigned to individual developers. We call atomic tasks </a:t>
            </a:r>
            <a:r>
              <a:rPr lang="en-US" dirty="0" err="1">
                <a:latin typeface="Courier New" panose="02070309020205020404" pitchFamily="49" charset="0"/>
                <a:cs typeface="Courier New" panose="02070309020205020404" pitchFamily="49" charset="0"/>
              </a:rPr>
              <a:t>ActionItem</a:t>
            </a:r>
            <a:r>
              <a:rPr lang="en-US" dirty="0" err="1"/>
              <a:t>s</a:t>
            </a:r>
            <a:r>
              <a:rPr lang="en-US" dirty="0"/>
              <a:t>.</a:t>
            </a:r>
          </a:p>
          <a:p>
            <a:endParaRPr lang="en-US" dirty="0"/>
          </a:p>
        </p:txBody>
      </p:sp>
    </p:spTree>
    <p:extLst>
      <p:ext uri="{BB962C8B-B14F-4D97-AF65-F5344CB8AC3E}">
        <p14:creationId xmlns:p14="http://schemas.microsoft.com/office/powerpoint/2010/main" val="15598609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8CA01-8995-9C6A-28A2-DD57815C76A0}"/>
              </a:ext>
            </a:extLst>
          </p:cNvPr>
          <p:cNvSpPr>
            <a:spLocks noGrp="1"/>
          </p:cNvSpPr>
          <p:nvPr>
            <p:ph type="title"/>
          </p:nvPr>
        </p:nvSpPr>
        <p:spPr/>
        <p:txBody>
          <a:bodyPr/>
          <a:lstStyle/>
          <a:p>
            <a:r>
              <a:rPr lang="en-US" dirty="0"/>
              <a:t>DTS Subsystem</a:t>
            </a:r>
          </a:p>
        </p:txBody>
      </p:sp>
      <p:pic>
        <p:nvPicPr>
          <p:cNvPr id="4" name="Picture 3">
            <a:extLst>
              <a:ext uri="{FF2B5EF4-FFF2-40B4-BE49-F238E27FC236}">
                <a16:creationId xmlns:a16="http://schemas.microsoft.com/office/drawing/2014/main" id="{49CD5663-5C50-B8E0-777E-F3A4901FC2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90181"/>
            <a:ext cx="10515600" cy="5473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66212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63BBD-C513-AB6F-463A-617D8FF3A8E9}"/>
              </a:ext>
            </a:extLst>
          </p:cNvPr>
          <p:cNvSpPr>
            <a:spLocks noGrp="1"/>
          </p:cNvSpPr>
          <p:nvPr>
            <p:ph type="title"/>
          </p:nvPr>
        </p:nvSpPr>
        <p:spPr/>
        <p:txBody>
          <a:bodyPr/>
          <a:lstStyle/>
          <a:p>
            <a:r>
              <a:rPr lang="en-US" dirty="0"/>
              <a:t>Component Diagram (Internal View)</a:t>
            </a:r>
          </a:p>
        </p:txBody>
      </p:sp>
      <p:pic>
        <p:nvPicPr>
          <p:cNvPr id="4" name="Content Placeholder 3">
            <a:extLst>
              <a:ext uri="{FF2B5EF4-FFF2-40B4-BE49-F238E27FC236}">
                <a16:creationId xmlns:a16="http://schemas.microsoft.com/office/drawing/2014/main" id="{C6EED629-6B3D-1ACA-348A-EAE5BF304CF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75562" y="1336682"/>
            <a:ext cx="7640876" cy="5521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a:extLst>
              <a:ext uri="{FF2B5EF4-FFF2-40B4-BE49-F238E27FC236}">
                <a16:creationId xmlns:a16="http://schemas.microsoft.com/office/drawing/2014/main" id="{63DE03B0-881F-0F8A-1916-FDB9C5189E6B}"/>
              </a:ext>
            </a:extLst>
          </p:cNvPr>
          <p:cNvSpPr txBox="1"/>
          <p:nvPr/>
        </p:nvSpPr>
        <p:spPr>
          <a:xfrm>
            <a:off x="295406" y="1490598"/>
            <a:ext cx="3487455" cy="584775"/>
          </a:xfrm>
          <a:prstGeom prst="rect">
            <a:avLst/>
          </a:prstGeom>
          <a:noFill/>
        </p:spPr>
        <p:txBody>
          <a:bodyPr wrap="square" rtlCol="0">
            <a:spAutoFit/>
          </a:bodyPr>
          <a:lstStyle/>
          <a:p>
            <a:pPr algn="ctr"/>
            <a:r>
              <a:rPr lang="en-US" sz="3200" b="1" dirty="0">
                <a:solidFill>
                  <a:schemeClr val="accent1">
                    <a:lumMod val="75000"/>
                  </a:schemeClr>
                </a:solidFill>
              </a:rPr>
              <a:t>Better Cohesion</a:t>
            </a:r>
          </a:p>
        </p:txBody>
      </p:sp>
    </p:spTree>
    <p:extLst>
      <p:ext uri="{BB962C8B-B14F-4D97-AF65-F5344CB8AC3E}">
        <p14:creationId xmlns:p14="http://schemas.microsoft.com/office/powerpoint/2010/main" val="33338189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5674A-7C6A-BEDF-2D2E-EEE36E623A28}"/>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E4D83C7-C840-CC0C-1916-DEC922919B5C}"/>
              </a:ext>
            </a:extLst>
          </p:cNvPr>
          <p:cNvSpPr>
            <a:spLocks noGrp="1"/>
          </p:cNvSpPr>
          <p:nvPr>
            <p:ph idx="1"/>
          </p:nvPr>
        </p:nvSpPr>
        <p:spPr/>
        <p:txBody>
          <a:bodyPr/>
          <a:lstStyle/>
          <a:p>
            <a:pPr algn="just">
              <a:lnSpc>
                <a:spcPct val="106000"/>
              </a:lnSpc>
              <a:spcBef>
                <a:spcPts val="0"/>
              </a:spcBef>
            </a:pPr>
            <a:r>
              <a:rPr lang="en-US" sz="2200" dirty="0">
                <a:effectLst/>
                <a:latin typeface="Calibri" panose="020F0502020204030204" pitchFamily="34" charset="0"/>
                <a:ea typeface="Calibri" panose="020F0502020204030204" pitchFamily="34" charset="0"/>
                <a:cs typeface="Calibri" panose="020F0502020204030204" pitchFamily="34" charset="0"/>
              </a:rPr>
              <a:t>Roger S. Pressman, Software Engineering A Practitioner’s Approach, 9</a:t>
            </a:r>
            <a:r>
              <a:rPr lang="en-US" sz="2200" baseline="30000" dirty="0">
                <a:effectLst/>
                <a:latin typeface="Calibri" panose="020F0502020204030204" pitchFamily="34" charset="0"/>
                <a:ea typeface="Calibri" panose="020F0502020204030204" pitchFamily="34" charset="0"/>
                <a:cs typeface="Calibri" panose="020F0502020204030204" pitchFamily="34" charset="0"/>
              </a:rPr>
              <a:t>th</a:t>
            </a:r>
            <a:r>
              <a:rPr lang="en-US" sz="2200" dirty="0">
                <a:effectLst/>
                <a:latin typeface="Calibri" panose="020F0502020204030204" pitchFamily="34" charset="0"/>
                <a:ea typeface="Calibri" panose="020F0502020204030204" pitchFamily="34" charset="0"/>
                <a:cs typeface="Calibri" panose="020F0502020204030204" pitchFamily="34" charset="0"/>
              </a:rPr>
              <a:t> Edition. </a:t>
            </a:r>
            <a:r>
              <a:rPr lang="en-US" sz="2200" dirty="0" err="1">
                <a:effectLst/>
                <a:latin typeface="Calibri" panose="020F0502020204030204" pitchFamily="34" charset="0"/>
                <a:ea typeface="Calibri" panose="020F0502020204030204" pitchFamily="34" charset="0"/>
                <a:cs typeface="Calibri" panose="020F0502020204030204" pitchFamily="34" charset="0"/>
              </a:rPr>
              <a:t>McGrawHill</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6000"/>
              </a:lnSpc>
              <a:spcBef>
                <a:spcPts val="0"/>
              </a:spcBef>
            </a:pPr>
            <a:r>
              <a:rPr lang="en-US" sz="2200" dirty="0">
                <a:effectLst/>
                <a:latin typeface="Calibri" panose="020F0502020204030204" pitchFamily="34" charset="0"/>
                <a:ea typeface="Calibri" panose="020F0502020204030204" pitchFamily="34" charset="0"/>
                <a:cs typeface="Calibri" panose="020F0502020204030204" pitchFamily="34" charset="0"/>
              </a:rPr>
              <a:t>Shari </a:t>
            </a:r>
            <a:r>
              <a:rPr lang="en-US" sz="2200" dirty="0" err="1">
                <a:effectLst/>
                <a:latin typeface="Calibri" panose="020F0502020204030204" pitchFamily="34" charset="0"/>
                <a:ea typeface="Calibri" panose="020F0502020204030204" pitchFamily="34" charset="0"/>
                <a:cs typeface="Calibri" panose="020F0502020204030204" pitchFamily="34" charset="0"/>
              </a:rPr>
              <a:t>PFleeger</a:t>
            </a:r>
            <a:r>
              <a:rPr lang="en-US" sz="2200" dirty="0">
                <a:effectLst/>
                <a:latin typeface="Calibri" panose="020F0502020204030204" pitchFamily="34" charset="0"/>
                <a:ea typeface="Calibri" panose="020F0502020204030204" pitchFamily="34" charset="0"/>
                <a:cs typeface="Calibri" panose="020F0502020204030204" pitchFamily="34" charset="0"/>
              </a:rPr>
              <a:t>, Joanne Atlee, Software Engineering: Theory and Practice, 4</a:t>
            </a:r>
            <a:r>
              <a:rPr lang="en-US" sz="2200" baseline="30000" dirty="0">
                <a:effectLst/>
                <a:latin typeface="Calibri" panose="020F0502020204030204" pitchFamily="34" charset="0"/>
                <a:ea typeface="Calibri" panose="020F0502020204030204" pitchFamily="34" charset="0"/>
                <a:cs typeface="Calibri" panose="020F0502020204030204" pitchFamily="34" charset="0"/>
              </a:rPr>
              <a:t>th</a:t>
            </a:r>
            <a:r>
              <a:rPr lang="en-US" sz="2200" dirty="0">
                <a:effectLst/>
                <a:latin typeface="Calibri" panose="020F0502020204030204" pitchFamily="34" charset="0"/>
                <a:ea typeface="Calibri" panose="020F0502020204030204" pitchFamily="34" charset="0"/>
                <a:cs typeface="Calibri" panose="020F0502020204030204" pitchFamily="34" charset="0"/>
              </a:rPr>
              <a:t> Edition</a:t>
            </a:r>
            <a:endParaRPr lang="en-US" sz="2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6000"/>
              </a:lnSpc>
              <a:spcBef>
                <a:spcPts val="0"/>
              </a:spcBef>
              <a:spcAft>
                <a:spcPts val="800"/>
              </a:spcAft>
            </a:pPr>
            <a:r>
              <a:rPr lang="en-US" sz="2200" dirty="0">
                <a:effectLst/>
                <a:latin typeface="Calibri" panose="020F0502020204030204" pitchFamily="34" charset="0"/>
                <a:ea typeface="Calibri" panose="020F0502020204030204" pitchFamily="34" charset="0"/>
                <a:cs typeface="Times New Roman" panose="02020603050405020304" pitchFamily="18" charset="0"/>
              </a:rPr>
              <a:t>Grady Booch et al., Object-Oriented Analysis and Design with Applications (3rd Edition), Pearson 2007.</a:t>
            </a:r>
          </a:p>
          <a:p>
            <a:endParaRPr lang="en-US" dirty="0"/>
          </a:p>
        </p:txBody>
      </p:sp>
    </p:spTree>
    <p:extLst>
      <p:ext uri="{BB962C8B-B14F-4D97-AF65-F5344CB8AC3E}">
        <p14:creationId xmlns:p14="http://schemas.microsoft.com/office/powerpoint/2010/main" val="1701686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DEC09-5266-433F-102B-5A3C1BA5C361}"/>
              </a:ext>
            </a:extLst>
          </p:cNvPr>
          <p:cNvSpPr>
            <a:spLocks noGrp="1"/>
          </p:cNvSpPr>
          <p:nvPr>
            <p:ph type="title"/>
          </p:nvPr>
        </p:nvSpPr>
        <p:spPr/>
        <p:txBody>
          <a:bodyPr/>
          <a:lstStyle/>
          <a:p>
            <a:r>
              <a:rPr lang="en-US" dirty="0"/>
              <a:t>Design Documentation</a:t>
            </a:r>
          </a:p>
        </p:txBody>
      </p:sp>
      <p:sp>
        <p:nvSpPr>
          <p:cNvPr id="3" name="Content Placeholder 2">
            <a:extLst>
              <a:ext uri="{FF2B5EF4-FFF2-40B4-BE49-F238E27FC236}">
                <a16:creationId xmlns:a16="http://schemas.microsoft.com/office/drawing/2014/main" id="{C7089C4E-8BD5-86E9-E1F9-E90D2708C89D}"/>
              </a:ext>
            </a:extLst>
          </p:cNvPr>
          <p:cNvSpPr>
            <a:spLocks noGrp="1"/>
          </p:cNvSpPr>
          <p:nvPr>
            <p:ph idx="1"/>
          </p:nvPr>
        </p:nvSpPr>
        <p:spPr/>
        <p:txBody>
          <a:bodyPr/>
          <a:lstStyle/>
          <a:p>
            <a:pPr marL="330200" indent="-330200" algn="just" defTabSz="457200" eaLnBrk="0" hangingPunct="0">
              <a:spcBef>
                <a:spcPts val="700"/>
              </a:spcBef>
              <a:buFont typeface="Lucida Sans Unicode" pitchFamily="34" charset="0"/>
              <a:buChar char="•"/>
              <a:defRPr/>
            </a:pPr>
            <a:r>
              <a:rPr lang="en-US" sz="2800" kern="0" dirty="0">
                <a:solidFill>
                  <a:schemeClr val="tx1"/>
                </a:solidFill>
                <a:latin typeface="+mn-lt"/>
                <a:ea typeface="+mn-ea"/>
                <a:cs typeface="+mn-cs"/>
              </a:rPr>
              <a:t>The details of the system architecture is documented in </a:t>
            </a:r>
            <a:r>
              <a:rPr lang="en-US" sz="2800" i="1" kern="0" dirty="0">
                <a:solidFill>
                  <a:schemeClr val="tx1"/>
                </a:solidFill>
                <a:latin typeface="+mn-lt"/>
                <a:ea typeface="+mn-ea"/>
                <a:cs typeface="+mn-cs"/>
              </a:rPr>
              <a:t>Software Architecture Document</a:t>
            </a:r>
            <a:r>
              <a:rPr lang="en-US" sz="2800" kern="0" dirty="0">
                <a:solidFill>
                  <a:schemeClr val="tx1"/>
                </a:solidFill>
                <a:latin typeface="+mn-lt"/>
                <a:ea typeface="+mn-ea"/>
                <a:cs typeface="+mn-cs"/>
              </a:rPr>
              <a:t> (SAD)</a:t>
            </a:r>
          </a:p>
          <a:p>
            <a:pPr marL="330200" indent="-330200" algn="just" defTabSz="457200" eaLnBrk="0" hangingPunct="0">
              <a:spcBef>
                <a:spcPts val="700"/>
              </a:spcBef>
              <a:buFont typeface="Lucida Sans Unicode" pitchFamily="34" charset="0"/>
              <a:buChar char="•"/>
              <a:defRPr/>
            </a:pPr>
            <a:r>
              <a:rPr lang="en-US" sz="2800" kern="0" dirty="0">
                <a:solidFill>
                  <a:schemeClr val="tx1"/>
                </a:solidFill>
                <a:latin typeface="+mn-lt"/>
                <a:ea typeface="+mn-ea"/>
                <a:cs typeface="+mn-cs"/>
              </a:rPr>
              <a:t>SAD serves as a bridge between the requirements and the design</a:t>
            </a:r>
          </a:p>
          <a:p>
            <a:pPr marL="330200" indent="-330200" algn="just" defTabSz="457200" eaLnBrk="0" hangingPunct="0">
              <a:spcBef>
                <a:spcPts val="700"/>
              </a:spcBef>
              <a:buFont typeface="Lucida Sans Unicode" pitchFamily="34" charset="0"/>
              <a:buChar char="•"/>
              <a:defRPr/>
            </a:pPr>
            <a:r>
              <a:rPr lang="en-US" sz="2800" kern="0" dirty="0">
                <a:solidFill>
                  <a:schemeClr val="tx1"/>
                </a:solidFill>
                <a:latin typeface="+mn-lt"/>
                <a:ea typeface="+mn-ea"/>
                <a:cs typeface="+mn-cs"/>
              </a:rPr>
              <a:t>Program (or module) design acts as a bridge from architecture design to code</a:t>
            </a:r>
          </a:p>
          <a:p>
            <a:pPr marL="330200" indent="-330200" algn="just" defTabSz="457200" eaLnBrk="0" hangingPunct="0">
              <a:spcBef>
                <a:spcPts val="700"/>
              </a:spcBef>
              <a:buFont typeface="Lucida Sans Unicode" pitchFamily="34" charset="0"/>
              <a:buChar char="•"/>
              <a:defRPr/>
            </a:pPr>
            <a:r>
              <a:rPr lang="en-US" sz="2800" kern="0" dirty="0">
                <a:solidFill>
                  <a:schemeClr val="tx1"/>
                </a:solidFill>
                <a:latin typeface="+mn-lt"/>
                <a:ea typeface="+mn-ea"/>
                <a:cs typeface="+mn-cs"/>
              </a:rPr>
              <a:t>Many ways to document the design</a:t>
            </a:r>
          </a:p>
          <a:p>
            <a:pPr marL="330200" indent="-330200" algn="just" defTabSz="457200" eaLnBrk="0" hangingPunct="0">
              <a:spcBef>
                <a:spcPts val="700"/>
              </a:spcBef>
              <a:buFont typeface="Lucida Sans Unicode" pitchFamily="34" charset="0"/>
              <a:buChar char="•"/>
              <a:defRPr/>
            </a:pPr>
            <a:r>
              <a:rPr lang="en-US" sz="2800" b="1" kern="0" dirty="0">
                <a:solidFill>
                  <a:schemeClr val="tx1"/>
                </a:solidFill>
                <a:latin typeface="+mn-lt"/>
                <a:ea typeface="+mn-ea"/>
                <a:cs typeface="+mn-cs"/>
              </a:rPr>
              <a:t>Design by contract</a:t>
            </a:r>
            <a:r>
              <a:rPr lang="en-US" sz="2800" kern="0" dirty="0">
                <a:solidFill>
                  <a:schemeClr val="tx1"/>
                </a:solidFill>
                <a:latin typeface="+mn-lt"/>
                <a:ea typeface="+mn-ea"/>
                <a:cs typeface="+mn-cs"/>
              </a:rPr>
              <a:t>: a particular approach that uses the documentation not only to capture the design but also to encourage interaction among developers</a:t>
            </a:r>
            <a:endParaRPr lang="en-US" sz="2000" kern="0" dirty="0">
              <a:solidFill>
                <a:schemeClr val="tx1"/>
              </a:solidFill>
              <a:latin typeface="+mn-lt"/>
              <a:ea typeface="+mn-ea"/>
              <a:cs typeface="+mn-cs"/>
            </a:endParaRPr>
          </a:p>
          <a:p>
            <a:endParaRPr lang="en-US" dirty="0"/>
          </a:p>
        </p:txBody>
      </p:sp>
    </p:spTree>
    <p:extLst>
      <p:ext uri="{BB962C8B-B14F-4D97-AF65-F5344CB8AC3E}">
        <p14:creationId xmlns:p14="http://schemas.microsoft.com/office/powerpoint/2010/main" val="2775905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A31AA-CFDA-77D3-87EB-047683108516}"/>
              </a:ext>
            </a:extLst>
          </p:cNvPr>
          <p:cNvSpPr>
            <a:spLocks noGrp="1"/>
          </p:cNvSpPr>
          <p:nvPr>
            <p:ph type="title"/>
          </p:nvPr>
        </p:nvSpPr>
        <p:spPr/>
        <p:txBody>
          <a:bodyPr/>
          <a:lstStyle/>
          <a:p>
            <a:r>
              <a:rPr lang="en-US" dirty="0"/>
              <a:t>Design by Contract</a:t>
            </a:r>
          </a:p>
        </p:txBody>
      </p:sp>
      <p:sp>
        <p:nvSpPr>
          <p:cNvPr id="3" name="Content Placeholder 2">
            <a:extLst>
              <a:ext uri="{FF2B5EF4-FFF2-40B4-BE49-F238E27FC236}">
                <a16:creationId xmlns:a16="http://schemas.microsoft.com/office/drawing/2014/main" id="{9DDA5F47-21EC-5358-3C28-3CEBD0E3A0F8}"/>
              </a:ext>
            </a:extLst>
          </p:cNvPr>
          <p:cNvSpPr>
            <a:spLocks noGrp="1"/>
          </p:cNvSpPr>
          <p:nvPr>
            <p:ph idx="1"/>
          </p:nvPr>
        </p:nvSpPr>
        <p:spPr>
          <a:xfrm>
            <a:off x="838200" y="1828799"/>
            <a:ext cx="10515600" cy="4664075"/>
          </a:xfrm>
        </p:spPr>
        <p:txBody>
          <a:bodyPr/>
          <a:lstStyle/>
          <a:p>
            <a:pPr marL="330200" indent="-330200" defTabSz="457200" eaLnBrk="0" hangingPunct="0">
              <a:spcBef>
                <a:spcPts val="700"/>
              </a:spcBef>
              <a:buFont typeface="Lucida Sans Unicode" pitchFamily="34" charset="0"/>
              <a:buChar char="•"/>
              <a:defRPr/>
            </a:pPr>
            <a:r>
              <a:rPr lang="en-US" kern="0" dirty="0">
                <a:solidFill>
                  <a:schemeClr val="tx1"/>
                </a:solidFill>
                <a:latin typeface="+mn-lt"/>
                <a:ea typeface="+mn-ea"/>
                <a:cs typeface="+mn-cs"/>
              </a:rPr>
              <a:t>In design by contract, each module has an interface specification that precisely describes what the module is supposed to do</a:t>
            </a:r>
          </a:p>
          <a:p>
            <a:pPr marL="787400" lvl="1" indent="-330200" defTabSz="457200" eaLnBrk="0" hangingPunct="0">
              <a:spcBef>
                <a:spcPts val="700"/>
              </a:spcBef>
              <a:buFont typeface="Lucida Sans Unicode" pitchFamily="34" charset="0"/>
              <a:buChar char="•"/>
              <a:defRPr/>
            </a:pPr>
            <a:r>
              <a:rPr lang="en-US" sz="2600" kern="0" dirty="0">
                <a:solidFill>
                  <a:schemeClr val="tx1"/>
                </a:solidFill>
                <a:latin typeface="+mn-lt"/>
                <a:ea typeface="+mn-ea"/>
                <a:cs typeface="+mn-cs"/>
              </a:rPr>
              <a:t>Meyer (1997) suggests that design by contract helps ensure that modules interoperate correctly</a:t>
            </a:r>
          </a:p>
          <a:p>
            <a:pPr marL="787400" lvl="1" indent="-330200" defTabSz="457200" eaLnBrk="0" hangingPunct="0">
              <a:spcBef>
                <a:spcPts val="700"/>
              </a:spcBef>
              <a:buFont typeface="Lucida Sans Unicode" pitchFamily="34" charset="0"/>
              <a:buChar char="•"/>
              <a:defRPr/>
            </a:pPr>
            <a:r>
              <a:rPr lang="en-US" sz="2600" kern="0" dirty="0">
                <a:solidFill>
                  <a:schemeClr val="tx1"/>
                </a:solidFill>
                <a:latin typeface="+mn-lt"/>
                <a:ea typeface="+mn-ea"/>
                <a:cs typeface="+mn-cs"/>
              </a:rPr>
              <a:t>This specification, called a </a:t>
            </a:r>
            <a:r>
              <a:rPr lang="en-US" sz="2600" b="1" kern="0" dirty="0">
                <a:solidFill>
                  <a:schemeClr val="tx1"/>
                </a:solidFill>
                <a:latin typeface="+mn-lt"/>
                <a:ea typeface="+mn-ea"/>
                <a:cs typeface="+mn-cs"/>
              </a:rPr>
              <a:t>contract</a:t>
            </a:r>
            <a:r>
              <a:rPr lang="en-US" sz="2600" kern="0" dirty="0">
                <a:solidFill>
                  <a:schemeClr val="tx1"/>
                </a:solidFill>
                <a:latin typeface="+mn-lt"/>
                <a:ea typeface="+mn-ea"/>
                <a:cs typeface="+mn-cs"/>
              </a:rPr>
              <a:t>, governs how the module is to interact with other modules and systems</a:t>
            </a:r>
          </a:p>
          <a:p>
            <a:pPr marL="787400" lvl="1" indent="-330200" defTabSz="457200" eaLnBrk="0" hangingPunct="0">
              <a:spcBef>
                <a:spcPts val="700"/>
              </a:spcBef>
              <a:buFont typeface="Lucida Sans Unicode" pitchFamily="34" charset="0"/>
              <a:buChar char="•"/>
              <a:defRPr/>
            </a:pPr>
            <a:r>
              <a:rPr lang="en-US" sz="2600" kern="0" dirty="0">
                <a:solidFill>
                  <a:schemeClr val="tx1"/>
                </a:solidFill>
                <a:latin typeface="+mn-lt"/>
                <a:ea typeface="+mn-ea"/>
                <a:cs typeface="+mn-cs"/>
              </a:rPr>
              <a:t>Such specification cannot guarantee a module’s correctness, but it forms a clear and consistent basis for testing and verification</a:t>
            </a:r>
          </a:p>
          <a:p>
            <a:pPr marL="787400" lvl="1" indent="-330200" defTabSz="457200" eaLnBrk="0" hangingPunct="0">
              <a:spcBef>
                <a:spcPts val="700"/>
              </a:spcBef>
              <a:buFont typeface="Lucida Sans Unicode" pitchFamily="34" charset="0"/>
              <a:buChar char="•"/>
              <a:defRPr/>
            </a:pPr>
            <a:r>
              <a:rPr lang="en-US" sz="2600" kern="0" dirty="0">
                <a:solidFill>
                  <a:schemeClr val="tx1"/>
                </a:solidFill>
                <a:latin typeface="+mn-lt"/>
                <a:ea typeface="+mn-ea"/>
                <a:cs typeface="+mn-cs"/>
              </a:rPr>
              <a:t>The contract covers mutual obligations (the preconditions), benefits (the postconditions), and consistency constraints (called </a:t>
            </a:r>
            <a:r>
              <a:rPr lang="en-US" sz="2600" b="1" kern="0" dirty="0">
                <a:solidFill>
                  <a:schemeClr val="tx1"/>
                </a:solidFill>
                <a:latin typeface="+mn-lt"/>
                <a:ea typeface="+mn-ea"/>
                <a:cs typeface="+mn-cs"/>
              </a:rPr>
              <a:t>invariants</a:t>
            </a:r>
            <a:r>
              <a:rPr lang="en-US" sz="2600" kern="0" dirty="0">
                <a:solidFill>
                  <a:schemeClr val="tx1"/>
                </a:solidFill>
                <a:latin typeface="+mn-lt"/>
                <a:ea typeface="+mn-ea"/>
                <a:cs typeface="+mn-cs"/>
              </a:rPr>
              <a:t>) </a:t>
            </a:r>
          </a:p>
          <a:p>
            <a:pPr marL="787400" lvl="1" indent="-330200" defTabSz="457200" eaLnBrk="0" hangingPunct="0">
              <a:spcBef>
                <a:spcPts val="700"/>
              </a:spcBef>
              <a:buFont typeface="Lucida Sans Unicode" pitchFamily="34" charset="0"/>
              <a:buChar char="•"/>
              <a:defRPr/>
            </a:pPr>
            <a:r>
              <a:rPr lang="en-US" sz="2600" kern="0" dirty="0">
                <a:solidFill>
                  <a:schemeClr val="tx1"/>
                </a:solidFill>
                <a:latin typeface="+mn-lt"/>
                <a:ea typeface="+mn-ea"/>
                <a:cs typeface="+mn-cs"/>
              </a:rPr>
              <a:t>Together, these contract properties are called </a:t>
            </a:r>
            <a:r>
              <a:rPr lang="en-US" sz="2600" b="1" kern="0" dirty="0">
                <a:solidFill>
                  <a:schemeClr val="tx1"/>
                </a:solidFill>
                <a:latin typeface="+mn-lt"/>
                <a:ea typeface="+mn-ea"/>
                <a:cs typeface="+mn-cs"/>
              </a:rPr>
              <a:t>assertions</a:t>
            </a:r>
            <a:r>
              <a:rPr lang="en-US" sz="2600" kern="0" dirty="0">
                <a:solidFill>
                  <a:schemeClr val="tx1"/>
                </a:solidFill>
                <a:latin typeface="+mn-lt"/>
                <a:ea typeface="+mn-ea"/>
                <a:cs typeface="+mn-cs"/>
              </a:rPr>
              <a:t> </a:t>
            </a:r>
          </a:p>
        </p:txBody>
      </p:sp>
    </p:spTree>
    <p:extLst>
      <p:ext uri="{BB962C8B-B14F-4D97-AF65-F5344CB8AC3E}">
        <p14:creationId xmlns:p14="http://schemas.microsoft.com/office/powerpoint/2010/main" val="3262841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A31AA-CFDA-77D3-87EB-047683108516}"/>
              </a:ext>
            </a:extLst>
          </p:cNvPr>
          <p:cNvSpPr>
            <a:spLocks noGrp="1"/>
          </p:cNvSpPr>
          <p:nvPr>
            <p:ph type="title"/>
          </p:nvPr>
        </p:nvSpPr>
        <p:spPr/>
        <p:txBody>
          <a:bodyPr/>
          <a:lstStyle/>
          <a:p>
            <a:r>
              <a:rPr lang="en-US" dirty="0"/>
              <a:t>Design by Contract</a:t>
            </a:r>
          </a:p>
        </p:txBody>
      </p:sp>
      <p:sp>
        <p:nvSpPr>
          <p:cNvPr id="3" name="Content Placeholder 2">
            <a:extLst>
              <a:ext uri="{FF2B5EF4-FFF2-40B4-BE49-F238E27FC236}">
                <a16:creationId xmlns:a16="http://schemas.microsoft.com/office/drawing/2014/main" id="{9DDA5F47-21EC-5358-3C28-3CEBD0E3A0F8}"/>
              </a:ext>
            </a:extLst>
          </p:cNvPr>
          <p:cNvSpPr>
            <a:spLocks noGrp="1"/>
          </p:cNvSpPr>
          <p:nvPr>
            <p:ph idx="1"/>
          </p:nvPr>
        </p:nvSpPr>
        <p:spPr>
          <a:xfrm>
            <a:off x="838200" y="1828799"/>
            <a:ext cx="10515600" cy="4664075"/>
          </a:xfrm>
        </p:spPr>
        <p:txBody>
          <a:bodyPr>
            <a:normAutofit/>
          </a:bodyPr>
          <a:lstStyle/>
          <a:p>
            <a:pPr algn="l"/>
            <a:r>
              <a:rPr lang="en-US" sz="2400" b="0" i="0" u="none" strike="noStrike" baseline="0" dirty="0"/>
              <a:t>As the module provider, we uphold our end of the contract as long as</a:t>
            </a:r>
          </a:p>
          <a:p>
            <a:pPr lvl="1"/>
            <a:r>
              <a:rPr lang="en-US" dirty="0"/>
              <a:t>O</a:t>
            </a:r>
            <a:r>
              <a:rPr lang="en-US" b="0" i="0" u="none" strike="noStrike" baseline="0" dirty="0"/>
              <a:t>ur module provides (at the least) all of the </a:t>
            </a:r>
            <a:r>
              <a:rPr lang="en-US" b="1" i="0" u="none" strike="noStrike" baseline="0" dirty="0"/>
              <a:t>postconditions</a:t>
            </a:r>
            <a:r>
              <a:rPr lang="en-US" b="0" i="0" u="none" strike="noStrike" baseline="0" dirty="0"/>
              <a:t>, </a:t>
            </a:r>
            <a:r>
              <a:rPr lang="en-US" b="1" i="0" u="none" strike="noStrike" baseline="0" dirty="0"/>
              <a:t>protocols</a:t>
            </a:r>
            <a:r>
              <a:rPr lang="en-US" b="0" i="0" u="none" strike="noStrike" baseline="0" dirty="0"/>
              <a:t>, and </a:t>
            </a:r>
            <a:r>
              <a:rPr lang="en-US" b="1" i="0" u="none" strike="noStrike" baseline="0" dirty="0"/>
              <a:t>quality attributes </a:t>
            </a:r>
            <a:r>
              <a:rPr lang="en-US" b="0" i="0" u="none" strike="noStrike" baseline="0" dirty="0"/>
              <a:t>that are advertised in the interface specification</a:t>
            </a:r>
          </a:p>
          <a:p>
            <a:pPr lvl="1"/>
            <a:r>
              <a:rPr lang="en-US" dirty="0"/>
              <a:t>O</a:t>
            </a:r>
            <a:r>
              <a:rPr lang="en-US" b="0" i="0" u="none" strike="noStrike" baseline="0" dirty="0"/>
              <a:t>ur code requires from its environment no more than what is stated in the </a:t>
            </a:r>
            <a:r>
              <a:rPr lang="en-US" b="1" i="0" u="none" strike="noStrike" baseline="0" dirty="0"/>
              <a:t>interface’s preconditions </a:t>
            </a:r>
            <a:r>
              <a:rPr lang="en-US" b="0" i="0" u="none" strike="noStrike" baseline="0" dirty="0"/>
              <a:t>and </a:t>
            </a:r>
            <a:r>
              <a:rPr lang="en-US" b="1" i="0" u="none" strike="noStrike" baseline="0" dirty="0"/>
              <a:t>protocols</a:t>
            </a:r>
          </a:p>
          <a:p>
            <a:pPr algn="l"/>
            <a:r>
              <a:rPr lang="en-US" sz="2400" b="0" i="0" u="none" strike="noStrike" baseline="0" dirty="0"/>
              <a:t>As a software-unit user, we uphold the contract as long as</a:t>
            </a:r>
          </a:p>
          <a:p>
            <a:pPr lvl="1"/>
            <a:r>
              <a:rPr lang="en-US" dirty="0"/>
              <a:t>O</a:t>
            </a:r>
            <a:r>
              <a:rPr lang="en-US" b="0" i="0" u="none" strike="noStrike" baseline="0" dirty="0"/>
              <a:t>ur code uses the unit only when the unit’s specified preconditions and protocols are satisfied</a:t>
            </a:r>
          </a:p>
          <a:p>
            <a:pPr lvl="1"/>
            <a:r>
              <a:rPr lang="en-US" dirty="0"/>
              <a:t>O</a:t>
            </a:r>
            <a:r>
              <a:rPr lang="en-US" b="0" i="0" u="none" strike="noStrike" baseline="0" dirty="0"/>
              <a:t>ur code assumes no more about the unit’s behavior than is stated in its interface’s postconditions, protocols, and invariants</a:t>
            </a:r>
            <a:endParaRPr lang="en-US" kern="0" dirty="0">
              <a:solidFill>
                <a:schemeClr val="tx1"/>
              </a:solidFill>
            </a:endParaRPr>
          </a:p>
        </p:txBody>
      </p:sp>
    </p:spTree>
    <p:extLst>
      <p:ext uri="{BB962C8B-B14F-4D97-AF65-F5344CB8AC3E}">
        <p14:creationId xmlns:p14="http://schemas.microsoft.com/office/powerpoint/2010/main" val="1864824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A31AA-CFDA-77D3-87EB-047683108516}"/>
              </a:ext>
            </a:extLst>
          </p:cNvPr>
          <p:cNvSpPr>
            <a:spLocks noGrp="1"/>
          </p:cNvSpPr>
          <p:nvPr>
            <p:ph type="title"/>
          </p:nvPr>
        </p:nvSpPr>
        <p:spPr/>
        <p:txBody>
          <a:bodyPr/>
          <a:lstStyle/>
          <a:p>
            <a:r>
              <a:rPr lang="en-US" dirty="0"/>
              <a:t>Design by Contract</a:t>
            </a:r>
          </a:p>
        </p:txBody>
      </p:sp>
      <p:sp>
        <p:nvSpPr>
          <p:cNvPr id="3" name="Content Placeholder 2">
            <a:extLst>
              <a:ext uri="{FF2B5EF4-FFF2-40B4-BE49-F238E27FC236}">
                <a16:creationId xmlns:a16="http://schemas.microsoft.com/office/drawing/2014/main" id="{9DDA5F47-21EC-5358-3C28-3CEBD0E3A0F8}"/>
              </a:ext>
            </a:extLst>
          </p:cNvPr>
          <p:cNvSpPr>
            <a:spLocks noGrp="1"/>
          </p:cNvSpPr>
          <p:nvPr>
            <p:ph idx="1"/>
          </p:nvPr>
        </p:nvSpPr>
        <p:spPr/>
        <p:txBody>
          <a:bodyPr/>
          <a:lstStyle/>
          <a:p>
            <a:pPr marL="330200" indent="-330200" defTabSz="457200" eaLnBrk="0" hangingPunct="0">
              <a:spcBef>
                <a:spcPts val="700"/>
              </a:spcBef>
              <a:buFont typeface="Lucida Sans Unicode" pitchFamily="34" charset="0"/>
              <a:buChar char="•"/>
              <a:defRPr/>
            </a:pPr>
            <a:r>
              <a:rPr lang="en-US" sz="2400" kern="0" dirty="0">
                <a:solidFill>
                  <a:schemeClr val="tx1"/>
                </a:solidFill>
                <a:latin typeface="+mn-lt"/>
                <a:ea typeface="+mn-ea"/>
                <a:cs typeface="+mn-cs"/>
              </a:rPr>
              <a:t>Design Contract between software provider and user</a:t>
            </a:r>
            <a:endParaRPr lang="en-US" sz="2000" kern="0" dirty="0">
              <a:solidFill>
                <a:schemeClr val="tx1"/>
              </a:solidFill>
              <a:latin typeface="+mn-lt"/>
              <a:ea typeface="+mn-ea"/>
              <a:cs typeface="+mn-cs"/>
            </a:endParaRPr>
          </a:p>
        </p:txBody>
      </p:sp>
      <p:pic>
        <p:nvPicPr>
          <p:cNvPr id="5" name="Picture 4" descr="Diagram&#10;&#10;Description automatically generated">
            <a:extLst>
              <a:ext uri="{FF2B5EF4-FFF2-40B4-BE49-F238E27FC236}">
                <a16:creationId xmlns:a16="http://schemas.microsoft.com/office/drawing/2014/main" id="{58E2E888-C852-F4A8-4534-481C9C6634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2723" y="2543603"/>
            <a:ext cx="10166553" cy="3768297"/>
          </a:xfrm>
          <a:prstGeom prst="rect">
            <a:avLst/>
          </a:prstGeom>
        </p:spPr>
      </p:pic>
    </p:spTree>
    <p:extLst>
      <p:ext uri="{BB962C8B-B14F-4D97-AF65-F5344CB8AC3E}">
        <p14:creationId xmlns:p14="http://schemas.microsoft.com/office/powerpoint/2010/main" val="3342149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77B3A-F05B-D255-38D9-2335CB19D376}"/>
              </a:ext>
            </a:extLst>
          </p:cNvPr>
          <p:cNvSpPr>
            <a:spLocks noGrp="1"/>
          </p:cNvSpPr>
          <p:nvPr>
            <p:ph type="title"/>
          </p:nvPr>
        </p:nvSpPr>
        <p:spPr/>
        <p:txBody>
          <a:bodyPr/>
          <a:lstStyle/>
          <a:p>
            <a:r>
              <a:rPr lang="en-US" dirty="0"/>
              <a:t>Other Design Considerations</a:t>
            </a:r>
            <a:br>
              <a:rPr lang="en-US" dirty="0"/>
            </a:br>
            <a:r>
              <a:rPr lang="en-US" sz="2800" dirty="0">
                <a:latin typeface="+mn-lt"/>
              </a:rPr>
              <a:t>Designing User Interfaces</a:t>
            </a:r>
          </a:p>
        </p:txBody>
      </p:sp>
      <p:sp>
        <p:nvSpPr>
          <p:cNvPr id="3" name="Content Placeholder 2">
            <a:extLst>
              <a:ext uri="{FF2B5EF4-FFF2-40B4-BE49-F238E27FC236}">
                <a16:creationId xmlns:a16="http://schemas.microsoft.com/office/drawing/2014/main" id="{F2119216-BF1F-64A4-ABEE-6BF3116B3B55}"/>
              </a:ext>
            </a:extLst>
          </p:cNvPr>
          <p:cNvSpPr>
            <a:spLocks noGrp="1"/>
          </p:cNvSpPr>
          <p:nvPr>
            <p:ph idx="1"/>
          </p:nvPr>
        </p:nvSpPr>
        <p:spPr/>
        <p:txBody>
          <a:bodyPr/>
          <a:lstStyle/>
          <a:p>
            <a:pPr marL="330200" indent="-330200" defTabSz="457200" eaLnBrk="0" hangingPunct="0">
              <a:spcBef>
                <a:spcPts val="700"/>
              </a:spcBef>
              <a:buFont typeface="Lucida Sans Unicode" pitchFamily="34" charset="0"/>
              <a:buChar char="•"/>
              <a:defRPr/>
            </a:pPr>
            <a:r>
              <a:rPr lang="en-US" kern="0" dirty="0">
                <a:latin typeface="+mn-lt"/>
                <a:ea typeface="+mn-ea"/>
                <a:cs typeface="+mn-cs"/>
              </a:rPr>
              <a:t>Must consider several issues:</a:t>
            </a:r>
          </a:p>
          <a:p>
            <a:pPr marL="730250" lvl="1" indent="-273050" defTabSz="457200" eaLnBrk="0" hangingPunct="0">
              <a:defRPr/>
            </a:pPr>
            <a:r>
              <a:rPr lang="en-US" sz="2600" kern="0" dirty="0">
                <a:latin typeface="+mn-lt"/>
                <a:ea typeface="+mn-ea"/>
                <a:cs typeface="+mn-cs"/>
              </a:rPr>
              <a:t>identifying the humans who will interact with the system</a:t>
            </a:r>
          </a:p>
          <a:p>
            <a:pPr marL="730250" lvl="1" indent="-273050" defTabSz="457200" eaLnBrk="0" hangingPunct="0">
              <a:defRPr/>
            </a:pPr>
            <a:r>
              <a:rPr lang="en-US" sz="2600" kern="0" dirty="0">
                <a:latin typeface="+mn-lt"/>
                <a:ea typeface="+mn-ea"/>
                <a:cs typeface="+mn-cs"/>
              </a:rPr>
              <a:t>defining scenarios for each way that the system can perform a task</a:t>
            </a:r>
          </a:p>
          <a:p>
            <a:pPr marL="730250" lvl="1" indent="-273050" defTabSz="457200" eaLnBrk="0" hangingPunct="0">
              <a:defRPr/>
            </a:pPr>
            <a:r>
              <a:rPr lang="en-US" sz="2600" kern="0" dirty="0">
                <a:latin typeface="+mn-lt"/>
                <a:ea typeface="+mn-ea"/>
                <a:cs typeface="+mn-cs"/>
              </a:rPr>
              <a:t>designing a hierarchy of user commands</a:t>
            </a:r>
          </a:p>
          <a:p>
            <a:pPr marL="730250" lvl="1" indent="-273050" defTabSz="457200" eaLnBrk="0" hangingPunct="0">
              <a:defRPr/>
            </a:pPr>
            <a:r>
              <a:rPr lang="en-US" sz="2600" kern="0" dirty="0">
                <a:latin typeface="+mn-lt"/>
                <a:ea typeface="+mn-ea"/>
                <a:cs typeface="+mn-cs"/>
              </a:rPr>
              <a:t>refining the sequence of user interactions with the system</a:t>
            </a:r>
          </a:p>
          <a:p>
            <a:pPr marL="730250" lvl="1" indent="-273050" defTabSz="457200" eaLnBrk="0" hangingPunct="0">
              <a:defRPr/>
            </a:pPr>
            <a:r>
              <a:rPr lang="en-US" sz="2600" kern="0" dirty="0">
                <a:latin typeface="+mn-lt"/>
                <a:ea typeface="+mn-ea"/>
                <a:cs typeface="+mn-cs"/>
              </a:rPr>
              <a:t>designing relevant classes in the hierarchy to implement the user-interface design decisions</a:t>
            </a:r>
          </a:p>
          <a:p>
            <a:pPr marL="730250" lvl="1" indent="-273050" defTabSz="457200" eaLnBrk="0" hangingPunct="0">
              <a:defRPr/>
            </a:pPr>
            <a:r>
              <a:rPr lang="en-US" sz="2600" kern="0" dirty="0">
                <a:latin typeface="+mn-lt"/>
                <a:ea typeface="+mn-ea"/>
                <a:cs typeface="+mn-cs"/>
              </a:rPr>
              <a:t>integrating the user-interface classes into the overall system class hierarchy</a:t>
            </a:r>
          </a:p>
          <a:p>
            <a:endParaRPr lang="en-US" dirty="0"/>
          </a:p>
        </p:txBody>
      </p:sp>
    </p:spTree>
    <p:extLst>
      <p:ext uri="{BB962C8B-B14F-4D97-AF65-F5344CB8AC3E}">
        <p14:creationId xmlns:p14="http://schemas.microsoft.com/office/powerpoint/2010/main" val="3195708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77B3A-F05B-D255-38D9-2335CB19D376}"/>
              </a:ext>
            </a:extLst>
          </p:cNvPr>
          <p:cNvSpPr>
            <a:spLocks noGrp="1"/>
          </p:cNvSpPr>
          <p:nvPr>
            <p:ph type="title"/>
          </p:nvPr>
        </p:nvSpPr>
        <p:spPr/>
        <p:txBody>
          <a:bodyPr/>
          <a:lstStyle/>
          <a:p>
            <a:r>
              <a:rPr lang="en-US" dirty="0"/>
              <a:t>Other Design Considerations</a:t>
            </a:r>
            <a:br>
              <a:rPr lang="en-US" dirty="0"/>
            </a:br>
            <a:r>
              <a:rPr lang="en-US" sz="2800" dirty="0">
                <a:latin typeface="+mn-lt"/>
              </a:rPr>
              <a:t>Designing User Interfaces</a:t>
            </a:r>
          </a:p>
        </p:txBody>
      </p:sp>
      <p:pic>
        <p:nvPicPr>
          <p:cNvPr id="5" name="Content Placeholder 4" descr="Graphical user interface">
            <a:extLst>
              <a:ext uri="{FF2B5EF4-FFF2-40B4-BE49-F238E27FC236}">
                <a16:creationId xmlns:a16="http://schemas.microsoft.com/office/drawing/2014/main" id="{B5CD30C0-F03B-8104-EB6A-2F3D02D6B18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55058" y="1582994"/>
            <a:ext cx="8681884" cy="5275006"/>
          </a:xfrm>
        </p:spPr>
      </p:pic>
    </p:spTree>
    <p:extLst>
      <p:ext uri="{BB962C8B-B14F-4D97-AF65-F5344CB8AC3E}">
        <p14:creationId xmlns:p14="http://schemas.microsoft.com/office/powerpoint/2010/main" val="4234110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0FBB8-D5BD-E8E1-9B34-DD710E1FA459}"/>
              </a:ext>
            </a:extLst>
          </p:cNvPr>
          <p:cNvSpPr>
            <a:spLocks noGrp="1"/>
          </p:cNvSpPr>
          <p:nvPr>
            <p:ph type="title"/>
          </p:nvPr>
        </p:nvSpPr>
        <p:spPr/>
        <p:txBody>
          <a:bodyPr/>
          <a:lstStyle/>
          <a:p>
            <a:r>
              <a:rPr lang="en-US" dirty="0"/>
              <a:t>Component based Software Engineering</a:t>
            </a:r>
          </a:p>
        </p:txBody>
      </p:sp>
      <p:sp>
        <p:nvSpPr>
          <p:cNvPr id="3" name="Content Placeholder 2">
            <a:extLst>
              <a:ext uri="{FF2B5EF4-FFF2-40B4-BE49-F238E27FC236}">
                <a16:creationId xmlns:a16="http://schemas.microsoft.com/office/drawing/2014/main" id="{2A7DED3F-9D8F-EA5C-1C17-7533B37F185D}"/>
              </a:ext>
            </a:extLst>
          </p:cNvPr>
          <p:cNvSpPr>
            <a:spLocks noGrp="1"/>
          </p:cNvSpPr>
          <p:nvPr>
            <p:ph idx="1"/>
          </p:nvPr>
        </p:nvSpPr>
        <p:spPr/>
        <p:txBody>
          <a:bodyPr>
            <a:normAutofit/>
          </a:bodyPr>
          <a:lstStyle/>
          <a:p>
            <a:pPr algn="just"/>
            <a:r>
              <a:rPr lang="en-US" dirty="0">
                <a:solidFill>
                  <a:srgbClr val="231F20"/>
                </a:solidFill>
              </a:rPr>
              <a:t>Components are </a:t>
            </a:r>
            <a:r>
              <a:rPr lang="en-US" b="1" dirty="0">
                <a:solidFill>
                  <a:srgbClr val="231F20"/>
                </a:solidFill>
              </a:rPr>
              <a:t>higher-level abstractions </a:t>
            </a:r>
            <a:r>
              <a:rPr lang="en-US" dirty="0">
                <a:solidFill>
                  <a:srgbClr val="231F20"/>
                </a:solidFill>
              </a:rPr>
              <a:t>than objects and are defined by their </a:t>
            </a:r>
            <a:r>
              <a:rPr lang="en-US" b="1" dirty="0">
                <a:solidFill>
                  <a:srgbClr val="231F20"/>
                </a:solidFill>
              </a:rPr>
              <a:t>interfaces</a:t>
            </a:r>
            <a:r>
              <a:rPr lang="en-US" dirty="0">
                <a:solidFill>
                  <a:srgbClr val="231F20"/>
                </a:solidFill>
              </a:rPr>
              <a:t>. </a:t>
            </a:r>
          </a:p>
          <a:p>
            <a:pPr algn="just"/>
            <a:r>
              <a:rPr lang="en-US" b="0" i="0" u="none" strike="noStrike" baseline="0" dirty="0">
                <a:solidFill>
                  <a:srgbClr val="231F20"/>
                </a:solidFill>
              </a:rPr>
              <a:t>They are usually larger than individual objects, and all </a:t>
            </a:r>
            <a:r>
              <a:rPr lang="en-US" b="1" i="0" u="none" strike="noStrike" baseline="0" dirty="0">
                <a:solidFill>
                  <a:srgbClr val="231F20"/>
                </a:solidFill>
              </a:rPr>
              <a:t>implementation details are hidden </a:t>
            </a:r>
            <a:r>
              <a:rPr lang="en-US" b="0" i="0" u="none" strike="noStrike" baseline="0" dirty="0">
                <a:solidFill>
                  <a:srgbClr val="231F20"/>
                </a:solidFill>
              </a:rPr>
              <a:t>from other components. </a:t>
            </a:r>
          </a:p>
          <a:p>
            <a:pPr algn="just"/>
            <a:r>
              <a:rPr lang="en-US" b="0" i="0" u="none" strike="noStrike" baseline="0" dirty="0">
                <a:solidFill>
                  <a:srgbClr val="231F20"/>
                </a:solidFill>
              </a:rPr>
              <a:t>Component-based software engineering is the process of defining, implementing, and integrating or composing these </a:t>
            </a:r>
            <a:r>
              <a:rPr lang="en-US" b="1" i="0" u="none" strike="noStrike" baseline="0" dirty="0">
                <a:solidFill>
                  <a:srgbClr val="231F20"/>
                </a:solidFill>
              </a:rPr>
              <a:t>loosely coupled</a:t>
            </a:r>
            <a:r>
              <a:rPr lang="en-US" b="0" i="0" u="none" strike="noStrike" baseline="0" dirty="0">
                <a:solidFill>
                  <a:srgbClr val="231F20"/>
                </a:solidFill>
              </a:rPr>
              <a:t>, </a:t>
            </a:r>
            <a:r>
              <a:rPr lang="en-US" b="1" i="0" u="none" strike="noStrike" baseline="0" dirty="0">
                <a:solidFill>
                  <a:srgbClr val="231F20"/>
                </a:solidFill>
              </a:rPr>
              <a:t>independent</a:t>
            </a:r>
            <a:r>
              <a:rPr lang="en-US" b="0" i="0" u="none" strike="noStrike" baseline="0" dirty="0">
                <a:solidFill>
                  <a:srgbClr val="231F20"/>
                </a:solidFill>
              </a:rPr>
              <a:t> components into systems.</a:t>
            </a:r>
            <a:endParaRPr lang="en-US" dirty="0"/>
          </a:p>
        </p:txBody>
      </p:sp>
    </p:spTree>
    <p:extLst>
      <p:ext uri="{BB962C8B-B14F-4D97-AF65-F5344CB8AC3E}">
        <p14:creationId xmlns:p14="http://schemas.microsoft.com/office/powerpoint/2010/main" val="29851924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814</TotalTime>
  <Words>1809</Words>
  <Application>Microsoft Office PowerPoint</Application>
  <PresentationFormat>Widescreen</PresentationFormat>
  <Paragraphs>124</Paragraphs>
  <Slides>29</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Arial</vt:lpstr>
      <vt:lpstr>Calibri</vt:lpstr>
      <vt:lpstr>Calibri Light</vt:lpstr>
      <vt:lpstr>Courier</vt:lpstr>
      <vt:lpstr>Courier New</vt:lpstr>
      <vt:lpstr>Lucida Sans Unicode</vt:lpstr>
      <vt:lpstr>Times-Roman</vt:lpstr>
      <vt:lpstr>TimesTen-Bold</vt:lpstr>
      <vt:lpstr>TimesTen-Roman</vt:lpstr>
      <vt:lpstr>Office Theme</vt:lpstr>
      <vt:lpstr>Architecture Design</vt:lpstr>
      <vt:lpstr>Design Methodology</vt:lpstr>
      <vt:lpstr>Design Documentation</vt:lpstr>
      <vt:lpstr>Design by Contract</vt:lpstr>
      <vt:lpstr>Design by Contract</vt:lpstr>
      <vt:lpstr>Design by Contract</vt:lpstr>
      <vt:lpstr>Other Design Considerations Designing User Interfaces</vt:lpstr>
      <vt:lpstr>Other Design Considerations Designing User Interfaces</vt:lpstr>
      <vt:lpstr>Component based Software Engineering</vt:lpstr>
      <vt:lpstr>Component based Software Engineering</vt:lpstr>
      <vt:lpstr>Component </vt:lpstr>
      <vt:lpstr>Component Notation</vt:lpstr>
      <vt:lpstr>Component Notation</vt:lpstr>
      <vt:lpstr>Component Notation</vt:lpstr>
      <vt:lpstr>Component Notation</vt:lpstr>
      <vt:lpstr>Component Diagram</vt:lpstr>
      <vt:lpstr>Component Diagram(EnvironmentalControlSystem)</vt:lpstr>
      <vt:lpstr>Component Diagram</vt:lpstr>
      <vt:lpstr>Component Diagram</vt:lpstr>
      <vt:lpstr>Component Diagram</vt:lpstr>
      <vt:lpstr>Component Diagram</vt:lpstr>
      <vt:lpstr>Component Realization</vt:lpstr>
      <vt:lpstr>Containment Representation of EnvironmentalController’s Realization</vt:lpstr>
      <vt:lpstr>Component’s Internal Structure</vt:lpstr>
      <vt:lpstr>Component Diagram</vt:lpstr>
      <vt:lpstr>Decision Tracking System (DTS)</vt:lpstr>
      <vt:lpstr>DTS Subsystem</vt:lpstr>
      <vt:lpstr>Component Diagram (Internal View)</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 Design</dc:title>
  <dc:creator>Mehroze Khan</dc:creator>
  <cp:lastModifiedBy>Mehroze Khan</cp:lastModifiedBy>
  <cp:revision>53</cp:revision>
  <dcterms:created xsi:type="dcterms:W3CDTF">2023-03-25T08:27:39Z</dcterms:created>
  <dcterms:modified xsi:type="dcterms:W3CDTF">2024-03-13T04:34:51Z</dcterms:modified>
</cp:coreProperties>
</file>