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0" r:id="rId10"/>
    <p:sldId id="301" r:id="rId11"/>
    <p:sldId id="265" r:id="rId12"/>
    <p:sldId id="266" r:id="rId13"/>
    <p:sldId id="296" r:id="rId14"/>
    <p:sldId id="268" r:id="rId15"/>
    <p:sldId id="297" r:id="rId16"/>
    <p:sldId id="292" r:id="rId17"/>
    <p:sldId id="302" r:id="rId18"/>
    <p:sldId id="269" r:id="rId19"/>
    <p:sldId id="270" r:id="rId20"/>
    <p:sldId id="303" r:id="rId21"/>
    <p:sldId id="304" r:id="rId22"/>
    <p:sldId id="272" r:id="rId23"/>
    <p:sldId id="305" r:id="rId24"/>
    <p:sldId id="306" r:id="rId25"/>
    <p:sldId id="273" r:id="rId26"/>
    <p:sldId id="307" r:id="rId27"/>
    <p:sldId id="274" r:id="rId28"/>
    <p:sldId id="308" r:id="rId29"/>
    <p:sldId id="275" r:id="rId30"/>
    <p:sldId id="309" r:id="rId31"/>
    <p:sldId id="276" r:id="rId32"/>
    <p:sldId id="310" r:id="rId33"/>
    <p:sldId id="277" r:id="rId34"/>
    <p:sldId id="311" r:id="rId35"/>
    <p:sldId id="293" r:id="rId36"/>
    <p:sldId id="31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DA40B-DF1E-411E-BC19-45D408336926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D02B-F5BF-47BD-8C1A-060B5394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7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0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CDC9-8120-5B13-3493-B6A17782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7EBDE-EC8A-D316-9247-5E6CCB761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4F3A-DCA6-A810-58F6-D3B95228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F3A2-D822-1150-D148-4A4BCF5C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1A26-8029-663F-BD4B-120BC3EA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4BFD-EEA9-6C04-B77E-07A4A5AB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55A46-0B8C-44D0-797D-E37AAB733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C81D-0BD2-CA4C-849F-F3D9D9F7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B616-5BBB-57F4-315A-A775AA24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218D-5A71-14D3-835F-E28B2A35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12906-F0A5-DA0B-FD9F-4F3259D2B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80320-49A7-84C3-47E5-06EC54F62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7FD3-293F-03EA-DF18-8CCFEB1F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4AD4-12F0-DF8D-5E1A-9F898AFF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9AB-A3B6-EB6D-E5F3-072CF7ED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E119-9E46-1947-61C2-3FEF1C68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24E3-8A6D-101A-B181-F9F0A42B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D68F-D0F9-596D-1F36-21E43F16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EBCA-AFCE-DAB2-6FED-3D33C23F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4018-ADAE-68C9-24FF-253AA240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11A3-6AC0-0E4D-A272-28AA1AB9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D83F-6749-B312-E009-42BC21BB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BCAA-886A-D759-2B5D-AADD8B5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F66A-9418-FE5B-1945-30BE4DCD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D431-4FF3-8C9B-4432-7D559D4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5238-F9DD-7AAD-A2E2-DFECD86E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1861-2C8C-E968-3596-E95C2F30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D03E6-E1D0-C4E2-55F6-35FFAF3B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8B1D-265F-7EB0-6728-7E64DA16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67D4-2BE1-3FA3-6DFC-576CE9AD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5126-87C0-5237-90E5-13AC8BBA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16F2-7DBA-A685-C4AF-184EEFC8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1821-DFF8-E4A9-ABE2-BE7E0374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CC34-DB68-944C-4586-9B184E62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87D11-63E6-6939-0FE8-A1C0E39E9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6FB57-B79A-595A-5E10-AD2DC5EFB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5C9B6-19F1-8521-C804-BC332D52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F1440-1A23-FB0B-E05C-976CC44D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64BC7-7EB8-1A63-9F76-84E30A78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9F75-5533-42AE-8F99-D4B04F9D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759D6-D7F1-FE9D-1CC5-C00E739B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1192A-1706-21CA-A2C8-D1C74FCD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B6B74-90E6-DF64-9892-A9AF6893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F2061-7A82-C07D-27CC-6411EE4B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674ED-6728-4AF2-DF59-438077FA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4B43B-D308-7C05-8DD3-5973CF39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5400-401B-93BD-9649-362913B7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7E28-16C2-8B18-8AA6-4765C31B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D7BE2-B012-E4D8-4FA3-FACF80BB6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B9D-3018-F5C1-DF84-B6E97290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F2F8-D4C5-66AD-8977-795F9B04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C8F8-0295-3FF9-62E2-6C8F3D15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62DE-4880-4530-18E9-894CB8E8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9625F-9632-BBDF-921A-1745B1403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D280-52D1-EA32-8ED7-2F12EB07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1B902-0954-AD77-0110-E247CCFD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BD4E0-5DE1-7175-FEC6-0792AE6C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03C3-9467-D1FA-E44E-1C82B3A1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A639D-C14C-F2C2-1C2F-211CEB5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BA25C-851F-804D-06B6-71365772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8B05-82BC-372F-C10B-98AEF254F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1075-4721-15C5-DA63-B8E4AABF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B252-8E10-AEE1-2634-184AAA1E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cative.io/edpresso/what-is-the-friend-keyword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2C53A-229B-814A-B347-1BF69533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5" y="1813648"/>
            <a:ext cx="6753749" cy="48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Stamp coupling occurs when modules </a:t>
            </a:r>
            <a:r>
              <a:rPr lang="en-US" b="1" dirty="0"/>
              <a:t>exchange complex data structures</a:t>
            </a:r>
            <a:r>
              <a:rPr lang="en-US" dirty="0"/>
              <a:t>, typically large parameters or data objects, instead of passing only the necessary information. </a:t>
            </a:r>
          </a:p>
          <a:p>
            <a:pPr algn="l"/>
            <a:r>
              <a:rPr lang="en-US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7F7CB-DAC7-C9B6-65D9-5399EAD2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78" y="1581090"/>
            <a:ext cx="6171244" cy="50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The worst degree of cohesion, </a:t>
            </a:r>
            <a:r>
              <a:rPr lang="en-US" sz="2600" b="1" dirty="0"/>
              <a:t>coincidental</a:t>
            </a:r>
            <a:r>
              <a:rPr lang="en-US" sz="2600" dirty="0"/>
              <a:t>, is found in a module whose parts are unrelated to one another </a:t>
            </a:r>
          </a:p>
          <a:p>
            <a:pPr algn="l"/>
            <a:r>
              <a:rPr lang="en-US" sz="2600" dirty="0"/>
              <a:t>This is often considered the weakest form of cohesion because it doesn't reflect a logical design principle.</a:t>
            </a:r>
          </a:p>
          <a:p>
            <a:pPr algn="l"/>
            <a:r>
              <a:rPr lang="en-US" sz="2600" dirty="0"/>
              <a:t>Unrelated functions, processes, or data are combined </a:t>
            </a:r>
            <a:r>
              <a:rPr lang="en-US" sz="2600" b="0" i="0" u="none" strike="noStrike" baseline="0" dirty="0"/>
              <a:t>in the same module for reasons of convenience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41" y="3636391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9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D1EA6-E1F0-1892-2FBF-0E03793F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29" y="1381489"/>
            <a:ext cx="6411341" cy="53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3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B733F-CF37-8D26-210A-C189D311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85" y="1086519"/>
            <a:ext cx="5093030" cy="57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6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13F1E-413C-B11C-7919-224469DA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16" y="1236259"/>
            <a:ext cx="6002767" cy="55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0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Elements of component are related by </a:t>
            </a:r>
            <a:r>
              <a:rPr lang="en-US" b="1" dirty="0"/>
              <a:t>timing.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Temporal cohesion occurs when elements within a module are executed sequentially due to their temporal relationship.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These elements may not be logically related but are performed together because they happen to be executed in sequence.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Modularity: Temporal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45601-B14B-5EAA-7E3C-206382E6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75" y="752998"/>
            <a:ext cx="10272650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Procedural cohesion occurs when elements within a module are grouped together because they are required to perform a specific </a:t>
            </a:r>
            <a:r>
              <a:rPr lang="en-US" sz="2600" b="1" i="0" dirty="0">
                <a:effectLst/>
              </a:rPr>
              <a:t>task</a:t>
            </a:r>
            <a:r>
              <a:rPr lang="en-US" sz="2600" b="0" i="0" dirty="0">
                <a:effectLst/>
              </a:rPr>
              <a:t> or </a:t>
            </a:r>
            <a:r>
              <a:rPr lang="en-US" sz="2600" b="1" i="0" dirty="0">
                <a:effectLst/>
              </a:rPr>
              <a:t>procedure</a:t>
            </a:r>
            <a:r>
              <a:rPr lang="en-US" sz="2600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elements work together to accomplish a common procedural goal.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6847" y="3346734"/>
            <a:ext cx="2813823" cy="35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54"/>
            <a:ext cx="10515600" cy="1325563"/>
          </a:xfrm>
        </p:spPr>
        <p:txBody>
          <a:bodyPr/>
          <a:lstStyle/>
          <a:p>
            <a:r>
              <a:rPr lang="en-US" dirty="0"/>
              <a:t>Modularity: Procedural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968CB5-ABB1-95E8-4642-107C64AD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79" y="746166"/>
            <a:ext cx="5948042" cy="61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Communicational cohesion occurs when elements within a module are grouped together because they </a:t>
            </a:r>
            <a:r>
              <a:rPr lang="en-US" sz="2600" b="1" i="0" dirty="0">
                <a:effectLst/>
              </a:rPr>
              <a:t>operate on the same data or input/output</a:t>
            </a:r>
            <a:r>
              <a:rPr lang="en-US" sz="2600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elements communicate with each other through shared data or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601" y="3342968"/>
            <a:ext cx="3126798" cy="34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BFD22-3CAF-4AED-0C3F-0906898A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21" y="1261839"/>
            <a:ext cx="5674158" cy="54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performance of that function</a:t>
            </a:r>
          </a:p>
          <a:p>
            <a:pPr algn="just"/>
            <a:r>
              <a:rPr lang="en-US" b="0" i="0" u="none" strike="noStrike" baseline="0" dirty="0"/>
              <a:t>A functionally cohesive module performs only the function for which it is designed, and nothing 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7765" y="3732813"/>
            <a:ext cx="2696470" cy="31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9215"/>
            <a:ext cx="10515600" cy="775186"/>
          </a:xfrm>
        </p:spPr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A5FBD-6094-81AE-C362-79336B6E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26" y="914401"/>
            <a:ext cx="5550946" cy="59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9854"/>
          </a:xfrm>
        </p:spPr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16AEF-EF5F-2144-97D2-8ED5E2F97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67" y="849855"/>
            <a:ext cx="5507865" cy="59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Elements within a module are grouped together because they are </a:t>
            </a:r>
            <a:r>
              <a:rPr lang="en-US" b="1" dirty="0"/>
              <a:t>related by providing information</a:t>
            </a:r>
            <a:r>
              <a:rPr lang="en-US" dirty="0"/>
              <a:t> about a specific </a:t>
            </a:r>
            <a:r>
              <a:rPr lang="en-US" b="1" dirty="0"/>
              <a:t>topic</a:t>
            </a:r>
            <a:r>
              <a:rPr lang="en-US" dirty="0"/>
              <a:t>, </a:t>
            </a:r>
            <a:r>
              <a:rPr lang="en-US" b="1" dirty="0"/>
              <a:t>entity</a:t>
            </a:r>
            <a:r>
              <a:rPr lang="en-US" dirty="0"/>
              <a:t>, or </a:t>
            </a:r>
            <a:r>
              <a:rPr lang="en-US" b="1" dirty="0"/>
              <a:t>concept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other words, the elements within the module are responsible for </a:t>
            </a:r>
            <a:r>
              <a:rPr lang="en-US" b="1" dirty="0"/>
              <a:t>gathering</a:t>
            </a:r>
            <a:r>
              <a:rPr lang="en-US" dirty="0"/>
              <a:t>, </a:t>
            </a:r>
            <a:r>
              <a:rPr lang="en-US" b="1" dirty="0"/>
              <a:t>processing</a:t>
            </a:r>
            <a:r>
              <a:rPr lang="en-US" dirty="0"/>
              <a:t>, and </a:t>
            </a:r>
            <a:r>
              <a:rPr lang="en-US" b="1" dirty="0"/>
              <a:t>presenting</a:t>
            </a:r>
            <a:r>
              <a:rPr lang="en-US" dirty="0"/>
              <a:t> information about a common subject.</a:t>
            </a:r>
          </a:p>
          <a:p>
            <a:pPr algn="just"/>
            <a:r>
              <a:rPr lang="en-US" dirty="0"/>
              <a:t>The design goal is the same: to </a:t>
            </a:r>
            <a:r>
              <a:rPr lang="en-US" b="1" i="0" u="none" strike="noStrike" baseline="0" dirty="0"/>
              <a:t>put data, actions, or objects together </a:t>
            </a:r>
            <a:r>
              <a:rPr lang="en-US" b="0" i="0" u="none" strike="noStrike" baseline="0" dirty="0"/>
              <a:t>only when they have one </a:t>
            </a:r>
            <a:r>
              <a:rPr lang="en-US" b="1" i="0" u="none" strike="noStrike" baseline="0" dirty="0"/>
              <a:t>common, sensible purpose</a:t>
            </a:r>
            <a:r>
              <a:rPr lang="en-US" b="0" i="0" u="none" strike="noStrike" baseline="0" dirty="0"/>
              <a:t>. </a:t>
            </a:r>
          </a:p>
          <a:p>
            <a:pPr algn="just"/>
            <a:r>
              <a:rPr lang="en-US" b="0" i="0" u="none" strike="noStrike" baseline="0" dirty="0"/>
              <a:t>For example, we say that an OO design component is cohesive if all of the attributes, methods, and action are strongly interdependent and essential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3CFF4-59EA-00C2-B512-F65FA75C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13" y="1044420"/>
            <a:ext cx="6603173" cy="57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1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6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pPr algn="just"/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pPr algn="just"/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One </a:t>
            </a:r>
            <a:r>
              <a:rPr lang="en-US" sz="2600" b="1" dirty="0"/>
              <a:t>module modifies another</a:t>
            </a:r>
            <a:r>
              <a:rPr lang="en-US" sz="2600" dirty="0"/>
              <a:t>. The modified module is completely dependent on the modifying one</a:t>
            </a:r>
          </a:p>
          <a:p>
            <a:pPr algn="l"/>
            <a:r>
              <a:rPr lang="en-US" sz="2600" dirty="0"/>
              <a:t>One class modifies the content of another class. For example, in C++, 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2600" dirty="0"/>
              <a:t> can access each other’s private members.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733826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Consider a scenario where Module A directly accesses the variables of Module B and manipulates them. If Module B's internal structure or variable names change, Module A would need to be updated accordingly.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B0AF6-4ECD-65E3-DF54-31E40D5C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95" y="2177696"/>
            <a:ext cx="5077609" cy="46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1428</Words>
  <Application>Microsoft Office PowerPoint</Application>
  <PresentationFormat>Widescreen</PresentationFormat>
  <Paragraphs>151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Aptos</vt:lpstr>
      <vt:lpstr>Aptos Display</vt:lpstr>
      <vt:lpstr>Arial</vt:lpstr>
      <vt:lpstr>Calibri</vt:lpstr>
      <vt:lpstr>TimesTen-Bold</vt:lpstr>
      <vt:lpstr>TimesTen-Italic</vt:lpstr>
      <vt:lpstr>TimesTen-Roman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Data Coupling</vt:lpstr>
      <vt:lpstr>Modularity: Cohesion</vt:lpstr>
      <vt:lpstr>Modularity: Types of Cohesion</vt:lpstr>
      <vt:lpstr>Modularity: Coincidental Cohesion</vt:lpstr>
      <vt:lpstr>Modularity: Coincidental Cohesion</vt:lpstr>
      <vt:lpstr>Modularity: Logical Cohesion </vt:lpstr>
      <vt:lpstr>Modularity: Logical Cohesion </vt:lpstr>
      <vt:lpstr>Modularity: Logical Cohesion </vt:lpstr>
      <vt:lpstr>Modularity: Temporal Cohesion</vt:lpstr>
      <vt:lpstr>Modularity: Temporal Cohesion </vt:lpstr>
      <vt:lpstr>Modularity: Procedural Cohesion</vt:lpstr>
      <vt:lpstr>Modularity: Procedural Cohesion </vt:lpstr>
      <vt:lpstr>Modularity: Communicational Cohesion</vt:lpstr>
      <vt:lpstr>Modularity: Communicational Cohesion </vt:lpstr>
      <vt:lpstr>Modularity: Functional Cohesion</vt:lpstr>
      <vt:lpstr>Modularity: Functional Cohesion</vt:lpstr>
      <vt:lpstr>Modularity: Sequential Cohesion</vt:lpstr>
      <vt:lpstr>Modularity: Sequential Cohesion</vt:lpstr>
      <vt:lpstr>Modularity: Informational Cohesion</vt:lpstr>
      <vt:lpstr>Modularity: Informational Cohesion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Concepts and Principles</dc:title>
  <dc:creator>Mehroze Khan</dc:creator>
  <cp:lastModifiedBy>Mehroze Khan</cp:lastModifiedBy>
  <cp:revision>1</cp:revision>
  <dcterms:created xsi:type="dcterms:W3CDTF">2024-03-18T09:04:10Z</dcterms:created>
  <dcterms:modified xsi:type="dcterms:W3CDTF">2024-03-18T09:05:30Z</dcterms:modified>
</cp:coreProperties>
</file>