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0" r:id="rId10"/>
    <p:sldId id="264" r:id="rId11"/>
    <p:sldId id="265" r:id="rId12"/>
    <p:sldId id="266" r:id="rId13"/>
    <p:sldId id="296" r:id="rId14"/>
    <p:sldId id="268" r:id="rId15"/>
    <p:sldId id="297" r:id="rId16"/>
    <p:sldId id="292" r:id="rId17"/>
    <p:sldId id="301" r:id="rId18"/>
    <p:sldId id="269" r:id="rId19"/>
    <p:sldId id="270" r:id="rId20"/>
    <p:sldId id="302" r:id="rId21"/>
    <p:sldId id="303" r:id="rId22"/>
    <p:sldId id="272" r:id="rId23"/>
    <p:sldId id="304" r:id="rId24"/>
    <p:sldId id="305" r:id="rId25"/>
    <p:sldId id="273" r:id="rId26"/>
    <p:sldId id="306" r:id="rId27"/>
    <p:sldId id="274" r:id="rId28"/>
    <p:sldId id="307" r:id="rId29"/>
    <p:sldId id="275" r:id="rId30"/>
    <p:sldId id="308" r:id="rId31"/>
    <p:sldId id="276" r:id="rId32"/>
    <p:sldId id="309" r:id="rId33"/>
    <p:sldId id="277" r:id="rId34"/>
    <p:sldId id="310" r:id="rId35"/>
    <p:sldId id="293" r:id="rId36"/>
    <p:sldId id="311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94" r:id="rId45"/>
    <p:sldId id="285" r:id="rId46"/>
    <p:sldId id="295" r:id="rId47"/>
    <p:sldId id="286" r:id="rId48"/>
    <p:sldId id="287" r:id="rId49"/>
    <p:sldId id="288" r:id="rId50"/>
    <p:sldId id="298" r:id="rId51"/>
    <p:sldId id="289" r:id="rId52"/>
    <p:sldId id="299" r:id="rId53"/>
    <p:sldId id="290" r:id="rId54"/>
    <p:sldId id="29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6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BFB16F8C-6615-4427-8D1B-7B2AB9659D81}"/>
    <pc:docChg chg="addSld modSld">
      <pc:chgData name="Mehroze Khan" userId="5590623669871045" providerId="LiveId" clId="{BFB16F8C-6615-4427-8D1B-7B2AB9659D81}" dt="2023-03-29T10:47:32.736" v="69"/>
      <pc:docMkLst>
        <pc:docMk/>
      </pc:docMkLst>
      <pc:sldChg chg="modSp mod">
        <pc:chgData name="Mehroze Khan" userId="5590623669871045" providerId="LiveId" clId="{BFB16F8C-6615-4427-8D1B-7B2AB9659D81}" dt="2023-03-29T08:16:23.064" v="48" actId="20577"/>
        <pc:sldMkLst>
          <pc:docMk/>
          <pc:sldMk cId="3633587940" sldId="256"/>
        </pc:sldMkLst>
        <pc:spChg chg="mod">
          <ac:chgData name="Mehroze Khan" userId="5590623669871045" providerId="LiveId" clId="{BFB16F8C-6615-4427-8D1B-7B2AB9659D81}" dt="2023-03-29T08:16:06.204" v="22" actId="20577"/>
          <ac:spMkLst>
            <pc:docMk/>
            <pc:sldMk cId="3633587940" sldId="256"/>
            <ac:spMk id="2" creationId="{B74FA60E-2B49-C76E-0C77-36875F6A7129}"/>
          </ac:spMkLst>
        </pc:spChg>
        <pc:spChg chg="mod">
          <ac:chgData name="Mehroze Khan" userId="5590623669871045" providerId="LiveId" clId="{BFB16F8C-6615-4427-8D1B-7B2AB9659D81}" dt="2023-03-29T08:16:23.064" v="48" actId="20577"/>
          <ac:spMkLst>
            <pc:docMk/>
            <pc:sldMk cId="3633587940" sldId="256"/>
            <ac:spMk id="3" creationId="{D87224AE-46F8-BE33-87DF-FEE760D476AA}"/>
          </ac:spMkLst>
        </pc:spChg>
      </pc:sldChg>
      <pc:sldChg chg="modSp new mod">
        <pc:chgData name="Mehroze Khan" userId="5590623669871045" providerId="LiveId" clId="{BFB16F8C-6615-4427-8D1B-7B2AB9659D81}" dt="2023-03-29T10:47:32.736" v="69"/>
        <pc:sldMkLst>
          <pc:docMk/>
          <pc:sldMk cId="2381905644" sldId="257"/>
        </pc:sldMkLst>
        <pc:spChg chg="mod">
          <ac:chgData name="Mehroze Khan" userId="5590623669871045" providerId="LiveId" clId="{BFB16F8C-6615-4427-8D1B-7B2AB9659D81}" dt="2023-03-29T10:07:53.488" v="68" actId="20577"/>
          <ac:spMkLst>
            <pc:docMk/>
            <pc:sldMk cId="2381905644" sldId="257"/>
            <ac:spMk id="2" creationId="{02798F79-829E-810B-396B-E9C74ADC543F}"/>
          </ac:spMkLst>
        </pc:spChg>
        <pc:spChg chg="mod">
          <ac:chgData name="Mehroze Khan" userId="5590623669871045" providerId="LiveId" clId="{BFB16F8C-6615-4427-8D1B-7B2AB9659D81}" dt="2023-03-29T10:47:32.736" v="69"/>
          <ac:spMkLst>
            <pc:docMk/>
            <pc:sldMk cId="2381905644" sldId="257"/>
            <ac:spMk id="3" creationId="{673F7E35-B11C-D94A-81B1-BACEF7AB28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7E67-829A-433B-A9BB-10B12B4F4268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9CF3C-A1A1-4093-83E0-0A4A7F16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7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0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2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4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Purpose: </a:t>
            </a:r>
            <a:r>
              <a:rPr lang="en-US" sz="1800" b="0" i="0" u="none" strike="noStrike" baseline="0" dirty="0">
                <a:latin typeface="TimesTen-Roman"/>
              </a:rPr>
              <a:t>We document the functionality of each access function, in enough detail that other developers can identify which access functions fit their needs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Preconditions: </a:t>
            </a:r>
            <a:r>
              <a:rPr lang="en-US" sz="1800" b="0" i="0" u="none" strike="noStrike" baseline="0" dirty="0">
                <a:latin typeface="TimesTen-Roman"/>
              </a:rPr>
              <a:t>We list all assumptions, called </a:t>
            </a:r>
            <a:r>
              <a:rPr lang="en-US" sz="1800" b="1" i="0" u="none" strike="noStrike" baseline="0" dirty="0">
                <a:latin typeface="TimesTen-Bold"/>
              </a:rPr>
              <a:t>preconditions</a:t>
            </a:r>
            <a:r>
              <a:rPr lang="en-US" sz="1800" b="0" i="0" u="none" strike="noStrike" baseline="0" dirty="0">
                <a:latin typeface="TimesTen-Roman"/>
              </a:rPr>
              <a:t>, that our unit makes about its usage (e.g., </a:t>
            </a:r>
            <a:r>
              <a:rPr lang="en-US" sz="1800" b="1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r>
              <a:rPr lang="en-US" sz="1800" b="0" i="0" u="none" strike="noStrike" baseline="0" dirty="0">
                <a:latin typeface="TimesTen-Roman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Protocols: </a:t>
            </a:r>
            <a:r>
              <a:rPr lang="en-US" sz="1800" b="0" i="0" u="none" strike="noStrike" baseline="0" dirty="0">
                <a:latin typeface="TimesTen-Roman"/>
              </a:rPr>
              <a:t>We include protocol information about the </a:t>
            </a:r>
            <a:r>
              <a:rPr lang="en-US" sz="1800" b="1" i="0" u="none" strike="noStrike" baseline="0" dirty="0">
                <a:latin typeface="TimesTen-Roman"/>
              </a:rPr>
              <a:t>order in which access functions should be invoked</a:t>
            </a:r>
            <a:r>
              <a:rPr lang="en-US" sz="1800" b="0" i="0" u="none" strike="noStrike" baseline="0" dirty="0">
                <a:latin typeface="TimesTen-Roman"/>
              </a:rPr>
              <a:t>, or the </a:t>
            </a:r>
            <a:r>
              <a:rPr lang="en-US" sz="1800" b="1" i="0" u="none" strike="noStrike" baseline="0" dirty="0">
                <a:latin typeface="TimesTen-Roman"/>
              </a:rPr>
              <a:t>pattern in which two components should exchange messages</a:t>
            </a:r>
            <a:r>
              <a:rPr lang="en-US" sz="1800" b="0" i="0" u="none" strike="noStrike" baseline="0" dirty="0">
                <a:latin typeface="TimesTen-Roman"/>
              </a:rPr>
              <a:t>. For example, a calling module may need to be authorized before accessing a shared resource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Postconditions: </a:t>
            </a:r>
            <a:r>
              <a:rPr lang="en-US" sz="1800" b="0" i="0" u="none" strike="noStrike" baseline="0" dirty="0">
                <a:latin typeface="TimesTen-Roman"/>
              </a:rPr>
              <a:t>We document all visible effects, called </a:t>
            </a:r>
            <a:r>
              <a:rPr lang="en-US" sz="1800" b="1" i="0" u="none" strike="noStrike" baseline="0" dirty="0">
                <a:latin typeface="TimesTen-Bold"/>
              </a:rPr>
              <a:t>postconditions</a:t>
            </a:r>
            <a:r>
              <a:rPr lang="en-US" sz="1800" b="0" i="0" u="none" strike="noStrike" baseline="0" dirty="0">
                <a:latin typeface="TimesTen-Roman"/>
              </a:rPr>
              <a:t>, of each access function, including </a:t>
            </a:r>
            <a:r>
              <a:rPr lang="en-US" sz="1800" b="1" i="0" u="none" strike="noStrike" baseline="0" dirty="0">
                <a:latin typeface="TimesTen-Roman"/>
              </a:rPr>
              <a:t>return values, raised exceptions, and changes to shared variables (e.g., output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Quality attributes: </a:t>
            </a:r>
            <a:r>
              <a:rPr lang="en-US" sz="1800" b="0" i="0" u="none" strike="noStrike" baseline="0" dirty="0">
                <a:latin typeface="TimesTen-Roman"/>
              </a:rPr>
              <a:t>We describe any quality attributes (e.g., </a:t>
            </a:r>
            <a:r>
              <a:rPr lang="en-US" sz="1800" b="1" i="0" u="none" strike="noStrike" baseline="0" dirty="0">
                <a:latin typeface="TimesTen-Roman"/>
              </a:rPr>
              <a:t>performance, reliability</a:t>
            </a:r>
            <a:r>
              <a:rPr lang="en-US" sz="1800" b="0" i="0" u="none" strike="noStrike" baseline="0" dirty="0">
                <a:latin typeface="TimesTen-Roman"/>
              </a:rPr>
              <a:t>) that are visible to developers 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5F945-3A6C-448B-83D2-B7200173C0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2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0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8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Ten-Roman"/>
              </a:rPr>
              <a:t>The first procedure works only in contexts where global variables have names that match the names used within the procedure body. 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second procedure no longer needs to know the names of the actual variables being summed, but its use is restricted to summing exactly three variables. 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third procedure can sum any number of variables, but the calling code must specify the number of elements to sum.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last procedure sums all of the elements in its array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A566-375A-EB08-3B84-38C276F62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64DB1-51A1-B5AE-7F3F-CDF258E3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0D2B-AA0B-C7F5-980D-BB0A349F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1424-E849-59B4-F91C-49E2A4A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57D6-40FF-37E0-7BC3-8AB94106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4E0-D026-3BFC-4A76-8320412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5745C-22A6-ED77-18B7-34E0B8BD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340-DCE7-A678-801E-D72CF103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EE4D-3144-DF85-2E70-093AD3D1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61D9-537B-BB34-AD41-CF63422D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8040C-0D68-788E-4210-D7A0CC0F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C0EBC-F263-5625-1311-2A64CFA7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2698-295B-CC4B-17E6-37B25176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E44-7F7F-DE0F-CA50-8C26B827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1AC-EC16-6D98-29CD-3A5ADBD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D75F-3B73-E6E8-8C1F-7C17503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AD3D-C447-1BCB-D2BC-424EEDB8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EA07-9A6C-62C0-C914-745132B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E1E6-4389-EFD4-FCE7-A5051AC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935-BAB6-A1ED-1329-232A7CC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BBB-F0A8-3368-FB06-E0E89DFB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E1C4-7946-338F-6B99-874A7240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0438-EA2F-33B6-1A42-2F54BE17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7915-29E8-CD9C-4177-386CD9F9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4CC4-C699-0E73-F9E7-3576A0D7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AFB4-DD6B-CBCF-0B36-68E16A7E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9B5A-B03B-CE40-62BD-1145470ED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9DCD-69FF-62D9-B26A-D4F4C158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CA20-1217-19E1-2E34-8FC5A332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BF31-DFB6-6B10-D782-2AA49BDC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D88A-740D-DCE0-D2FD-010D2577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61CF-8F09-6E73-CD04-0A5E1413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02E-F70D-ADA8-286C-5D5DDE06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090C-21E5-0B62-633B-2CB7AD0E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1169-6ADF-E3A2-60B4-6169B450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EF2ED-A019-0DB0-4B08-AA3B0170C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732E6-26C4-CD83-6467-CEDC2FA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A3CA9-EE12-5E96-1B55-14AB322D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40E9C-98B0-0BD7-BF1B-727EBB43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90AE-AFAD-ED06-23A0-C8765BD2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8E70-7B55-FA49-6B49-5CFCE81D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DC36-03D3-A2D2-E9B7-286B7AB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203F-3D3D-2515-D0B4-40553F1B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794C3-0840-A85F-287F-E4187F4D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1015-68FD-3B06-9079-782D4D00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2E17-FC9E-8361-A592-1BE5660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C00B-4D62-11A5-75D3-0CD75244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212F-3DE2-E072-1DF3-A34833B4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AAD3-50E9-DA04-3351-1ABE0D49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C5FF-12E3-A0AC-9EA5-DE2AF33A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F75E-2EF8-C5E7-92C8-49D0A69E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AC3C-391B-CCE3-95B3-1EBDFC3F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F9EC-20C3-DA8F-06F7-74CBD5B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FAFB4-F5E0-68E9-910D-C545D8AED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27310-643A-0A6B-05EB-24408F1C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9C5F-63AD-6033-C033-7D5627B5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47CE2-0E9A-5A16-8423-6728E51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E492-AD0D-ABBD-8C92-22DB49F8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1058-E400-F1F6-EDD4-231C1351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F8E5E-2DEC-CE3E-4981-1A4C9639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BA7A-2689-2845-7B1B-29D3C173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4D9C-4973-49E4-B0D7-6344C8581D01}" type="datetimeFigureOut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543-5D6B-4FD0-313B-1CC565F49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42DD-8D1E-F02D-3BA6-A7A4FFD4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cative.io/edpresso/what-is-the-friend-keyword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2C53A-229B-814A-B347-1BF69533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5" y="1813648"/>
            <a:ext cx="6753749" cy="48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Stamp coupling occurs when modules </a:t>
            </a:r>
            <a:r>
              <a:rPr lang="en-US" b="1" dirty="0"/>
              <a:t>exchange complex data structures</a:t>
            </a:r>
            <a:r>
              <a:rPr lang="en-US" dirty="0"/>
              <a:t>, typically large parameters or data objects, instead of passing only the necessary information. </a:t>
            </a:r>
          </a:p>
          <a:p>
            <a:pPr algn="l"/>
            <a:r>
              <a:rPr lang="en-US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7F7CB-DAC7-C9B6-65D9-5399EAD2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78" y="1581090"/>
            <a:ext cx="6171244" cy="50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The worst degree of cohesion, </a:t>
            </a:r>
            <a:r>
              <a:rPr lang="en-US" sz="2600" b="1" dirty="0"/>
              <a:t>coincidental</a:t>
            </a:r>
            <a:r>
              <a:rPr lang="en-US" sz="2600" dirty="0"/>
              <a:t>, is found in a module whose parts are unrelated to one another </a:t>
            </a:r>
          </a:p>
          <a:p>
            <a:pPr algn="l"/>
            <a:r>
              <a:rPr lang="en-US" sz="2600" dirty="0"/>
              <a:t>This is often considered the weakest form of cohesion because it doesn't reflect a logical design principle.</a:t>
            </a:r>
          </a:p>
          <a:p>
            <a:pPr algn="l"/>
            <a:r>
              <a:rPr lang="en-US" sz="2600" dirty="0"/>
              <a:t>Unrelated functions, processes, or data are combined </a:t>
            </a:r>
            <a:r>
              <a:rPr lang="en-US" sz="2600" b="0" i="0" u="none" strike="noStrike" baseline="0" dirty="0"/>
              <a:t>in the same module for reasons of convenience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41" y="3636391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9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D1EA6-E1F0-1892-2FBF-0E03793F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29" y="1381489"/>
            <a:ext cx="6411341" cy="53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3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B733F-CF37-8D26-210A-C189D311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85" y="1086519"/>
            <a:ext cx="5093030" cy="57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6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13F1E-413C-B11C-7919-224469DA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16" y="1236259"/>
            <a:ext cx="6002767" cy="55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0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Elements of component are related by </a:t>
            </a:r>
            <a:r>
              <a:rPr lang="en-US" b="1" dirty="0"/>
              <a:t>timing.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Temporal cohesion occurs when elements within a module are executed sequentially due to their temporal relationship.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These elements may not be logically related but are performed together because they happen to be executed in sequence.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Modularity: Temporal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45601-B14B-5EAA-7E3C-206382E6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75" y="752998"/>
            <a:ext cx="10272650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Procedural cohesion occurs when elements within a module are grouped together because they are required to perform a specific </a:t>
            </a:r>
            <a:r>
              <a:rPr lang="en-US" sz="2600" b="1" i="0" dirty="0">
                <a:effectLst/>
              </a:rPr>
              <a:t>task</a:t>
            </a:r>
            <a:r>
              <a:rPr lang="en-US" sz="2600" b="0" i="0" dirty="0">
                <a:effectLst/>
              </a:rPr>
              <a:t> or </a:t>
            </a:r>
            <a:r>
              <a:rPr lang="en-US" sz="2600" b="1" i="0" dirty="0">
                <a:effectLst/>
              </a:rPr>
              <a:t>procedure</a:t>
            </a:r>
            <a:r>
              <a:rPr lang="en-US" sz="2600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elements work together to accomplish a common procedural goal.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6847" y="3346734"/>
            <a:ext cx="2813823" cy="35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54"/>
            <a:ext cx="10515600" cy="1325563"/>
          </a:xfrm>
        </p:spPr>
        <p:txBody>
          <a:bodyPr/>
          <a:lstStyle/>
          <a:p>
            <a:r>
              <a:rPr lang="en-US" dirty="0"/>
              <a:t>Modularity: Procedural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968CB5-ABB1-95E8-4642-107C64AD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79" y="746166"/>
            <a:ext cx="5948042" cy="61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Communicational cohesion occurs when elements within a module are grouped together because they </a:t>
            </a:r>
            <a:r>
              <a:rPr lang="en-US" sz="2600" b="1" i="0" dirty="0">
                <a:effectLst/>
              </a:rPr>
              <a:t>operate on the same data or input/output</a:t>
            </a:r>
            <a:r>
              <a:rPr lang="en-US" sz="2600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elements communicate with each other through shared data or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601" y="3342968"/>
            <a:ext cx="3126798" cy="34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BFD22-3CAF-4AED-0C3F-0906898A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21" y="1261839"/>
            <a:ext cx="5674158" cy="54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performance of that function</a:t>
            </a:r>
          </a:p>
          <a:p>
            <a:pPr algn="just"/>
            <a:r>
              <a:rPr lang="en-US" b="0" i="0" u="none" strike="noStrike" baseline="0" dirty="0"/>
              <a:t>A functionally cohesive module performs only the function for which it is designed, and nothing 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7765" y="3732813"/>
            <a:ext cx="2696470" cy="31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9215"/>
            <a:ext cx="10515600" cy="775186"/>
          </a:xfrm>
        </p:spPr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A5FBD-6094-81AE-C362-79336B6E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26" y="914401"/>
            <a:ext cx="5550946" cy="59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9854"/>
          </a:xfrm>
        </p:spPr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16AEF-EF5F-2144-97D2-8ED5E2F97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67" y="849855"/>
            <a:ext cx="5507865" cy="59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Elements within a module are grouped together because they are </a:t>
            </a:r>
            <a:r>
              <a:rPr lang="en-US" b="1" dirty="0"/>
              <a:t>related by providing information</a:t>
            </a:r>
            <a:r>
              <a:rPr lang="en-US" dirty="0"/>
              <a:t> about a specific </a:t>
            </a:r>
            <a:r>
              <a:rPr lang="en-US" b="1" dirty="0"/>
              <a:t>topic</a:t>
            </a:r>
            <a:r>
              <a:rPr lang="en-US" dirty="0"/>
              <a:t>, </a:t>
            </a:r>
            <a:r>
              <a:rPr lang="en-US" b="1" dirty="0"/>
              <a:t>entity</a:t>
            </a:r>
            <a:r>
              <a:rPr lang="en-US" dirty="0"/>
              <a:t>, or </a:t>
            </a:r>
            <a:r>
              <a:rPr lang="en-US" b="1" dirty="0"/>
              <a:t>concept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other words, the elements within the module are responsible for </a:t>
            </a:r>
            <a:r>
              <a:rPr lang="en-US" b="1" dirty="0"/>
              <a:t>gathering</a:t>
            </a:r>
            <a:r>
              <a:rPr lang="en-US" dirty="0"/>
              <a:t>, </a:t>
            </a:r>
            <a:r>
              <a:rPr lang="en-US" b="1" dirty="0"/>
              <a:t>processing</a:t>
            </a:r>
            <a:r>
              <a:rPr lang="en-US" dirty="0"/>
              <a:t>, and </a:t>
            </a:r>
            <a:r>
              <a:rPr lang="en-US" b="1" dirty="0"/>
              <a:t>presenting</a:t>
            </a:r>
            <a:r>
              <a:rPr lang="en-US" dirty="0"/>
              <a:t> information about a common subject.</a:t>
            </a:r>
          </a:p>
          <a:p>
            <a:pPr algn="just"/>
            <a:r>
              <a:rPr lang="en-US" dirty="0"/>
              <a:t>The design goal is the same: to </a:t>
            </a:r>
            <a:r>
              <a:rPr lang="en-US" b="1" i="0" u="none" strike="noStrike" baseline="0" dirty="0"/>
              <a:t>put data, actions, or objects together </a:t>
            </a:r>
            <a:r>
              <a:rPr lang="en-US" b="0" i="0" u="none" strike="noStrike" baseline="0" dirty="0"/>
              <a:t>only when they have one </a:t>
            </a:r>
            <a:r>
              <a:rPr lang="en-US" b="1" i="0" u="none" strike="noStrike" baseline="0" dirty="0"/>
              <a:t>common, sensible purpose</a:t>
            </a:r>
            <a:r>
              <a:rPr lang="en-US" b="0" i="0" u="none" strike="noStrike" baseline="0" dirty="0"/>
              <a:t>. </a:t>
            </a:r>
          </a:p>
          <a:p>
            <a:pPr algn="just"/>
            <a:r>
              <a:rPr lang="en-US" b="0" i="0" u="none" strike="noStrike" baseline="0" dirty="0"/>
              <a:t>For example, we say that an OO design component is cohesive if all of the attributes, methods, and action are strongly interdependent and essential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3CFF4-59EA-00C2-B512-F65FA75C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13" y="1044420"/>
            <a:ext cx="6603173" cy="57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1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 </a:t>
            </a:r>
            <a:r>
              <a:rPr lang="en-US" dirty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dirty="0"/>
              <a:t>For example, the interface to an object is the collection of the object’s public operations and the operations’ </a:t>
            </a:r>
            <a:r>
              <a:rPr lang="en-US" b="1" dirty="0"/>
              <a:t>signatures</a:t>
            </a:r>
            <a:r>
              <a:rPr lang="en-US" dirty="0"/>
              <a:t>, which specify each operation’s name, parameters, and possible return values</a:t>
            </a:r>
          </a:p>
          <a:p>
            <a:r>
              <a:rPr lang="en-US" dirty="0"/>
              <a:t>An interface must also define what the unit requires, in terms of services or assumptions, for it to work correctly</a:t>
            </a:r>
          </a:p>
          <a:p>
            <a:r>
              <a:rPr lang="en-US" dirty="0"/>
              <a:t>A software unit’s interface describes what the unit requires of its environment, as well as what it provides to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3221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12"/>
            <a:ext cx="10515600" cy="4765852"/>
          </a:xfrm>
        </p:spPr>
        <p:txBody>
          <a:bodyPr>
            <a:normAutofit/>
          </a:bodyPr>
          <a:lstStyle/>
          <a:p>
            <a:r>
              <a:rPr lang="en-US" dirty="0"/>
              <a:t>A software unit may have several interfaces that make different demands on its environment or that offer different levels of service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8A0CBD-DB28-A0CC-DE2A-E7570CA8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2323756"/>
            <a:ext cx="8229600" cy="4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1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5197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specification </a:t>
            </a:r>
            <a:r>
              <a:rPr lang="en-US" dirty="0"/>
              <a:t>of a software unit’s interface describes the externally visible properties of the software unit</a:t>
            </a:r>
          </a:p>
          <a:p>
            <a:r>
              <a:rPr lang="en-US" dirty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Preconditions (assumptions)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endParaRPr lang="en-US" dirty="0"/>
          </a:p>
          <a:p>
            <a:pPr lvl="1"/>
            <a:r>
              <a:rPr lang="en-US" dirty="0"/>
              <a:t>Protocols</a:t>
            </a:r>
          </a:p>
          <a:p>
            <a:pPr lvl="2"/>
            <a:r>
              <a:rPr lang="en-US" i="0" u="none" strike="noStrike" baseline="0" dirty="0">
                <a:latin typeface="TimesTen-Roman"/>
              </a:rPr>
              <a:t>order in which access functions should be invoked, or the pattern in which two components should exchange messages</a:t>
            </a:r>
            <a:endParaRPr lang="en-US" dirty="0"/>
          </a:p>
          <a:p>
            <a:pPr lvl="1"/>
            <a:r>
              <a:rPr lang="en-US" dirty="0"/>
              <a:t>Postconditions (visible effects)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return values, raised exceptions, and changes to shared variables </a:t>
            </a:r>
            <a:endParaRPr lang="en-US" dirty="0"/>
          </a:p>
          <a:p>
            <a:pPr lvl="1"/>
            <a:r>
              <a:rPr lang="en-US" dirty="0"/>
              <a:t>Quality attributes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performance,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pPr algn="just"/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pPr algn="just"/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6B3-1104-9CA1-74D5-4543F27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 with Interfaces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BF5409-E43D-E888-F4BF-2BC34DF8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" y="1525485"/>
            <a:ext cx="11703062" cy="4967390"/>
          </a:xfrm>
        </p:spPr>
      </p:pic>
    </p:spTree>
    <p:extLst>
      <p:ext uri="{BB962C8B-B14F-4D97-AF65-F5344CB8AC3E}">
        <p14:creationId xmlns:p14="http://schemas.microsoft.com/office/powerpoint/2010/main" val="2250608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hiding </a:t>
            </a:r>
            <a:r>
              <a:rPr lang="en-US" dirty="0"/>
              <a:t>is distinguished by its guidance for decomposing a system: </a:t>
            </a:r>
          </a:p>
          <a:p>
            <a:pPr lvl="1"/>
            <a:r>
              <a:rPr lang="en-US" sz="2200" dirty="0"/>
              <a:t>Each software unit encapsulates a separate design decision that could be changed in the future  </a:t>
            </a:r>
          </a:p>
          <a:p>
            <a:pPr lvl="1"/>
            <a:r>
              <a:rPr lang="en-US" sz="2200" dirty="0"/>
              <a:t>Then the interfaces and interface specifications are used to describe each software unit in terms of its externally visible properties</a:t>
            </a:r>
          </a:p>
          <a:p>
            <a:r>
              <a:rPr lang="en-US" dirty="0"/>
              <a:t>Using this principle, modules may exhibit different kinds of cohesion</a:t>
            </a:r>
          </a:p>
          <a:p>
            <a:pPr lvl="1"/>
            <a:r>
              <a:rPr lang="en-US" sz="2200" dirty="0"/>
              <a:t>A module that hides a data representation may be informationally cohesive</a:t>
            </a:r>
          </a:p>
          <a:p>
            <a:pPr lvl="1"/>
            <a:r>
              <a:rPr lang="en-US" sz="2200" dirty="0"/>
              <a:t>A module that hides an algorithm may be functionally cohesive</a:t>
            </a:r>
          </a:p>
          <a:p>
            <a:pPr lvl="1"/>
            <a:r>
              <a:rPr lang="en-US" sz="2200" b="0" i="0" u="none" strike="noStrike" baseline="0" dirty="0"/>
              <a:t>A module that hides the sequence in which tasks are performed may be procedurally cohesive.</a:t>
            </a:r>
            <a:endParaRPr lang="en-US" sz="2200" dirty="0"/>
          </a:p>
          <a:p>
            <a:r>
              <a:rPr lang="en-US" dirty="0"/>
              <a:t>A big advantage of information hiding is that the resulting software units are loosely coupled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4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design consisting of software units and their interfaces, we can use the information about the units’ dependencies to devise an incremental schedule of development</a:t>
            </a:r>
          </a:p>
          <a:p>
            <a:r>
              <a:rPr lang="en-US" dirty="0"/>
              <a:t>Start by mapping out the units’ </a:t>
            </a:r>
            <a:r>
              <a:rPr lang="en-US" b="1" dirty="0"/>
              <a:t>uses relation</a:t>
            </a:r>
            <a:endParaRPr lang="en-US" dirty="0"/>
          </a:p>
          <a:p>
            <a:pPr lvl="1"/>
            <a:r>
              <a:rPr lang="en-US" dirty="0"/>
              <a:t>relates each software unit to the other software units on which it depends</a:t>
            </a:r>
          </a:p>
          <a:p>
            <a:r>
              <a:rPr lang="en-US" b="1" dirty="0"/>
              <a:t>Uses graphs </a:t>
            </a:r>
            <a:r>
              <a:rPr lang="en-US" dirty="0"/>
              <a:t>can help to identify progressively larger subsets of our system that we can implement and test incrementally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47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84"/>
            <a:ext cx="10515600" cy="5004379"/>
          </a:xfrm>
        </p:spPr>
        <p:txBody>
          <a:bodyPr/>
          <a:lstStyle/>
          <a:p>
            <a:r>
              <a:rPr lang="en-US" sz="2400" dirty="0"/>
              <a:t>Nodes represent </a:t>
            </a:r>
            <a:r>
              <a:rPr lang="en-US" sz="2400" b="1" dirty="0"/>
              <a:t>software units</a:t>
            </a:r>
            <a:r>
              <a:rPr lang="en-US" sz="2400" dirty="0"/>
              <a:t>, and directed edges run from the </a:t>
            </a:r>
            <a:r>
              <a:rPr lang="en-US" sz="2400" b="1" dirty="0"/>
              <a:t>using units</a:t>
            </a:r>
            <a:r>
              <a:rPr lang="en-US" sz="2400" dirty="0"/>
              <a:t>, such as A, to the </a:t>
            </a:r>
            <a:r>
              <a:rPr lang="en-US" sz="2400" b="1" dirty="0"/>
              <a:t>used units</a:t>
            </a:r>
            <a:r>
              <a:rPr lang="en-US" sz="2400" dirty="0"/>
              <a:t>, such as B.</a:t>
            </a:r>
          </a:p>
          <a:p>
            <a:r>
              <a:rPr lang="en-US" sz="2400" dirty="0"/>
              <a:t>Uses graphs for two designs</a:t>
            </a:r>
          </a:p>
          <a:p>
            <a:pPr lvl="1"/>
            <a:r>
              <a:rPr lang="en-US" b="1" dirty="0"/>
              <a:t>Fan-out</a:t>
            </a:r>
            <a:r>
              <a:rPr lang="en-US" dirty="0"/>
              <a:t> refers to the number of units used by particular software unit</a:t>
            </a:r>
          </a:p>
          <a:p>
            <a:pPr lvl="1"/>
            <a:r>
              <a:rPr lang="en-US" b="1" dirty="0"/>
              <a:t>Fan-in</a:t>
            </a:r>
            <a:r>
              <a:rPr lang="en-US" dirty="0"/>
              <a:t> refers to the number of units that use a particular software unit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09" y="3708700"/>
            <a:ext cx="9947106" cy="2326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65A60-0883-2C90-17C1-032C7AEFCEB1}"/>
              </a:ext>
            </a:extLst>
          </p:cNvPr>
          <p:cNvSpPr txBox="1"/>
          <p:nvPr/>
        </p:nvSpPr>
        <p:spPr>
          <a:xfrm>
            <a:off x="494851" y="318022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Using Unit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C5402-8F57-BB04-B391-FA72EF126FE0}"/>
              </a:ext>
            </a:extLst>
          </p:cNvPr>
          <p:cNvCxnSpPr>
            <a:stCxn id="4" idx="2"/>
          </p:cNvCxnSpPr>
          <p:nvPr/>
        </p:nvCxnSpPr>
        <p:spPr>
          <a:xfrm>
            <a:off x="1242508" y="3549558"/>
            <a:ext cx="822960" cy="3339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94B17-F9A2-2580-8D5E-C5089D1A336B}"/>
              </a:ext>
            </a:extLst>
          </p:cNvPr>
          <p:cNvSpPr txBox="1"/>
          <p:nvPr/>
        </p:nvSpPr>
        <p:spPr>
          <a:xfrm>
            <a:off x="166128" y="4001294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Used Unit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28A7E-74DA-C2A4-1E68-3B5F2A4639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3785" y="4370626"/>
            <a:ext cx="582350" cy="448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4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843015"/>
          </a:xfrm>
        </p:spPr>
        <p:txBody>
          <a:bodyPr/>
          <a:lstStyle/>
          <a:p>
            <a:pPr algn="l"/>
            <a:r>
              <a:rPr lang="en-US" sz="2400" dirty="0"/>
              <a:t>A uses graph can also help us to identify areas of the design that could be improved</a:t>
            </a:r>
          </a:p>
          <a:p>
            <a:pPr algn="l"/>
            <a:r>
              <a:rPr lang="en-US" sz="2400" dirty="0"/>
              <a:t>Unit A has a fan-out of three in Design 1 but a fan-out of five in Design 2.</a:t>
            </a:r>
          </a:p>
          <a:p>
            <a:pPr algn="l"/>
            <a:r>
              <a:rPr lang="en-US" sz="2400" dirty="0"/>
              <a:t>Goal in designing a system is to create software units with </a:t>
            </a:r>
            <a:r>
              <a:rPr lang="en-US" sz="2400" b="1" dirty="0"/>
              <a:t>high fan-in </a:t>
            </a:r>
            <a:r>
              <a:rPr lang="en-US" sz="2400" dirty="0"/>
              <a:t>and </a:t>
            </a:r>
            <a:r>
              <a:rPr lang="en-US" sz="2400" b="1" dirty="0"/>
              <a:t>low fan-out</a:t>
            </a:r>
            <a:r>
              <a:rPr lang="en-US" sz="2400" dirty="0"/>
              <a:t>. </a:t>
            </a:r>
          </a:p>
          <a:p>
            <a:pPr algn="l"/>
            <a:r>
              <a:rPr lang="en-US" sz="2400" b="0" i="0" u="none" strike="noStrike" baseline="0" dirty="0"/>
              <a:t>High fan-out usually indicates that the software unit is doing too much and probably ought to be decomposed into smaller, simpler units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90" y="4166535"/>
            <a:ext cx="9947106" cy="2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65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26"/>
            <a:ext cx="10515600" cy="4886045"/>
          </a:xfrm>
        </p:spPr>
        <p:txBody>
          <a:bodyPr/>
          <a:lstStyle/>
          <a:p>
            <a:r>
              <a:rPr lang="en-US" sz="2800" b="0" i="0" u="none" strike="noStrike" baseline="0" dirty="0"/>
              <a:t>The cycle in uses graph identifies a collection of units that are </a:t>
            </a:r>
            <a:r>
              <a:rPr lang="en-US" sz="2800" b="1" i="0" u="none" strike="noStrike" baseline="0" dirty="0"/>
              <a:t>mutually dependent </a:t>
            </a:r>
            <a:r>
              <a:rPr lang="en-US" sz="2800" b="0" i="0" u="none" strike="noStrike" baseline="0" dirty="0"/>
              <a:t>on each other.</a:t>
            </a:r>
          </a:p>
          <a:p>
            <a:r>
              <a:rPr lang="en-US" sz="2800" b="0" i="0" u="none" strike="noStrike" baseline="0" dirty="0"/>
              <a:t>Cycles are not necessarily bad. If the problem that the units are solving is naturally </a:t>
            </a:r>
            <a:r>
              <a:rPr lang="en-US" sz="2800" b="1" i="0" u="none" strike="noStrike" baseline="0" dirty="0"/>
              <a:t>recursive</a:t>
            </a:r>
            <a:r>
              <a:rPr lang="en-US" sz="2800" b="0" i="0" u="none" strike="noStrike" baseline="0" dirty="0"/>
              <a:t>, then it makes sense for the design to include modules that are mutually recursive. </a:t>
            </a:r>
          </a:p>
          <a:p>
            <a:r>
              <a:rPr lang="en-US" sz="2800" b="0" i="0" u="none" strike="noStrike" baseline="0" dirty="0"/>
              <a:t>Large cycles limit the design’s ability to support incremental development: none of the units in the cycle can be developed (i.e., implemented, tested, debugged) until all the cycle’s units are developed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5" b="33032"/>
          <a:stretch/>
        </p:blipFill>
        <p:spPr>
          <a:xfrm>
            <a:off x="4622202" y="4533006"/>
            <a:ext cx="2947595" cy="23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5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01"/>
            <a:ext cx="10515600" cy="4627862"/>
          </a:xfrm>
        </p:spPr>
        <p:txBody>
          <a:bodyPr/>
          <a:lstStyle/>
          <a:p>
            <a:r>
              <a:rPr lang="en-US" dirty="0"/>
              <a:t>We can try to break a cycle in the uses graph using a technique called </a:t>
            </a:r>
            <a:r>
              <a:rPr lang="en-US" b="1" dirty="0"/>
              <a:t>sandwiching</a:t>
            </a:r>
          </a:p>
          <a:p>
            <a:pPr lvl="1"/>
            <a:r>
              <a:rPr lang="en-US" dirty="0"/>
              <a:t>One of the cycle’s units is </a:t>
            </a:r>
            <a:r>
              <a:rPr lang="en-US" b="1" dirty="0"/>
              <a:t>decomposed</a:t>
            </a:r>
            <a:r>
              <a:rPr lang="en-US" dirty="0"/>
              <a:t> into two units, such that one of the new units has </a:t>
            </a:r>
            <a:r>
              <a:rPr lang="en-US" b="1" dirty="0"/>
              <a:t>no dependencies</a:t>
            </a:r>
          </a:p>
          <a:p>
            <a:pPr lvl="1"/>
            <a:r>
              <a:rPr lang="en-US" dirty="0"/>
              <a:t>Sandwiching can be applied more than once, to break either mutual dependencies in tightly coupled units or long dependency chains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6592" y="4196025"/>
            <a:ext cx="8338815" cy="24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0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789-0EDA-B83A-9493-B1EDE973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AB30-7EC1-5906-8A8D-66457551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abstraction </a:t>
            </a:r>
            <a:r>
              <a:rPr lang="en-US" dirty="0"/>
              <a:t>is a model or representation that </a:t>
            </a:r>
            <a:r>
              <a:rPr lang="en-US" b="1" dirty="0"/>
              <a:t>omits some details </a:t>
            </a:r>
            <a:r>
              <a:rPr lang="en-US" dirty="0"/>
              <a:t>so that it can </a:t>
            </a:r>
            <a:r>
              <a:rPr lang="en-US" b="1" dirty="0"/>
              <a:t>focus on other details</a:t>
            </a:r>
            <a:r>
              <a:rPr lang="en-US" dirty="0"/>
              <a:t> </a:t>
            </a:r>
          </a:p>
          <a:p>
            <a:r>
              <a:rPr lang="en-US" dirty="0"/>
              <a:t>The definition is vague about which details are left out of a model, because different abstractions, built for different purposes, omit different kinds of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9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393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Arial" charset="0"/>
              </a:rPr>
              <a:t>Suppose that one of the system’s function is to sort the elements of a list L. The initial description of the design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Sort L in ascending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Arial" charset="0"/>
              </a:rPr>
              <a:t>The next level of abstraction may be a particular algorithm: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 WHILE I is between 1 and (length of L)–1: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Set LOW to index of smallest value in L(I),..., L(length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Interchange L(I) and L(LOW)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The algorithm provides a great deal of additional information; however, it can be made even more detailed</a:t>
            </a:r>
            <a:endParaRPr lang="en-US" dirty="0">
              <a:latin typeface="Calibri" pitchFamily="34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9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100" dirty="0">
                <a:latin typeface="Calibri" pitchFamily="34" charset="0"/>
                <a:cs typeface="Arial" charset="0"/>
              </a:rPr>
              <a:t>The third and final algorithm describes exactly how the sorting operation will work:</a:t>
            </a:r>
          </a:p>
          <a:p>
            <a:pPr>
              <a:buFont typeface="Lucida Sans Unicode" pitchFamily="34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DO WHILE I is between 1 and (length of L)-1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LOW to current value of I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DO WHILE J is between I+1 and 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IF L(LOW) is greater than L(J)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	THEN set LOW to current value of J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ENDIF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TEMP to L(LOW)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L(LOW) to L(I)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L(I) to TEMP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ENDDO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6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Each level of abstraction serves a purpose. </a:t>
            </a:r>
          </a:p>
          <a:p>
            <a:pPr algn="l"/>
            <a:r>
              <a:rPr lang="en-US" sz="2400" b="0" i="0" u="none" strike="noStrike" baseline="0" dirty="0"/>
              <a:t>If we care only about what L looks like before and after sorting, then the first abstraction provides all the information we need. </a:t>
            </a:r>
          </a:p>
          <a:p>
            <a:pPr algn="l"/>
            <a:r>
              <a:rPr lang="en-US" sz="2400" b="0" i="0" u="none" strike="noStrike" baseline="0" dirty="0"/>
              <a:t>If we are concerned about the speed of the algorithm, then the second level of abstraction provides sufficient detail to analyze the algorithm’s complexity. </a:t>
            </a:r>
          </a:p>
          <a:p>
            <a:pPr algn="l"/>
            <a:r>
              <a:rPr lang="en-US" sz="2400" b="0" i="0" u="none" strike="noStrike" baseline="0" dirty="0"/>
              <a:t>However, if we are writing code for the sorting operation, the third level of abstraction tells us exactly what is to happen; little additional information is needed.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635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software unit as universally applicable as possible, to increase the chance that it will be useful in some future system</a:t>
            </a:r>
          </a:p>
          <a:p>
            <a:r>
              <a:rPr lang="en-US" dirty="0"/>
              <a:t>We make a unit more general by increasing the number of contexts in which it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7608623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There are several ways of doing this: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Parameterizing context-specific information: </a:t>
            </a:r>
            <a:r>
              <a:rPr lang="en-US" sz="2600" b="0" i="0" u="none" strike="noStrike" baseline="0" dirty="0"/>
              <a:t>We create a more general version of our software by making into parameters the data on which it operates.</a:t>
            </a:r>
            <a:endParaRPr lang="en-US" sz="2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Removing preconditions: </a:t>
            </a:r>
            <a:r>
              <a:rPr lang="en-US" sz="2600" b="0" i="0" u="none" strike="noStrike" baseline="0" dirty="0"/>
              <a:t>We remove preconditions by making our software work under conditions that we previously assumed would never happen.</a:t>
            </a:r>
            <a:endParaRPr lang="en-US" sz="2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Simplifying postconditions: </a:t>
            </a:r>
            <a:r>
              <a:rPr lang="en-US" sz="2600" b="0" i="0" u="none" strike="noStrike" baseline="0" dirty="0"/>
              <a:t>We reduce postconditions by splitting a complex software unit into multiple units that divide responsibility for providing the postconditions. The units can be used together to solve the original problem, or used separately when only a subset of the postconditions is needed.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52807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four procedure interfaces are listed in order of increasing generality: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3 global variables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(a, b, c: INTEGER):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parameters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(a[]: INTEGER;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PRECONDITION: 0 &lt;=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size of array a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elements 1..len in array a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(a[]: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elements in array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883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9</a:t>
            </a:r>
            <a:r>
              <a:rPr lang="en-US" sz="22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One </a:t>
            </a:r>
            <a:r>
              <a:rPr lang="en-US" sz="2600" b="1" dirty="0"/>
              <a:t>module modifies another</a:t>
            </a:r>
            <a:r>
              <a:rPr lang="en-US" sz="2600" dirty="0"/>
              <a:t>. The modified module is completely dependent on the modifying one</a:t>
            </a:r>
          </a:p>
          <a:p>
            <a:pPr algn="l"/>
            <a:r>
              <a:rPr lang="en-US" sz="2600" dirty="0"/>
              <a:t>One class modifies the content of another class. For example, in C++, 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2600" dirty="0"/>
              <a:t> can access each other’s private members.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733826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Consider a scenario where Module A directly accesses the variables of Module B and manipulates them. If Module B's internal structure or variable names change, Module A would need to be updated accordingly.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B0AF6-4ECD-65E3-DF54-31E40D5C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95" y="2177696"/>
            <a:ext cx="5077609" cy="46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3030</Words>
  <Application>Microsoft Office PowerPoint</Application>
  <PresentationFormat>Widescreen</PresentationFormat>
  <Paragraphs>275</Paragraphs>
  <Slides>54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Lucida Sans Unicode</vt:lpstr>
      <vt:lpstr>TimesTen-Bold</vt:lpstr>
      <vt:lpstr>TimesTen-Italic</vt:lpstr>
      <vt:lpstr>TimesTen-Roman</vt:lpstr>
      <vt:lpstr>Wingdings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Data Coupling</vt:lpstr>
      <vt:lpstr>Modularity: Cohesion</vt:lpstr>
      <vt:lpstr>Modularity: Types of Cohesion</vt:lpstr>
      <vt:lpstr>Modularity: Coincidental Cohesion</vt:lpstr>
      <vt:lpstr>Modularity: Coincidental Cohesion</vt:lpstr>
      <vt:lpstr>Modularity: Logical Cohesion </vt:lpstr>
      <vt:lpstr>Modularity: Logical Cohesion </vt:lpstr>
      <vt:lpstr>Modularity: Logical Cohesion </vt:lpstr>
      <vt:lpstr>Modularity: Temporal Cohesion</vt:lpstr>
      <vt:lpstr>Modularity: Temporal Cohesion </vt:lpstr>
      <vt:lpstr>Modularity: Procedural Cohesion</vt:lpstr>
      <vt:lpstr>Modularity: Procedural Cohesion </vt:lpstr>
      <vt:lpstr>Modularity: Communicational Cohesion</vt:lpstr>
      <vt:lpstr>Modularity: Communicational Cohesion </vt:lpstr>
      <vt:lpstr>Modularity: Functional Cohesion</vt:lpstr>
      <vt:lpstr>Modularity: Functional Cohesion</vt:lpstr>
      <vt:lpstr>Modularity: Sequential Cohesion</vt:lpstr>
      <vt:lpstr>Modularity: Sequential Cohesion</vt:lpstr>
      <vt:lpstr>Modularity: Informational Cohesion</vt:lpstr>
      <vt:lpstr>Modularity: Informational Cohesion</vt:lpstr>
      <vt:lpstr>Interfaces</vt:lpstr>
      <vt:lpstr>Interfaces </vt:lpstr>
      <vt:lpstr>Interfaces</vt:lpstr>
      <vt:lpstr>A Component with Interfaces</vt:lpstr>
      <vt:lpstr>Information Hiding</vt:lpstr>
      <vt:lpstr>Incremental Development</vt:lpstr>
      <vt:lpstr>Incremental Development </vt:lpstr>
      <vt:lpstr>Incremental Development </vt:lpstr>
      <vt:lpstr>Incremental Development </vt:lpstr>
      <vt:lpstr>Incremental Development</vt:lpstr>
      <vt:lpstr>Abstraction</vt:lpstr>
      <vt:lpstr>Using Abstraction (Sidebar)</vt:lpstr>
      <vt:lpstr>Using Abstraction (Sidebar)</vt:lpstr>
      <vt:lpstr>Using Abstraction (Sidebar)</vt:lpstr>
      <vt:lpstr>Generality</vt:lpstr>
      <vt:lpstr>Generality</vt:lpstr>
      <vt:lpstr>Generality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Mehroze Khan</dc:creator>
  <cp:lastModifiedBy>Mehroze Khan</cp:lastModifiedBy>
  <cp:revision>86</cp:revision>
  <dcterms:created xsi:type="dcterms:W3CDTF">2023-03-29T08:14:46Z</dcterms:created>
  <dcterms:modified xsi:type="dcterms:W3CDTF">2024-03-25T05:51:58Z</dcterms:modified>
</cp:coreProperties>
</file>