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73" r:id="rId6"/>
    <p:sldId id="260" r:id="rId7"/>
    <p:sldId id="278"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4" r:id="rId21"/>
    <p:sldId id="275" r:id="rId22"/>
    <p:sldId id="276" r:id="rId23"/>
    <p:sldId id="277"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438" autoAdjust="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927697-6862-4017-8176-8D246C2271E3}" type="datetimeFigureOut">
              <a:rPr lang="en-US" smtClean="0"/>
              <a:t>26-Mar-24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3D061-06F9-4BDE-A9B5-5D3B65F31034}" type="slidenum">
              <a:rPr lang="en-US" smtClean="0"/>
              <a:t>‹#›</a:t>
            </a:fld>
            <a:endParaRPr lang="en-US"/>
          </a:p>
        </p:txBody>
      </p:sp>
    </p:spTree>
    <p:extLst>
      <p:ext uri="{BB962C8B-B14F-4D97-AF65-F5344CB8AC3E}">
        <p14:creationId xmlns:p14="http://schemas.microsoft.com/office/powerpoint/2010/main" val="142298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TIXMathJax_Main-Regular"/>
              </a:rPr>
              <a:t>For example, if </a:t>
            </a:r>
            <a:r>
              <a:rPr lang="en-US" sz="1800" b="1" i="1" u="none" strike="noStrike" baseline="0" dirty="0">
                <a:latin typeface="STIXMathJax_Main-Italic"/>
              </a:rPr>
              <a:t>autocorrect</a:t>
            </a:r>
            <a:r>
              <a:rPr lang="en-US" sz="1800" b="0" i="1" u="none" strike="noStrike" baseline="0" dirty="0">
                <a:latin typeface="STIXMathJax_Main-Italic"/>
              </a:rPr>
              <a:t> </a:t>
            </a:r>
            <a:r>
              <a:rPr lang="en-US" sz="1800" b="0" i="0" u="none" strike="noStrike" baseline="0" dirty="0">
                <a:latin typeface="STIXMathJax_Main-Regular"/>
              </a:rPr>
              <a:t>is selected in a text messaging app menu, the software performs autocorrect continually. There is no reason to force the user to remain in autocorrect mode</a:t>
            </a:r>
          </a:p>
          <a:p>
            <a:pPr algn="l"/>
            <a:endParaRPr lang="en-US" sz="1800" b="0" i="0" u="none" strike="noStrike" baseline="0" dirty="0">
              <a:latin typeface="STIXMathJax_Main-Regular"/>
            </a:endParaRPr>
          </a:p>
          <a:p>
            <a:pPr algn="l"/>
            <a:r>
              <a:rPr lang="en-US" sz="1800" b="0" i="0" u="none" strike="noStrike" baseline="0" dirty="0">
                <a:latin typeface="STIXMathJax_Main-Regular"/>
              </a:rPr>
              <a:t>For example, software might allow a user to interact via </a:t>
            </a:r>
            <a:r>
              <a:rPr lang="en-US" sz="1800" b="1" i="0" u="none" strike="noStrike" baseline="0" dirty="0">
                <a:latin typeface="STIXMathJax_Main-Regular"/>
              </a:rPr>
              <a:t>keyboard commands, mouse movement, a digitizer pen, a multitouch screen, or voice recognition commands</a:t>
            </a:r>
          </a:p>
          <a:p>
            <a:pPr algn="l"/>
            <a:endParaRPr lang="en-US" sz="1800" b="0" i="0" u="none" strike="noStrike" baseline="0" dirty="0">
              <a:latin typeface="STIXMathJax_Main-Regular"/>
            </a:endParaRPr>
          </a:p>
          <a:p>
            <a:pPr algn="l"/>
            <a:r>
              <a:rPr lang="en-US" sz="1800" b="0" i="0" u="none" strike="noStrike" baseline="0" dirty="0">
                <a:latin typeface="STIXMathJax_Main-Regular"/>
              </a:rPr>
              <a:t>The advanced user can then create a custom macro—a predefined sequence of actions—based on their frequently repeated tasks. They can record their actions within the software, effectively creating a macro that encapsulates the entire sequence of interactions.</a:t>
            </a:r>
          </a:p>
          <a:p>
            <a:pPr algn="l"/>
            <a:endParaRPr lang="en-US" sz="1800" b="0" i="0" u="none" strike="noStrike" baseline="0" dirty="0">
              <a:latin typeface="STIXMathJax_Main-Regular"/>
            </a:endParaRPr>
          </a:p>
          <a:p>
            <a:pPr algn="l"/>
            <a:r>
              <a:rPr lang="en-US" sz="1800" b="0" i="0" u="none" strike="noStrike" baseline="0" dirty="0">
                <a:latin typeface="STIXMathJax_Main-Regular"/>
              </a:rPr>
              <a:t>The user should not be aware of the operating system, file management functions, or other arcane computing technology.</a:t>
            </a:r>
          </a:p>
          <a:p>
            <a:pPr algn="l"/>
            <a:endParaRPr lang="en-US" sz="1800" b="0" i="0" u="none" strike="noStrike" baseline="0" dirty="0">
              <a:latin typeface="STIXMathJax_Main-Regular"/>
            </a:endParaRPr>
          </a:p>
          <a:p>
            <a:pPr algn="l"/>
            <a:r>
              <a:rPr lang="en-US" sz="1800" b="0" i="0" u="none" strike="noStrike" baseline="0" dirty="0">
                <a:latin typeface="STIXMathJax_Main-Regular"/>
              </a:rPr>
              <a:t>For example, an application interface that allows a user to drag a document into the “</a:t>
            </a:r>
            <a:r>
              <a:rPr lang="en-US" sz="1800" b="1" i="0" u="none" strike="noStrike" baseline="0" dirty="0">
                <a:latin typeface="STIXMathJax_Main-Regular"/>
              </a:rPr>
              <a:t>trash</a:t>
            </a:r>
            <a:r>
              <a:rPr lang="en-US" sz="1800" b="0" i="0" u="none" strike="noStrike" baseline="0" dirty="0">
                <a:latin typeface="STIXMathJax_Main-Regular"/>
              </a:rPr>
              <a:t>” is an implementation of direct manipulation.</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10</a:t>
            </a:fld>
            <a:endParaRPr lang="en-US"/>
          </a:p>
        </p:txBody>
      </p:sp>
    </p:spTree>
    <p:extLst>
      <p:ext uri="{BB962C8B-B14F-4D97-AF65-F5344CB8AC3E}">
        <p14:creationId xmlns:p14="http://schemas.microsoft.com/office/powerpoint/2010/main" val="180933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1" i="0" dirty="0">
                <a:solidFill>
                  <a:srgbClr val="ECECEC"/>
                </a:solidFill>
                <a:effectLst/>
                <a:latin typeface="Söhne"/>
              </a:rPr>
              <a:t>Remote Control with Labeled Buttons, Traffic Signs and Signals</a:t>
            </a:r>
            <a:endParaRPr lang="en-US" sz="1800" b="0" i="0" u="none" strike="noStrike" baseline="0" dirty="0">
              <a:latin typeface="STIXMathJax_Main-Regular"/>
            </a:endParaRPr>
          </a:p>
          <a:p>
            <a:pPr algn="l"/>
            <a:endParaRPr lang="en-US" sz="1800" b="0" i="0" u="none" strike="noStrike" baseline="0" dirty="0">
              <a:latin typeface="STIXMathJax_Main-Regular"/>
            </a:endParaRPr>
          </a:p>
          <a:p>
            <a:pPr algn="l"/>
            <a:r>
              <a:rPr lang="en-US" sz="2800" b="1" i="0" dirty="0">
                <a:solidFill>
                  <a:srgbClr val="ECECEC"/>
                </a:solidFill>
                <a:effectLst/>
                <a:latin typeface="Söhne"/>
              </a:rPr>
              <a:t>Web Browser Settings, Smartphone Display Settings. </a:t>
            </a:r>
            <a:r>
              <a:rPr lang="en-US" sz="1800" b="0" i="0" u="none" strike="noStrike" baseline="0" dirty="0">
                <a:latin typeface="STIXMathJax_Main-Regular"/>
              </a:rPr>
              <a:t>However, a “reset” option should be available, enabling the redefinition of original default values</a:t>
            </a:r>
          </a:p>
          <a:p>
            <a:pPr algn="l"/>
            <a:endParaRPr lang="en-US" sz="1800" b="0" i="0" u="none" strike="noStrike" baseline="0" dirty="0">
              <a:latin typeface="STIXMathJax_Main-Regular"/>
            </a:endParaRPr>
          </a:p>
          <a:p>
            <a:pPr algn="l"/>
            <a:r>
              <a:rPr lang="en-US" sz="1800" b="0" i="0" u="none" strike="noStrike" baseline="0" dirty="0">
                <a:latin typeface="STIXMathJax_Main-Regular"/>
              </a:rPr>
              <a:t>Ctrl-C to invoke the </a:t>
            </a:r>
            <a:r>
              <a:rPr lang="en-US" sz="1800" b="0" i="1" u="none" strike="noStrike" baseline="0" dirty="0">
                <a:latin typeface="STIXMathJax_Main-Italic"/>
              </a:rPr>
              <a:t>copy </a:t>
            </a:r>
            <a:r>
              <a:rPr lang="en-US" sz="1800" b="0" i="0" u="none" strike="noStrike" baseline="0" dirty="0">
                <a:latin typeface="STIXMathJax_Main-Regular"/>
              </a:rPr>
              <a:t>function, the mnemonic should be tied to the action in a way that is easy to remember (e.g., first letter of the task to be invoked)</a:t>
            </a:r>
          </a:p>
          <a:p>
            <a:pPr algn="l"/>
            <a:endParaRPr lang="en-US" sz="1800" b="0" i="0" u="none" strike="noStrike" baseline="0" dirty="0">
              <a:latin typeface="STIXMathJax_Main-Regular"/>
            </a:endParaRPr>
          </a:p>
          <a:p>
            <a:pPr algn="l"/>
            <a:r>
              <a:rPr lang="en-US" sz="1800" b="0" i="0" u="none" strike="noStrike" baseline="0" dirty="0">
                <a:latin typeface="STIXMathJax_Main-Regular"/>
              </a:rPr>
              <a:t>For example, a bill payment system should use a checkbook and check register metaphor to guide the user through the bill paying process. A room layout application should allow users to drag furniture from a visual catalog and arrange it on the screen using a touch interface.</a:t>
            </a:r>
          </a:p>
          <a:p>
            <a:pPr algn="l"/>
            <a:endParaRPr lang="en-US" sz="1800" b="0" i="0" u="none" strike="noStrike" baseline="0" dirty="0">
              <a:latin typeface="STIXMathJax_Main-Regular"/>
            </a:endParaRPr>
          </a:p>
          <a:p>
            <a:pPr algn="l"/>
            <a:r>
              <a:rPr lang="en-US" sz="1800" b="0" i="0" u="none" strike="noStrike" baseline="0" dirty="0">
                <a:latin typeface="STIXMathJax_Main-Regular"/>
              </a:rPr>
              <a:t>Information about a task, an object, or some behavior should be presented first at a high level of abstraction. More detail should be presented after the user indicates interest.</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11</a:t>
            </a:fld>
            <a:endParaRPr lang="en-US"/>
          </a:p>
        </p:txBody>
      </p:sp>
    </p:spTree>
    <p:extLst>
      <p:ext uri="{BB962C8B-B14F-4D97-AF65-F5344CB8AC3E}">
        <p14:creationId xmlns:p14="http://schemas.microsoft.com/office/powerpoint/2010/main" val="4131945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TIXMathJax_Main-Regular"/>
              </a:rPr>
              <a:t>Many interfaces implement complex layers of interactions with dozens of screen images. It is important to provide indicators (e.g</a:t>
            </a:r>
            <a:r>
              <a:rPr lang="en-US" sz="1800" b="1" i="0" u="none" strike="noStrike" baseline="0" dirty="0">
                <a:latin typeface="STIXMathJax_Main-Regular"/>
              </a:rPr>
              <a:t>., window titles, graphical icons, consistent color coding</a:t>
            </a:r>
            <a:r>
              <a:rPr lang="en-US" sz="1800" b="0" i="0" u="none" strike="noStrike" baseline="0" dirty="0">
                <a:latin typeface="STIXMathJax_Main-Regular"/>
              </a:rPr>
              <a:t>) that enable the user to know the context of the work at hand. In addition, the user should be able to determine where he has come from and what alternatives exist for a transition to a new task.</a:t>
            </a:r>
          </a:p>
          <a:p>
            <a:pPr algn="l"/>
            <a:endParaRPr lang="en-US" sz="1800" b="0" i="0" u="none" strike="noStrike" baseline="0" dirty="0">
              <a:latin typeface="STIXMathJax_Main-Regular"/>
            </a:endParaRPr>
          </a:p>
          <a:p>
            <a:pPr algn="l"/>
            <a:r>
              <a:rPr lang="en-US" sz="1800" b="0" i="0" u="none" strike="noStrike" baseline="0" dirty="0">
                <a:latin typeface="STIXMathJax_Main-Regular"/>
              </a:rPr>
              <a:t>A family of applications (i.e., a product line) should implement the same design rules so that consistency is maintained for all interaction. </a:t>
            </a:r>
            <a:r>
              <a:rPr lang="en-US" sz="2800" b="0" i="0" dirty="0">
                <a:solidFill>
                  <a:srgbClr val="ECECEC"/>
                </a:solidFill>
                <a:effectLst/>
                <a:latin typeface="Söhne"/>
              </a:rPr>
              <a:t>Microsoft Office includes several software applications such as Word, Excel, PowerPoint, Outlook, and others</a:t>
            </a:r>
            <a:endParaRPr lang="en-US" sz="1800" b="0" i="0" u="none" strike="noStrike" baseline="0" dirty="0">
              <a:latin typeface="STIXMathJax_Main-Regular"/>
            </a:endParaRPr>
          </a:p>
          <a:p>
            <a:pPr algn="l"/>
            <a:endParaRPr lang="en-US" sz="1800" b="0" i="0" u="none" strike="noStrike" baseline="0" dirty="0">
              <a:latin typeface="STIXMathJax_Main-Regular"/>
            </a:endParaRPr>
          </a:p>
          <a:p>
            <a:pPr algn="l"/>
            <a:r>
              <a:rPr lang="en-US" sz="1800" b="0" i="0" u="none" strike="noStrike" baseline="0" dirty="0">
                <a:latin typeface="STIXMathJax_Main-Regular"/>
              </a:rPr>
              <a:t>Once a particular interactive sequence has become a de facto standard (e.g., the use of alt-S to save a file), the user expects this in every application encountered. A change (e.g., using alt-S to invoke scaling) will cause confusion.</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12</a:t>
            </a:fld>
            <a:endParaRPr lang="en-US"/>
          </a:p>
        </p:txBody>
      </p:sp>
    </p:spTree>
    <p:extLst>
      <p:ext uri="{BB962C8B-B14F-4D97-AF65-F5344CB8AC3E}">
        <p14:creationId xmlns:p14="http://schemas.microsoft.com/office/powerpoint/2010/main" val="3582644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STIXMathJax_Main-Regular"/>
              </a:rPr>
              <a:t>A use case is written. Nouns (objects) and verbs (actions) are isolated to create a list of screen objects and systems actions.</a:t>
            </a:r>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19</a:t>
            </a:fld>
            <a:endParaRPr lang="en-US"/>
          </a:p>
        </p:txBody>
      </p:sp>
    </p:spTree>
    <p:extLst>
      <p:ext uri="{BB962C8B-B14F-4D97-AF65-F5344CB8AC3E}">
        <p14:creationId xmlns:p14="http://schemas.microsoft.com/office/powerpoint/2010/main" val="1335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Leawood-Book"/>
              </a:rPr>
              <a:t>For example, a 1-second response to a command will often be preferable to a response that varies from 0.1 to 2.5 seconds</a:t>
            </a:r>
            <a:endParaRPr lang="en-US" dirty="0"/>
          </a:p>
          <a:p>
            <a:pPr algn="l"/>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21</a:t>
            </a:fld>
            <a:endParaRPr lang="en-US"/>
          </a:p>
        </p:txBody>
      </p:sp>
    </p:spTree>
    <p:extLst>
      <p:ext uri="{BB962C8B-B14F-4D97-AF65-F5344CB8AC3E}">
        <p14:creationId xmlns:p14="http://schemas.microsoft.com/office/powerpoint/2010/main" val="34635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4223D061-06F9-4BDE-A9B5-5D3B65F31034}" type="slidenum">
              <a:rPr lang="en-US" smtClean="0"/>
              <a:t>22</a:t>
            </a:fld>
            <a:endParaRPr lang="en-US"/>
          </a:p>
        </p:txBody>
      </p:sp>
    </p:spTree>
    <p:extLst>
      <p:ext uri="{BB962C8B-B14F-4D97-AF65-F5344CB8AC3E}">
        <p14:creationId xmlns:p14="http://schemas.microsoft.com/office/powerpoint/2010/main" val="61748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CD88-E215-0B4F-3FB4-B1C6667881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411FB0-9706-FC9C-7482-EB32488B5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34AEF2-5C86-1AD6-2C25-4E1CDE7F49FD}"/>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5" name="Footer Placeholder 4">
            <a:extLst>
              <a:ext uri="{FF2B5EF4-FFF2-40B4-BE49-F238E27FC236}">
                <a16:creationId xmlns:a16="http://schemas.microsoft.com/office/drawing/2014/main" id="{79B73503-7163-2795-F8D5-6F24783EF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4B4FB-1284-5D75-D577-6AF19BF1D4AF}"/>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158898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35C6-81AF-4EF2-D2C2-ACAACF2188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1D75B1-1AF7-9328-48F1-CB1291D623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5B81A-236B-C7FC-F470-195D0BAE6EE8}"/>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5" name="Footer Placeholder 4">
            <a:extLst>
              <a:ext uri="{FF2B5EF4-FFF2-40B4-BE49-F238E27FC236}">
                <a16:creationId xmlns:a16="http://schemas.microsoft.com/office/drawing/2014/main" id="{E1510FC5-1AA9-0B95-F265-6A9D40FC9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08920-F78E-4FA0-CF4C-3F87E7749259}"/>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3623865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E3C9FC-521B-1E20-38F8-97F0589F41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B30049-E907-D925-F409-FEDA172F74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81BF3E-FCAA-8AEF-4576-CEDAFE3C1390}"/>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5" name="Footer Placeholder 4">
            <a:extLst>
              <a:ext uri="{FF2B5EF4-FFF2-40B4-BE49-F238E27FC236}">
                <a16:creationId xmlns:a16="http://schemas.microsoft.com/office/drawing/2014/main" id="{29F5A818-7A7C-1B83-14C3-4DA6C7F9A7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4FD10-094E-8DA1-A39A-D74392B911F6}"/>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358661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F49D-82BB-45C7-9D7F-EFDFF31BEB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CBEA4E-CD53-53AC-3A73-55C123F4DC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B4A76-916A-3C4F-DFEC-C529FAB55DE5}"/>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5" name="Footer Placeholder 4">
            <a:extLst>
              <a:ext uri="{FF2B5EF4-FFF2-40B4-BE49-F238E27FC236}">
                <a16:creationId xmlns:a16="http://schemas.microsoft.com/office/drawing/2014/main" id="{97FFF440-3325-9641-B327-6318679FD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19B42-7D15-3C9B-02F8-E6ED583A36D3}"/>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217874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4EFA-2AE2-307C-7DF5-B137570ADA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4FFA49-438C-EA75-DEE9-EBD9C7BC3C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87CE32-EDC1-A3A0-572D-BB630965FE8C}"/>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5" name="Footer Placeholder 4">
            <a:extLst>
              <a:ext uri="{FF2B5EF4-FFF2-40B4-BE49-F238E27FC236}">
                <a16:creationId xmlns:a16="http://schemas.microsoft.com/office/drawing/2014/main" id="{31E780C0-FFF3-170F-6B78-61415884D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C3F6D-E82A-1FEA-073D-C2509171BD5E}"/>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429586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1056-BDF1-F9B5-915C-9B3ED3C66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5989BF-48EE-103B-D167-EB6A5781A0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ABEB78-7A81-96D2-FD36-9B9A615546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33CF9C-B60B-7D74-3548-328C1C196D4D}"/>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6" name="Footer Placeholder 5">
            <a:extLst>
              <a:ext uri="{FF2B5EF4-FFF2-40B4-BE49-F238E27FC236}">
                <a16:creationId xmlns:a16="http://schemas.microsoft.com/office/drawing/2014/main" id="{79792886-E42F-053C-2829-E7189AF2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66768-AFA4-3DF8-F18C-29F4F6BC2BA7}"/>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9383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6C6C-C53E-F4D1-8EB8-6DF3A21D1C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976FE5-D401-A00D-71E3-F1A83A7082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527510-3162-4457-2630-ECD210A19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1F514D-C6A5-FFBF-3958-B85352660B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7A38D0-C749-0980-D1AE-004B193FFD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8B705D-0361-02D7-BA86-9734FD96CFE5}"/>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8" name="Footer Placeholder 7">
            <a:extLst>
              <a:ext uri="{FF2B5EF4-FFF2-40B4-BE49-F238E27FC236}">
                <a16:creationId xmlns:a16="http://schemas.microsoft.com/office/drawing/2014/main" id="{E899B438-7FD7-8436-ED62-F5EFD3D896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312464-FB89-EC01-37CA-EBA52184B318}"/>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3344282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26CF-02A8-C595-8385-59E85CE109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4525AD-4214-3370-7DB6-50745E06FC95}"/>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4" name="Footer Placeholder 3">
            <a:extLst>
              <a:ext uri="{FF2B5EF4-FFF2-40B4-BE49-F238E27FC236}">
                <a16:creationId xmlns:a16="http://schemas.microsoft.com/office/drawing/2014/main" id="{2DFF939A-78E0-0C90-6B7B-E4027E2DD6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0C4998-0C62-5B28-C449-13E190FF5C35}"/>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40235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B7308-8A22-DF66-70BA-5683F9BAE13C}"/>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3" name="Footer Placeholder 2">
            <a:extLst>
              <a:ext uri="{FF2B5EF4-FFF2-40B4-BE49-F238E27FC236}">
                <a16:creationId xmlns:a16="http://schemas.microsoft.com/office/drawing/2014/main" id="{E06BAAE0-FE18-D8AC-4519-7E961C8CB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9F9146-E371-659E-6DBF-8F7E3704B264}"/>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4127562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47AA-4693-D851-4558-B6D36D8DF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D190F5-12EC-6FF3-3CA5-D7CAC9AED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06C6C5-6E9C-CA67-33F7-0E791D3BA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BA0993-899B-C95C-A090-8717533DB666}"/>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6" name="Footer Placeholder 5">
            <a:extLst>
              <a:ext uri="{FF2B5EF4-FFF2-40B4-BE49-F238E27FC236}">
                <a16:creationId xmlns:a16="http://schemas.microsoft.com/office/drawing/2014/main" id="{7374EAC3-3DDE-F3E6-0AEE-63D142774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046AE-4154-557E-CA44-1B3B8335AFA9}"/>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197078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945C-F094-EE30-998A-808F410FE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A41D37-EE13-FA11-AB16-3483F8859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D8F126-5205-46BB-E9A7-092D6F523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4C7ED4-DB20-E0ED-9561-25F851F38C32}"/>
              </a:ext>
            </a:extLst>
          </p:cNvPr>
          <p:cNvSpPr>
            <a:spLocks noGrp="1"/>
          </p:cNvSpPr>
          <p:nvPr>
            <p:ph type="dt" sz="half" idx="10"/>
          </p:nvPr>
        </p:nvSpPr>
        <p:spPr/>
        <p:txBody>
          <a:bodyPr/>
          <a:lstStyle/>
          <a:p>
            <a:fld id="{D85AECD9-D66B-4ABC-9AA5-64A847DB6CA8}" type="datetimeFigureOut">
              <a:rPr lang="en-US" smtClean="0"/>
              <a:t>26-Mar-24</a:t>
            </a:fld>
            <a:endParaRPr lang="en-US"/>
          </a:p>
        </p:txBody>
      </p:sp>
      <p:sp>
        <p:nvSpPr>
          <p:cNvPr id="6" name="Footer Placeholder 5">
            <a:extLst>
              <a:ext uri="{FF2B5EF4-FFF2-40B4-BE49-F238E27FC236}">
                <a16:creationId xmlns:a16="http://schemas.microsoft.com/office/drawing/2014/main" id="{5B97331A-4E74-5ABD-98B6-DA1ACAD293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52AAED-E8EA-BF8F-613E-D2B3DDC87840}"/>
              </a:ext>
            </a:extLst>
          </p:cNvPr>
          <p:cNvSpPr>
            <a:spLocks noGrp="1"/>
          </p:cNvSpPr>
          <p:nvPr>
            <p:ph type="sldNum" sz="quarter" idx="12"/>
          </p:nvPr>
        </p:nvSpPr>
        <p:spPr/>
        <p:txBody>
          <a:bodyPr/>
          <a:lstStyle/>
          <a:p>
            <a:fld id="{1A114AEC-E70B-458B-BE01-9B482C2FE851}" type="slidenum">
              <a:rPr lang="en-US" smtClean="0"/>
              <a:t>‹#›</a:t>
            </a:fld>
            <a:endParaRPr lang="en-US"/>
          </a:p>
        </p:txBody>
      </p:sp>
    </p:spTree>
    <p:extLst>
      <p:ext uri="{BB962C8B-B14F-4D97-AF65-F5344CB8AC3E}">
        <p14:creationId xmlns:p14="http://schemas.microsoft.com/office/powerpoint/2010/main" val="761326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FB875-352C-12AA-FD82-9E03071DDB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843365-EE9B-2BE6-C9CD-2D84F4C463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B27EA-33D4-8D0F-1A42-8A1E4AF3C7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AECD9-D66B-4ABC-9AA5-64A847DB6CA8}" type="datetimeFigureOut">
              <a:rPr lang="en-US" smtClean="0"/>
              <a:t>26-Mar-24</a:t>
            </a:fld>
            <a:endParaRPr lang="en-US"/>
          </a:p>
        </p:txBody>
      </p:sp>
      <p:sp>
        <p:nvSpPr>
          <p:cNvPr id="5" name="Footer Placeholder 4">
            <a:extLst>
              <a:ext uri="{FF2B5EF4-FFF2-40B4-BE49-F238E27FC236}">
                <a16:creationId xmlns:a16="http://schemas.microsoft.com/office/drawing/2014/main" id="{0CBFD952-C3B8-FC23-E6BB-146821F4D7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D72CC1-9AB3-C9C4-F4F4-88791F6CDB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114AEC-E70B-458B-BE01-9B482C2FE851}" type="slidenum">
              <a:rPr lang="en-US" smtClean="0"/>
              <a:t>‹#›</a:t>
            </a:fld>
            <a:endParaRPr lang="en-US"/>
          </a:p>
        </p:txBody>
      </p:sp>
    </p:spTree>
    <p:extLst>
      <p:ext uri="{BB962C8B-B14F-4D97-AF65-F5344CB8AC3E}">
        <p14:creationId xmlns:p14="http://schemas.microsoft.com/office/powerpoint/2010/main" val="1586805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66E6-3B7B-357C-8639-3616474AAFBA}"/>
              </a:ext>
            </a:extLst>
          </p:cNvPr>
          <p:cNvSpPr>
            <a:spLocks noGrp="1"/>
          </p:cNvSpPr>
          <p:nvPr>
            <p:ph type="ctrTitle"/>
          </p:nvPr>
        </p:nvSpPr>
        <p:spPr/>
        <p:txBody>
          <a:bodyPr/>
          <a:lstStyle/>
          <a:p>
            <a:r>
              <a:rPr lang="en-US" dirty="0"/>
              <a:t>User Interface Design</a:t>
            </a:r>
          </a:p>
        </p:txBody>
      </p:sp>
      <p:sp>
        <p:nvSpPr>
          <p:cNvPr id="3" name="Subtitle 2">
            <a:extLst>
              <a:ext uri="{FF2B5EF4-FFF2-40B4-BE49-F238E27FC236}">
                <a16:creationId xmlns:a16="http://schemas.microsoft.com/office/drawing/2014/main" id="{610BC1A0-4FC0-1A1B-35DA-1EFDEEA65726}"/>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160728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9CF9-5CA1-1ECC-5719-5FE2DA056C1D}"/>
              </a:ext>
            </a:extLst>
          </p:cNvPr>
          <p:cNvSpPr>
            <a:spLocks noGrp="1"/>
          </p:cNvSpPr>
          <p:nvPr>
            <p:ph type="title"/>
          </p:nvPr>
        </p:nvSpPr>
        <p:spPr/>
        <p:txBody>
          <a:bodyPr/>
          <a:lstStyle/>
          <a:p>
            <a:r>
              <a:rPr lang="en-US" dirty="0"/>
              <a:t>Place the user in control</a:t>
            </a:r>
          </a:p>
        </p:txBody>
      </p:sp>
      <p:sp>
        <p:nvSpPr>
          <p:cNvPr id="3" name="Content Placeholder 2">
            <a:extLst>
              <a:ext uri="{FF2B5EF4-FFF2-40B4-BE49-F238E27FC236}">
                <a16:creationId xmlns:a16="http://schemas.microsoft.com/office/drawing/2014/main" id="{4D0EB183-621F-BB59-12EF-46C2B160AB1F}"/>
              </a:ext>
            </a:extLst>
          </p:cNvPr>
          <p:cNvSpPr>
            <a:spLocks noGrp="1"/>
          </p:cNvSpPr>
          <p:nvPr>
            <p:ph idx="1"/>
          </p:nvPr>
        </p:nvSpPr>
        <p:spPr>
          <a:xfrm>
            <a:off x="838200" y="1825624"/>
            <a:ext cx="10515600" cy="4824557"/>
          </a:xfrm>
        </p:spPr>
        <p:txBody>
          <a:bodyPr/>
          <a:lstStyle/>
          <a:p>
            <a:r>
              <a:rPr lang="en-US" sz="3000" dirty="0"/>
              <a:t>Design Principles:</a:t>
            </a:r>
          </a:p>
          <a:p>
            <a:pPr lvl="1"/>
            <a:r>
              <a:rPr lang="en-US" sz="2600" dirty="0"/>
              <a:t>Define interactions such that a user is not forced into unnecessary/undesired actions/modes</a:t>
            </a:r>
          </a:p>
          <a:p>
            <a:pPr lvl="1"/>
            <a:r>
              <a:rPr lang="en-US" sz="2600" dirty="0"/>
              <a:t>Provide flexible interaction</a:t>
            </a:r>
          </a:p>
          <a:p>
            <a:pPr lvl="1"/>
            <a:r>
              <a:rPr lang="en-US" sz="2600" dirty="0"/>
              <a:t>User should not feel that the system is controlling the user</a:t>
            </a:r>
          </a:p>
          <a:p>
            <a:pPr lvl="1"/>
            <a:r>
              <a:rPr lang="en-US" sz="2600" dirty="0"/>
              <a:t>Allow interruptible and undoable user interactions</a:t>
            </a:r>
          </a:p>
          <a:p>
            <a:pPr lvl="1"/>
            <a:r>
              <a:rPr lang="en-US" sz="2600" dirty="0"/>
              <a:t>Streamline interactions based on skill level, allow interactions to be customized</a:t>
            </a:r>
          </a:p>
          <a:p>
            <a:pPr lvl="1"/>
            <a:r>
              <a:rPr lang="en-US" sz="2600" dirty="0"/>
              <a:t>Hide technical internals from casual user</a:t>
            </a:r>
          </a:p>
          <a:p>
            <a:pPr lvl="1"/>
            <a:r>
              <a:rPr lang="en-US" sz="2600" dirty="0"/>
              <a:t>Provide mechanism for direct interaction with objects on screen</a:t>
            </a:r>
          </a:p>
          <a:p>
            <a:endParaRPr lang="en-US" dirty="0"/>
          </a:p>
        </p:txBody>
      </p:sp>
    </p:spTree>
    <p:extLst>
      <p:ext uri="{BB962C8B-B14F-4D97-AF65-F5344CB8AC3E}">
        <p14:creationId xmlns:p14="http://schemas.microsoft.com/office/powerpoint/2010/main" val="411948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D8CD-EDF4-9C13-8C76-1A3279AAD398}"/>
              </a:ext>
            </a:extLst>
          </p:cNvPr>
          <p:cNvSpPr>
            <a:spLocks noGrp="1"/>
          </p:cNvSpPr>
          <p:nvPr>
            <p:ph type="title"/>
          </p:nvPr>
        </p:nvSpPr>
        <p:spPr/>
        <p:txBody>
          <a:bodyPr/>
          <a:lstStyle/>
          <a:p>
            <a:r>
              <a:rPr lang="en-US" dirty="0"/>
              <a:t>Reduce the user’s memory load</a:t>
            </a:r>
          </a:p>
        </p:txBody>
      </p:sp>
      <p:sp>
        <p:nvSpPr>
          <p:cNvPr id="3" name="Content Placeholder 2">
            <a:extLst>
              <a:ext uri="{FF2B5EF4-FFF2-40B4-BE49-F238E27FC236}">
                <a16:creationId xmlns:a16="http://schemas.microsoft.com/office/drawing/2014/main" id="{D062A38D-374B-8942-3D98-28D2FA2391AC}"/>
              </a:ext>
            </a:extLst>
          </p:cNvPr>
          <p:cNvSpPr>
            <a:spLocks noGrp="1"/>
          </p:cNvSpPr>
          <p:nvPr>
            <p:ph idx="1"/>
          </p:nvPr>
        </p:nvSpPr>
        <p:spPr/>
        <p:txBody>
          <a:bodyPr/>
          <a:lstStyle/>
          <a:p>
            <a:r>
              <a:rPr lang="en-US" sz="3000" dirty="0"/>
              <a:t>The more a user has to remember, the more error-prone the interaction</a:t>
            </a:r>
          </a:p>
          <a:p>
            <a:r>
              <a:rPr lang="en-US" sz="3000" dirty="0"/>
              <a:t>Design principles:</a:t>
            </a:r>
          </a:p>
          <a:p>
            <a:pPr lvl="1"/>
            <a:r>
              <a:rPr lang="en-US" sz="2800" dirty="0"/>
              <a:t>Reduce demand on short term memory</a:t>
            </a:r>
          </a:p>
          <a:p>
            <a:pPr lvl="1"/>
            <a:r>
              <a:rPr lang="en-US" sz="2800" dirty="0"/>
              <a:t>Establish meaningful defaults</a:t>
            </a:r>
          </a:p>
          <a:p>
            <a:pPr lvl="1"/>
            <a:r>
              <a:rPr lang="en-US" sz="2800" dirty="0"/>
              <a:t>Define shortcuts that are intuitive</a:t>
            </a:r>
          </a:p>
          <a:p>
            <a:pPr lvl="1"/>
            <a:r>
              <a:rPr lang="en-US" sz="2800" dirty="0"/>
              <a:t>Visual layout must be based on real world metaphor</a:t>
            </a:r>
          </a:p>
          <a:p>
            <a:pPr lvl="1"/>
            <a:r>
              <a:rPr lang="en-US" sz="2800" dirty="0"/>
              <a:t>Disclose information in a progressive manner</a:t>
            </a:r>
          </a:p>
          <a:p>
            <a:endParaRPr lang="en-US" dirty="0"/>
          </a:p>
        </p:txBody>
      </p:sp>
    </p:spTree>
    <p:extLst>
      <p:ext uri="{BB962C8B-B14F-4D97-AF65-F5344CB8AC3E}">
        <p14:creationId xmlns:p14="http://schemas.microsoft.com/office/powerpoint/2010/main" val="1297180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6B3F-69AA-9809-E0F0-70AD9BFDEF3B}"/>
              </a:ext>
            </a:extLst>
          </p:cNvPr>
          <p:cNvSpPr>
            <a:spLocks noGrp="1"/>
          </p:cNvSpPr>
          <p:nvPr>
            <p:ph type="title"/>
          </p:nvPr>
        </p:nvSpPr>
        <p:spPr/>
        <p:txBody>
          <a:bodyPr/>
          <a:lstStyle/>
          <a:p>
            <a:r>
              <a:rPr lang="en-US" dirty="0"/>
              <a:t>Make the interface consistent</a:t>
            </a:r>
          </a:p>
        </p:txBody>
      </p:sp>
      <p:sp>
        <p:nvSpPr>
          <p:cNvPr id="3" name="Content Placeholder 2">
            <a:extLst>
              <a:ext uri="{FF2B5EF4-FFF2-40B4-BE49-F238E27FC236}">
                <a16:creationId xmlns:a16="http://schemas.microsoft.com/office/drawing/2014/main" id="{9AD2BFDD-9A26-3AEB-B1E4-E98D6A4C34A3}"/>
              </a:ext>
            </a:extLst>
          </p:cNvPr>
          <p:cNvSpPr>
            <a:spLocks noGrp="1"/>
          </p:cNvSpPr>
          <p:nvPr>
            <p:ph idx="1"/>
          </p:nvPr>
        </p:nvSpPr>
        <p:spPr/>
        <p:txBody>
          <a:bodyPr/>
          <a:lstStyle/>
          <a:p>
            <a:r>
              <a:rPr lang="en-US" dirty="0"/>
              <a:t>Maintain design rules for all screens</a:t>
            </a:r>
          </a:p>
          <a:p>
            <a:r>
              <a:rPr lang="en-US" dirty="0"/>
              <a:t>Design principles:</a:t>
            </a:r>
          </a:p>
          <a:p>
            <a:pPr lvl="1"/>
            <a:r>
              <a:rPr lang="en-US" dirty="0"/>
              <a:t>Allow user to put current task into a meaningful context</a:t>
            </a:r>
          </a:p>
          <a:p>
            <a:pPr lvl="1"/>
            <a:r>
              <a:rPr lang="en-US" dirty="0"/>
              <a:t>Maintain consistency across a complete product line</a:t>
            </a:r>
          </a:p>
          <a:p>
            <a:pPr lvl="1"/>
            <a:r>
              <a:rPr lang="en-US" dirty="0"/>
              <a:t>Avoid violating de facto standards</a:t>
            </a:r>
          </a:p>
          <a:p>
            <a:endParaRPr lang="en-US" dirty="0"/>
          </a:p>
        </p:txBody>
      </p:sp>
    </p:spTree>
    <p:extLst>
      <p:ext uri="{BB962C8B-B14F-4D97-AF65-F5344CB8AC3E}">
        <p14:creationId xmlns:p14="http://schemas.microsoft.com/office/powerpoint/2010/main" val="94579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DC73-DD77-2932-7E48-F553DF121FAA}"/>
              </a:ext>
            </a:extLst>
          </p:cNvPr>
          <p:cNvSpPr>
            <a:spLocks noGrp="1"/>
          </p:cNvSpPr>
          <p:nvPr>
            <p:ph type="title"/>
          </p:nvPr>
        </p:nvSpPr>
        <p:spPr/>
        <p:txBody>
          <a:bodyPr/>
          <a:lstStyle/>
          <a:p>
            <a:r>
              <a:rPr lang="en-US" dirty="0"/>
              <a:t>User Interface Design (UID) Process</a:t>
            </a:r>
          </a:p>
        </p:txBody>
      </p:sp>
      <p:pic>
        <p:nvPicPr>
          <p:cNvPr id="5" name="Content Placeholder 4" descr="Diagram, engineering drawing&#10;&#10;Description automatically generated">
            <a:extLst>
              <a:ext uri="{FF2B5EF4-FFF2-40B4-BE49-F238E27FC236}">
                <a16:creationId xmlns:a16="http://schemas.microsoft.com/office/drawing/2014/main" id="{95CCC956-6333-9F72-C77A-48C5ED399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3522" y="1512184"/>
            <a:ext cx="9364955" cy="4980691"/>
          </a:xfrm>
        </p:spPr>
      </p:pic>
    </p:spTree>
    <p:extLst>
      <p:ext uri="{BB962C8B-B14F-4D97-AF65-F5344CB8AC3E}">
        <p14:creationId xmlns:p14="http://schemas.microsoft.com/office/powerpoint/2010/main" val="2751211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DC73-DD77-2932-7E48-F553DF121FAA}"/>
              </a:ext>
            </a:extLst>
          </p:cNvPr>
          <p:cNvSpPr>
            <a:spLocks noGrp="1"/>
          </p:cNvSpPr>
          <p:nvPr>
            <p:ph type="title"/>
          </p:nvPr>
        </p:nvSpPr>
        <p:spPr/>
        <p:txBody>
          <a:bodyPr/>
          <a:lstStyle/>
          <a:p>
            <a:r>
              <a:rPr lang="en-US" dirty="0"/>
              <a:t>User Interface Design (UID) Process</a:t>
            </a:r>
          </a:p>
        </p:txBody>
      </p:sp>
      <p:sp>
        <p:nvSpPr>
          <p:cNvPr id="4" name="Content Placeholder 3">
            <a:extLst>
              <a:ext uri="{FF2B5EF4-FFF2-40B4-BE49-F238E27FC236}">
                <a16:creationId xmlns:a16="http://schemas.microsoft.com/office/drawing/2014/main" id="{251594DE-8C49-DA9C-C2C5-8C232CF056BA}"/>
              </a:ext>
            </a:extLst>
          </p:cNvPr>
          <p:cNvSpPr>
            <a:spLocks noGrp="1"/>
          </p:cNvSpPr>
          <p:nvPr>
            <p:ph idx="1"/>
          </p:nvPr>
        </p:nvSpPr>
        <p:spPr>
          <a:xfrm>
            <a:off x="838200" y="1825625"/>
            <a:ext cx="10515600" cy="4858204"/>
          </a:xfrm>
        </p:spPr>
        <p:txBody>
          <a:bodyPr>
            <a:noAutofit/>
          </a:bodyPr>
          <a:lstStyle/>
          <a:p>
            <a:r>
              <a:rPr lang="en-US" dirty="0"/>
              <a:t>Interface Analysis</a:t>
            </a:r>
          </a:p>
          <a:p>
            <a:pPr lvl="1"/>
            <a:r>
              <a:rPr lang="en-US" dirty="0"/>
              <a:t>User Model</a:t>
            </a:r>
          </a:p>
          <a:p>
            <a:pPr lvl="2"/>
            <a:r>
              <a:rPr lang="en-US" sz="2200" dirty="0"/>
              <a:t>Profile of end user</a:t>
            </a:r>
          </a:p>
          <a:p>
            <a:pPr lvl="3"/>
            <a:r>
              <a:rPr lang="en-US" sz="2200" dirty="0"/>
              <a:t>Age, gender, education, physical abilities, cultural/ethnic background etc.</a:t>
            </a:r>
          </a:p>
          <a:p>
            <a:pPr lvl="2"/>
            <a:r>
              <a:rPr lang="en-US" sz="2200" dirty="0"/>
              <a:t>Novice, Knowledgeable, Knowledgeable frequent users</a:t>
            </a:r>
          </a:p>
          <a:p>
            <a:pPr lvl="1"/>
            <a:r>
              <a:rPr lang="en-US" dirty="0"/>
              <a:t>Design Model</a:t>
            </a:r>
          </a:p>
          <a:p>
            <a:pPr lvl="1"/>
            <a:r>
              <a:rPr lang="en-US" dirty="0"/>
              <a:t>Mental Model</a:t>
            </a:r>
          </a:p>
          <a:p>
            <a:pPr lvl="2"/>
            <a:r>
              <a:rPr lang="en-US" sz="2200" dirty="0"/>
              <a:t>User’s perception of the system</a:t>
            </a:r>
          </a:p>
          <a:p>
            <a:pPr lvl="1"/>
            <a:r>
              <a:rPr lang="en-US" dirty="0"/>
              <a:t>Implementation Model</a:t>
            </a:r>
          </a:p>
          <a:p>
            <a:pPr lvl="2"/>
            <a:r>
              <a:rPr lang="en-US" sz="2200" dirty="0"/>
              <a:t>C</a:t>
            </a:r>
            <a:r>
              <a:rPr lang="en-US" sz="2200" b="0" i="0" u="none" strike="noStrike" baseline="0" dirty="0"/>
              <a:t>ombines outward manifestation of the computer-based</a:t>
            </a:r>
            <a:r>
              <a:rPr lang="en-US" sz="2200" dirty="0"/>
              <a:t> </a:t>
            </a:r>
            <a:r>
              <a:rPr lang="en-US" sz="2200" b="0" i="0" u="none" strike="noStrike" baseline="0" dirty="0"/>
              <a:t>system (the look and feel of the interface), coupled with all supporting information (books, manuals, videotapes, help files) that describes interface syntax</a:t>
            </a:r>
            <a:endParaRPr lang="en-US" sz="2200" dirty="0"/>
          </a:p>
        </p:txBody>
      </p:sp>
    </p:spTree>
    <p:extLst>
      <p:ext uri="{BB962C8B-B14F-4D97-AF65-F5344CB8AC3E}">
        <p14:creationId xmlns:p14="http://schemas.microsoft.com/office/powerpoint/2010/main" val="244303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DC73-DD77-2932-7E48-F553DF121FAA}"/>
              </a:ext>
            </a:extLst>
          </p:cNvPr>
          <p:cNvSpPr>
            <a:spLocks noGrp="1"/>
          </p:cNvSpPr>
          <p:nvPr>
            <p:ph type="title"/>
          </p:nvPr>
        </p:nvSpPr>
        <p:spPr/>
        <p:txBody>
          <a:bodyPr/>
          <a:lstStyle/>
          <a:p>
            <a:r>
              <a:rPr lang="en-US" dirty="0"/>
              <a:t>User Interface Design (UID) Process</a:t>
            </a:r>
          </a:p>
        </p:txBody>
      </p:sp>
      <p:sp>
        <p:nvSpPr>
          <p:cNvPr id="4" name="Content Placeholder 3">
            <a:extLst>
              <a:ext uri="{FF2B5EF4-FFF2-40B4-BE49-F238E27FC236}">
                <a16:creationId xmlns:a16="http://schemas.microsoft.com/office/drawing/2014/main" id="{251594DE-8C49-DA9C-C2C5-8C232CF056BA}"/>
              </a:ext>
            </a:extLst>
          </p:cNvPr>
          <p:cNvSpPr>
            <a:spLocks noGrp="1"/>
          </p:cNvSpPr>
          <p:nvPr>
            <p:ph idx="1"/>
          </p:nvPr>
        </p:nvSpPr>
        <p:spPr/>
        <p:txBody>
          <a:bodyPr>
            <a:noAutofit/>
          </a:bodyPr>
          <a:lstStyle/>
          <a:p>
            <a:r>
              <a:rPr lang="en-US" dirty="0"/>
              <a:t>Interface Design</a:t>
            </a:r>
          </a:p>
          <a:p>
            <a:pPr lvl="1"/>
            <a:r>
              <a:rPr lang="en-US" dirty="0"/>
              <a:t>Define interface objects and actions (and their screen representations)</a:t>
            </a:r>
          </a:p>
          <a:p>
            <a:r>
              <a:rPr lang="en-US" dirty="0"/>
              <a:t>Interface Construction</a:t>
            </a:r>
          </a:p>
          <a:p>
            <a:pPr lvl="1"/>
            <a:r>
              <a:rPr lang="en-US" dirty="0"/>
              <a:t>Creation of prototypes to evaluate usage scenarios</a:t>
            </a:r>
          </a:p>
          <a:p>
            <a:r>
              <a:rPr lang="en-US" dirty="0"/>
              <a:t>Interface Validation</a:t>
            </a:r>
          </a:p>
          <a:p>
            <a:pPr lvl="1"/>
            <a:r>
              <a:rPr lang="en-US" dirty="0"/>
              <a:t>Ability to implement every user task correctly</a:t>
            </a:r>
          </a:p>
          <a:p>
            <a:pPr lvl="1"/>
            <a:r>
              <a:rPr lang="en-US" dirty="0"/>
              <a:t>Degree to which interface is easy to use</a:t>
            </a:r>
          </a:p>
          <a:p>
            <a:pPr lvl="1"/>
            <a:r>
              <a:rPr lang="en-US" dirty="0"/>
              <a:t>User’s acceptance to user interface as useful</a:t>
            </a:r>
          </a:p>
        </p:txBody>
      </p:sp>
    </p:spTree>
    <p:extLst>
      <p:ext uri="{BB962C8B-B14F-4D97-AF65-F5344CB8AC3E}">
        <p14:creationId xmlns:p14="http://schemas.microsoft.com/office/powerpoint/2010/main" val="2099239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7704-5352-7005-5E42-D9297CF9FBF4}"/>
              </a:ext>
            </a:extLst>
          </p:cNvPr>
          <p:cNvSpPr>
            <a:spLocks noGrp="1"/>
          </p:cNvSpPr>
          <p:nvPr>
            <p:ph type="title"/>
          </p:nvPr>
        </p:nvSpPr>
        <p:spPr/>
        <p:txBody>
          <a:bodyPr/>
          <a:lstStyle/>
          <a:p>
            <a:r>
              <a:rPr lang="en-US" dirty="0"/>
              <a:t>Interface Analysis</a:t>
            </a:r>
          </a:p>
        </p:txBody>
      </p:sp>
      <p:sp>
        <p:nvSpPr>
          <p:cNvPr id="3" name="Content Placeholder 2">
            <a:extLst>
              <a:ext uri="{FF2B5EF4-FFF2-40B4-BE49-F238E27FC236}">
                <a16:creationId xmlns:a16="http://schemas.microsoft.com/office/drawing/2014/main" id="{3C8D731D-D362-4C6D-96CC-0BF892F4771A}"/>
              </a:ext>
            </a:extLst>
          </p:cNvPr>
          <p:cNvSpPr>
            <a:spLocks noGrp="1"/>
          </p:cNvSpPr>
          <p:nvPr>
            <p:ph idx="1"/>
          </p:nvPr>
        </p:nvSpPr>
        <p:spPr>
          <a:xfrm>
            <a:off x="838200" y="1825624"/>
            <a:ext cx="10515600" cy="4792889"/>
          </a:xfrm>
        </p:spPr>
        <p:txBody>
          <a:bodyPr>
            <a:normAutofit lnSpcReduction="10000"/>
          </a:bodyPr>
          <a:lstStyle/>
          <a:p>
            <a:r>
              <a:rPr lang="en-US" sz="3000" dirty="0"/>
              <a:t>User Analysis</a:t>
            </a:r>
          </a:p>
          <a:p>
            <a:pPr lvl="1"/>
            <a:r>
              <a:rPr lang="en-US" dirty="0"/>
              <a:t>Trained professionals? Technicians? Clerks? Etc.</a:t>
            </a:r>
          </a:p>
          <a:p>
            <a:pPr lvl="1"/>
            <a:r>
              <a:rPr lang="en-US" dirty="0"/>
              <a:t>Average level of formal education?</a:t>
            </a:r>
          </a:p>
          <a:p>
            <a:pPr lvl="1"/>
            <a:r>
              <a:rPr lang="en-US" dirty="0"/>
              <a:t>User capability to learn from written material/training?</a:t>
            </a:r>
          </a:p>
          <a:p>
            <a:pPr lvl="1"/>
            <a:r>
              <a:rPr lang="en-US" dirty="0"/>
              <a:t>Expert typists? Do no like keyboard?</a:t>
            </a:r>
          </a:p>
          <a:p>
            <a:pPr lvl="1"/>
            <a:r>
              <a:rPr lang="en-US" dirty="0"/>
              <a:t>Age range?</a:t>
            </a:r>
          </a:p>
          <a:p>
            <a:pPr lvl="1"/>
            <a:r>
              <a:rPr lang="en-US" dirty="0"/>
              <a:t>Users represented predominantly by one gender?</a:t>
            </a:r>
          </a:p>
          <a:p>
            <a:pPr lvl="1"/>
            <a:r>
              <a:rPr lang="en-US" dirty="0"/>
              <a:t>Routine of work? Regular? Overtime?</a:t>
            </a:r>
          </a:p>
          <a:p>
            <a:pPr lvl="1"/>
            <a:r>
              <a:rPr lang="en-US" dirty="0"/>
              <a:t>Frequency of usage?</a:t>
            </a:r>
          </a:p>
          <a:p>
            <a:pPr lvl="1"/>
            <a:r>
              <a:rPr lang="en-US" dirty="0"/>
              <a:t>Primary spoken language of users?</a:t>
            </a:r>
          </a:p>
          <a:p>
            <a:pPr lvl="1"/>
            <a:r>
              <a:rPr lang="en-US" dirty="0"/>
              <a:t>Subject matter experts?</a:t>
            </a:r>
          </a:p>
          <a:p>
            <a:pPr lvl="1"/>
            <a:r>
              <a:rPr lang="en-US" dirty="0"/>
              <a:t>Desire to know underlying technology</a:t>
            </a:r>
          </a:p>
        </p:txBody>
      </p:sp>
    </p:spTree>
    <p:extLst>
      <p:ext uri="{BB962C8B-B14F-4D97-AF65-F5344CB8AC3E}">
        <p14:creationId xmlns:p14="http://schemas.microsoft.com/office/powerpoint/2010/main" val="2668673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7704-5352-7005-5E42-D9297CF9FBF4}"/>
              </a:ext>
            </a:extLst>
          </p:cNvPr>
          <p:cNvSpPr>
            <a:spLocks noGrp="1"/>
          </p:cNvSpPr>
          <p:nvPr>
            <p:ph type="title"/>
          </p:nvPr>
        </p:nvSpPr>
        <p:spPr/>
        <p:txBody>
          <a:bodyPr/>
          <a:lstStyle/>
          <a:p>
            <a:r>
              <a:rPr lang="en-US" dirty="0"/>
              <a:t>Interface Analysis</a:t>
            </a:r>
          </a:p>
        </p:txBody>
      </p:sp>
      <p:sp>
        <p:nvSpPr>
          <p:cNvPr id="3" name="Content Placeholder 2">
            <a:extLst>
              <a:ext uri="{FF2B5EF4-FFF2-40B4-BE49-F238E27FC236}">
                <a16:creationId xmlns:a16="http://schemas.microsoft.com/office/drawing/2014/main" id="{3C8D731D-D362-4C6D-96CC-0BF892F4771A}"/>
              </a:ext>
            </a:extLst>
          </p:cNvPr>
          <p:cNvSpPr>
            <a:spLocks noGrp="1"/>
          </p:cNvSpPr>
          <p:nvPr>
            <p:ph idx="1"/>
          </p:nvPr>
        </p:nvSpPr>
        <p:spPr>
          <a:xfrm>
            <a:off x="838200" y="1825625"/>
            <a:ext cx="10515600" cy="4923518"/>
          </a:xfrm>
        </p:spPr>
        <p:txBody>
          <a:bodyPr>
            <a:normAutofit lnSpcReduction="10000"/>
          </a:bodyPr>
          <a:lstStyle/>
          <a:p>
            <a:r>
              <a:rPr lang="en-US" sz="3200" dirty="0"/>
              <a:t>Task Analysis</a:t>
            </a:r>
          </a:p>
          <a:p>
            <a:pPr lvl="1"/>
            <a:r>
              <a:rPr lang="en-US" sz="2600" dirty="0"/>
              <a:t>Work performed by user in particular circumstances</a:t>
            </a:r>
          </a:p>
          <a:p>
            <a:pPr lvl="1"/>
            <a:r>
              <a:rPr lang="en-US" sz="2600" dirty="0"/>
              <a:t>Tasks/subtasks performed by the user during the work being performed</a:t>
            </a:r>
          </a:p>
          <a:p>
            <a:pPr lvl="1"/>
            <a:r>
              <a:rPr lang="en-US" sz="2600" dirty="0"/>
              <a:t>Problem domain objects manipulated by users</a:t>
            </a:r>
          </a:p>
          <a:p>
            <a:pPr lvl="1"/>
            <a:r>
              <a:rPr lang="en-US" sz="2600" dirty="0"/>
              <a:t>Sequence of work tasks? Flow of actions? The workflow?</a:t>
            </a:r>
          </a:p>
          <a:p>
            <a:pPr lvl="1"/>
            <a:r>
              <a:rPr lang="en-US" sz="2600" dirty="0"/>
              <a:t>Hierarchy of tasks</a:t>
            </a:r>
          </a:p>
          <a:p>
            <a:pPr marL="0" indent="0">
              <a:buNone/>
            </a:pPr>
            <a:endParaRPr lang="en-US" dirty="0"/>
          </a:p>
          <a:p>
            <a:pPr lvl="1"/>
            <a:r>
              <a:rPr lang="en-US" sz="2800" dirty="0"/>
              <a:t>Techniques used to support task analysis</a:t>
            </a:r>
          </a:p>
          <a:p>
            <a:pPr lvl="2"/>
            <a:r>
              <a:rPr lang="en-US" sz="2400" dirty="0"/>
              <a:t>Use cases</a:t>
            </a:r>
          </a:p>
          <a:p>
            <a:pPr lvl="2"/>
            <a:r>
              <a:rPr lang="en-US" sz="2400" dirty="0"/>
              <a:t>Task Elaboration (functional decomposition or stepwise refinement)</a:t>
            </a:r>
          </a:p>
          <a:p>
            <a:pPr lvl="2"/>
            <a:r>
              <a:rPr lang="en-US" sz="2400" dirty="0"/>
              <a:t>Object Elaboration</a:t>
            </a:r>
          </a:p>
          <a:p>
            <a:pPr lvl="2"/>
            <a:r>
              <a:rPr lang="en-US" sz="2400" dirty="0"/>
              <a:t>Workflow Analysis (Swimlane Diagram)</a:t>
            </a:r>
          </a:p>
        </p:txBody>
      </p:sp>
    </p:spTree>
    <p:extLst>
      <p:ext uri="{BB962C8B-B14F-4D97-AF65-F5344CB8AC3E}">
        <p14:creationId xmlns:p14="http://schemas.microsoft.com/office/powerpoint/2010/main" val="1964661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7704-5352-7005-5E42-D9297CF9FBF4}"/>
              </a:ext>
            </a:extLst>
          </p:cNvPr>
          <p:cNvSpPr>
            <a:spLocks noGrp="1"/>
          </p:cNvSpPr>
          <p:nvPr>
            <p:ph type="title"/>
          </p:nvPr>
        </p:nvSpPr>
        <p:spPr/>
        <p:txBody>
          <a:bodyPr/>
          <a:lstStyle/>
          <a:p>
            <a:r>
              <a:rPr lang="en-US" dirty="0"/>
              <a:t>Interface Analysis</a:t>
            </a:r>
          </a:p>
        </p:txBody>
      </p:sp>
      <p:sp>
        <p:nvSpPr>
          <p:cNvPr id="3" name="Content Placeholder 2">
            <a:extLst>
              <a:ext uri="{FF2B5EF4-FFF2-40B4-BE49-F238E27FC236}">
                <a16:creationId xmlns:a16="http://schemas.microsoft.com/office/drawing/2014/main" id="{3C8D731D-D362-4C6D-96CC-0BF892F4771A}"/>
              </a:ext>
            </a:extLst>
          </p:cNvPr>
          <p:cNvSpPr>
            <a:spLocks noGrp="1"/>
          </p:cNvSpPr>
          <p:nvPr>
            <p:ph idx="1"/>
          </p:nvPr>
        </p:nvSpPr>
        <p:spPr/>
        <p:txBody>
          <a:bodyPr>
            <a:normAutofit/>
          </a:bodyPr>
          <a:lstStyle/>
          <a:p>
            <a:r>
              <a:rPr lang="en-US" dirty="0"/>
              <a:t>Analysis and display content	</a:t>
            </a:r>
          </a:p>
          <a:p>
            <a:pPr lvl="1"/>
            <a:r>
              <a:rPr lang="en-US" dirty="0"/>
              <a:t>Different types of data assigned to consistent locations on screen?</a:t>
            </a:r>
          </a:p>
          <a:p>
            <a:pPr lvl="1"/>
            <a:r>
              <a:rPr lang="en-US" dirty="0"/>
              <a:t>Customizable location of content on screen</a:t>
            </a:r>
          </a:p>
          <a:p>
            <a:pPr lvl="1"/>
            <a:r>
              <a:rPr lang="en-US" dirty="0"/>
              <a:t>Partitioning of large objects (e.g., reports) for better understanding</a:t>
            </a:r>
          </a:p>
          <a:p>
            <a:pPr lvl="1"/>
            <a:r>
              <a:rPr lang="en-US" dirty="0"/>
              <a:t>Use of colors to improve understanding</a:t>
            </a:r>
          </a:p>
          <a:p>
            <a:pPr lvl="1"/>
            <a:r>
              <a:rPr lang="en-US" dirty="0"/>
              <a:t>Content of error messages?</a:t>
            </a:r>
          </a:p>
          <a:p>
            <a:pPr lvl="2"/>
            <a:endParaRPr lang="en-US" dirty="0"/>
          </a:p>
        </p:txBody>
      </p:sp>
    </p:spTree>
    <p:extLst>
      <p:ext uri="{BB962C8B-B14F-4D97-AF65-F5344CB8AC3E}">
        <p14:creationId xmlns:p14="http://schemas.microsoft.com/office/powerpoint/2010/main" val="3126236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77704-5352-7005-5E42-D9297CF9FBF4}"/>
              </a:ext>
            </a:extLst>
          </p:cNvPr>
          <p:cNvSpPr>
            <a:spLocks noGrp="1"/>
          </p:cNvSpPr>
          <p:nvPr>
            <p:ph type="title"/>
          </p:nvPr>
        </p:nvSpPr>
        <p:spPr/>
        <p:txBody>
          <a:bodyPr/>
          <a:lstStyle/>
          <a:p>
            <a:r>
              <a:rPr lang="en-US" dirty="0"/>
              <a:t>Interface Design</a:t>
            </a:r>
          </a:p>
        </p:txBody>
      </p:sp>
      <p:sp>
        <p:nvSpPr>
          <p:cNvPr id="3" name="Content Placeholder 2">
            <a:extLst>
              <a:ext uri="{FF2B5EF4-FFF2-40B4-BE49-F238E27FC236}">
                <a16:creationId xmlns:a16="http://schemas.microsoft.com/office/drawing/2014/main" id="{3C8D731D-D362-4C6D-96CC-0BF892F4771A}"/>
              </a:ext>
            </a:extLst>
          </p:cNvPr>
          <p:cNvSpPr>
            <a:spLocks noGrp="1"/>
          </p:cNvSpPr>
          <p:nvPr>
            <p:ph idx="1"/>
          </p:nvPr>
        </p:nvSpPr>
        <p:spPr/>
        <p:txBody>
          <a:bodyPr>
            <a:normAutofit/>
          </a:bodyPr>
          <a:lstStyle/>
          <a:p>
            <a:r>
              <a:rPr lang="en-US" dirty="0"/>
              <a:t>Define interface objects and operations</a:t>
            </a:r>
          </a:p>
          <a:p>
            <a:r>
              <a:rPr lang="en-US" dirty="0"/>
              <a:t>Model system behavior on events that change state of the interface</a:t>
            </a:r>
          </a:p>
          <a:p>
            <a:r>
              <a:rPr lang="en-US" dirty="0"/>
              <a:t>Indicate user interpretation of the state of the system</a:t>
            </a:r>
          </a:p>
          <a:p>
            <a:pPr lvl="2"/>
            <a:endParaRPr lang="en-US" dirty="0"/>
          </a:p>
        </p:txBody>
      </p:sp>
    </p:spTree>
    <p:extLst>
      <p:ext uri="{BB962C8B-B14F-4D97-AF65-F5344CB8AC3E}">
        <p14:creationId xmlns:p14="http://schemas.microsoft.com/office/powerpoint/2010/main" val="266317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CF3C-517D-6899-9F78-25C59FDE0488}"/>
              </a:ext>
            </a:extLst>
          </p:cNvPr>
          <p:cNvSpPr>
            <a:spLocks noGrp="1"/>
          </p:cNvSpPr>
          <p:nvPr>
            <p:ph type="title"/>
          </p:nvPr>
        </p:nvSpPr>
        <p:spPr/>
        <p:txBody>
          <a:bodyPr/>
          <a:lstStyle/>
          <a:p>
            <a:r>
              <a:rPr lang="en-US" dirty="0"/>
              <a:t>A House</a:t>
            </a:r>
          </a:p>
        </p:txBody>
      </p:sp>
      <p:sp>
        <p:nvSpPr>
          <p:cNvPr id="3" name="Content Placeholder 2">
            <a:extLst>
              <a:ext uri="{FF2B5EF4-FFF2-40B4-BE49-F238E27FC236}">
                <a16:creationId xmlns:a16="http://schemas.microsoft.com/office/drawing/2014/main" id="{4B509D49-56E6-573F-406E-82732FB7CCEE}"/>
              </a:ext>
            </a:extLst>
          </p:cNvPr>
          <p:cNvSpPr>
            <a:spLocks noGrp="1"/>
          </p:cNvSpPr>
          <p:nvPr>
            <p:ph idx="1"/>
          </p:nvPr>
        </p:nvSpPr>
        <p:spPr/>
        <p:txBody>
          <a:bodyPr/>
          <a:lstStyle/>
          <a:p>
            <a:r>
              <a:rPr lang="en-US" dirty="0">
                <a:latin typeface="+mj-lt"/>
              </a:rPr>
              <a:t>Without doors, windows!!!</a:t>
            </a:r>
          </a:p>
          <a:p>
            <a:r>
              <a:rPr lang="en-US" dirty="0">
                <a:latin typeface="+mj-lt"/>
              </a:rPr>
              <a:t>Utility connections!!</a:t>
            </a:r>
          </a:p>
          <a:p>
            <a:r>
              <a:rPr lang="en-US" dirty="0">
                <a:latin typeface="+mj-lt"/>
              </a:rPr>
              <a:t>Similarly, a software without any interfaces is </a:t>
            </a:r>
          </a:p>
          <a:p>
            <a:pPr marL="0" indent="0">
              <a:buNone/>
            </a:pPr>
            <a:r>
              <a:rPr lang="en-US" dirty="0">
                <a:latin typeface="+mj-lt"/>
              </a:rPr>
              <a:t>   of no use!!</a:t>
            </a:r>
          </a:p>
          <a:p>
            <a:endParaRPr lang="en-US" dirty="0"/>
          </a:p>
        </p:txBody>
      </p:sp>
      <p:pic>
        <p:nvPicPr>
          <p:cNvPr id="4" name="Picture 3">
            <a:extLst>
              <a:ext uri="{FF2B5EF4-FFF2-40B4-BE49-F238E27FC236}">
                <a16:creationId xmlns:a16="http://schemas.microsoft.com/office/drawing/2014/main" id="{E648121E-F411-1EF9-5E8A-8A7A8BDA9809}"/>
              </a:ext>
            </a:extLst>
          </p:cNvPr>
          <p:cNvPicPr>
            <a:picLocks noChangeAspect="1" noChangeArrowheads="1"/>
          </p:cNvPicPr>
          <p:nvPr/>
        </p:nvPicPr>
        <p:blipFill>
          <a:blip r:embed="rId2" cstate="print"/>
          <a:srcRect/>
          <a:stretch>
            <a:fillRect/>
          </a:stretch>
        </p:blipFill>
        <p:spPr bwMode="auto">
          <a:xfrm>
            <a:off x="7757653" y="1909956"/>
            <a:ext cx="4192882" cy="4582919"/>
          </a:xfrm>
          <a:prstGeom prst="rect">
            <a:avLst/>
          </a:prstGeom>
          <a:noFill/>
        </p:spPr>
      </p:pic>
    </p:spTree>
    <p:extLst>
      <p:ext uri="{BB962C8B-B14F-4D97-AF65-F5344CB8AC3E}">
        <p14:creationId xmlns:p14="http://schemas.microsoft.com/office/powerpoint/2010/main" val="4120951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B709-D8DE-48C9-64A6-07415A69145C}"/>
              </a:ext>
            </a:extLst>
          </p:cNvPr>
          <p:cNvSpPr>
            <a:spLocks noGrp="1"/>
          </p:cNvSpPr>
          <p:nvPr>
            <p:ph type="title"/>
          </p:nvPr>
        </p:nvSpPr>
        <p:spPr/>
        <p:txBody>
          <a:bodyPr>
            <a:normAutofit fontScale="90000"/>
          </a:bodyPr>
          <a:lstStyle/>
          <a:p>
            <a:r>
              <a:rPr lang="en-US" dirty="0"/>
              <a:t>Mapping User Objectives into Interface Actions</a:t>
            </a:r>
            <a:br>
              <a:rPr lang="en-US" dirty="0"/>
            </a:br>
            <a:endParaRPr lang="en-US" dirty="0"/>
          </a:p>
        </p:txBody>
      </p:sp>
      <p:pic>
        <p:nvPicPr>
          <p:cNvPr id="5" name="Content Placeholder 4" descr="A picture containing schematic&#10;&#10;Description automatically generated">
            <a:extLst>
              <a:ext uri="{FF2B5EF4-FFF2-40B4-BE49-F238E27FC236}">
                <a16:creationId xmlns:a16="http://schemas.microsoft.com/office/drawing/2014/main" id="{CD9B9FDB-2048-ADA2-7988-48D501A7E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1027906"/>
            <a:ext cx="9296400" cy="5617708"/>
          </a:xfrm>
        </p:spPr>
      </p:pic>
    </p:spTree>
    <p:extLst>
      <p:ext uri="{BB962C8B-B14F-4D97-AF65-F5344CB8AC3E}">
        <p14:creationId xmlns:p14="http://schemas.microsoft.com/office/powerpoint/2010/main" val="4108022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880F-26AA-AC12-2BFD-7B3537385CC0}"/>
              </a:ext>
            </a:extLst>
          </p:cNvPr>
          <p:cNvSpPr>
            <a:spLocks noGrp="1"/>
          </p:cNvSpPr>
          <p:nvPr>
            <p:ph type="title"/>
          </p:nvPr>
        </p:nvSpPr>
        <p:spPr/>
        <p:txBody>
          <a:bodyPr/>
          <a:lstStyle/>
          <a:p>
            <a:r>
              <a:rPr lang="en-US" dirty="0"/>
              <a:t>Design Issues</a:t>
            </a:r>
          </a:p>
        </p:txBody>
      </p:sp>
      <p:sp>
        <p:nvSpPr>
          <p:cNvPr id="3" name="Content Placeholder 2">
            <a:extLst>
              <a:ext uri="{FF2B5EF4-FFF2-40B4-BE49-F238E27FC236}">
                <a16:creationId xmlns:a16="http://schemas.microsoft.com/office/drawing/2014/main" id="{DEFCB2D4-F041-DE35-DD49-D305E46747A6}"/>
              </a:ext>
            </a:extLst>
          </p:cNvPr>
          <p:cNvSpPr>
            <a:spLocks noGrp="1"/>
          </p:cNvSpPr>
          <p:nvPr>
            <p:ph idx="1"/>
          </p:nvPr>
        </p:nvSpPr>
        <p:spPr/>
        <p:txBody>
          <a:bodyPr>
            <a:normAutofit/>
          </a:bodyPr>
          <a:lstStyle/>
          <a:p>
            <a:r>
              <a:rPr lang="en-US" dirty="0"/>
              <a:t>Response time</a:t>
            </a:r>
          </a:p>
          <a:p>
            <a:pPr lvl="1"/>
            <a:r>
              <a:rPr lang="en-US" sz="2800" dirty="0"/>
              <a:t>Important characteristics: length and variability</a:t>
            </a:r>
          </a:p>
          <a:p>
            <a:pPr lvl="1"/>
            <a:r>
              <a:rPr lang="en-US" sz="2800" dirty="0"/>
              <a:t>Variability: refers to the deviation from average response time</a:t>
            </a:r>
          </a:p>
          <a:p>
            <a:pPr lvl="1"/>
            <a:r>
              <a:rPr lang="en-US" sz="2800" dirty="0"/>
              <a:t>Low variability enables the user to establish an interaction rhythm</a:t>
            </a:r>
          </a:p>
          <a:p>
            <a:r>
              <a:rPr lang="en-US" dirty="0"/>
              <a:t>Help facilities</a:t>
            </a:r>
          </a:p>
          <a:p>
            <a:pPr lvl="1"/>
            <a:r>
              <a:rPr lang="en-US" sz="2600" dirty="0"/>
              <a:t>Help for all system functions?</a:t>
            </a:r>
          </a:p>
          <a:p>
            <a:pPr lvl="1"/>
            <a:r>
              <a:rPr lang="en-US" sz="2600" dirty="0"/>
              <a:t>How will user request help?</a:t>
            </a:r>
          </a:p>
          <a:p>
            <a:pPr lvl="1"/>
            <a:r>
              <a:rPr lang="en-US" sz="2600" dirty="0"/>
              <a:t>Help representation?</a:t>
            </a:r>
          </a:p>
          <a:p>
            <a:endParaRPr lang="en-US" dirty="0"/>
          </a:p>
        </p:txBody>
      </p:sp>
    </p:spTree>
    <p:extLst>
      <p:ext uri="{BB962C8B-B14F-4D97-AF65-F5344CB8AC3E}">
        <p14:creationId xmlns:p14="http://schemas.microsoft.com/office/powerpoint/2010/main" val="302949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E880F-26AA-AC12-2BFD-7B3537385CC0}"/>
              </a:ext>
            </a:extLst>
          </p:cNvPr>
          <p:cNvSpPr>
            <a:spLocks noGrp="1"/>
          </p:cNvSpPr>
          <p:nvPr>
            <p:ph type="title"/>
          </p:nvPr>
        </p:nvSpPr>
        <p:spPr/>
        <p:txBody>
          <a:bodyPr/>
          <a:lstStyle/>
          <a:p>
            <a:r>
              <a:rPr lang="en-US" dirty="0"/>
              <a:t>Design Issues</a:t>
            </a:r>
          </a:p>
        </p:txBody>
      </p:sp>
      <p:sp>
        <p:nvSpPr>
          <p:cNvPr id="3" name="Content Placeholder 2">
            <a:extLst>
              <a:ext uri="{FF2B5EF4-FFF2-40B4-BE49-F238E27FC236}">
                <a16:creationId xmlns:a16="http://schemas.microsoft.com/office/drawing/2014/main" id="{DEFCB2D4-F041-DE35-DD49-D305E46747A6}"/>
              </a:ext>
            </a:extLst>
          </p:cNvPr>
          <p:cNvSpPr>
            <a:spLocks noGrp="1"/>
          </p:cNvSpPr>
          <p:nvPr>
            <p:ph idx="1"/>
          </p:nvPr>
        </p:nvSpPr>
        <p:spPr>
          <a:xfrm>
            <a:off x="838200" y="1458686"/>
            <a:ext cx="10515600" cy="5170713"/>
          </a:xfrm>
        </p:spPr>
        <p:txBody>
          <a:bodyPr>
            <a:normAutofit/>
          </a:bodyPr>
          <a:lstStyle/>
          <a:p>
            <a:r>
              <a:rPr lang="en-US" dirty="0"/>
              <a:t>Error information handling</a:t>
            </a:r>
          </a:p>
          <a:p>
            <a:pPr lvl="1"/>
            <a:r>
              <a:rPr lang="en-US" sz="2600" b="0" i="0" u="none" strike="noStrike" baseline="0" dirty="0"/>
              <a:t>message should describe the problem</a:t>
            </a:r>
          </a:p>
          <a:p>
            <a:pPr lvl="1"/>
            <a:r>
              <a:rPr lang="en-US" sz="2600" b="0" i="0" u="none" strike="noStrike" baseline="0" dirty="0"/>
              <a:t>message should provide constructive advice for recovery</a:t>
            </a:r>
          </a:p>
          <a:p>
            <a:pPr lvl="1"/>
            <a:r>
              <a:rPr lang="en-US" sz="2600" b="0" i="0" u="none" strike="noStrike" baseline="0" dirty="0"/>
              <a:t>message should indicate any negative consequences of the error</a:t>
            </a:r>
          </a:p>
          <a:p>
            <a:pPr lvl="1"/>
            <a:r>
              <a:rPr lang="en-US" sz="2600" b="0" i="0" u="none" strike="noStrike" baseline="0" dirty="0"/>
              <a:t>message should be accompanied by an audible or visual cue</a:t>
            </a:r>
            <a:endParaRPr lang="en-US" sz="2600" dirty="0"/>
          </a:p>
          <a:p>
            <a:pPr lvl="1"/>
            <a:r>
              <a:rPr lang="en-US" sz="2600" b="0" i="0" u="none" strike="noStrike" baseline="0" dirty="0"/>
              <a:t>The message should be “non-judgmental”</a:t>
            </a:r>
            <a:endParaRPr lang="en-US" sz="2600" dirty="0"/>
          </a:p>
          <a:p>
            <a:r>
              <a:rPr lang="en-US" dirty="0"/>
              <a:t>Menu and Command labeling</a:t>
            </a:r>
          </a:p>
          <a:p>
            <a:pPr lvl="1"/>
            <a:r>
              <a:rPr lang="en-US" sz="2600" dirty="0"/>
              <a:t>Power users?</a:t>
            </a:r>
          </a:p>
          <a:p>
            <a:pPr lvl="1"/>
            <a:r>
              <a:rPr lang="en-US" sz="2600" dirty="0"/>
              <a:t>Will every menu option have a corresponding command?</a:t>
            </a:r>
          </a:p>
          <a:p>
            <a:pPr lvl="1"/>
            <a:r>
              <a:rPr lang="en-US" sz="2600" dirty="0"/>
              <a:t>How difficult will it be to learn and remember the commands? What can be done if a command is forgotten?</a:t>
            </a:r>
          </a:p>
          <a:p>
            <a:pPr lvl="1"/>
            <a:r>
              <a:rPr lang="en-US" sz="2600" dirty="0"/>
              <a:t>Can commands be customized or abbreviated by the user?</a:t>
            </a:r>
          </a:p>
          <a:p>
            <a:endParaRPr lang="en-US" dirty="0"/>
          </a:p>
        </p:txBody>
      </p:sp>
    </p:spTree>
    <p:extLst>
      <p:ext uri="{BB962C8B-B14F-4D97-AF65-F5344CB8AC3E}">
        <p14:creationId xmlns:p14="http://schemas.microsoft.com/office/powerpoint/2010/main" val="2883249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9A20D-1194-5608-6997-C9669F8FFC34}"/>
              </a:ext>
            </a:extLst>
          </p:cNvPr>
          <p:cNvSpPr>
            <a:spLocks noGrp="1"/>
          </p:cNvSpPr>
          <p:nvPr>
            <p:ph type="title"/>
          </p:nvPr>
        </p:nvSpPr>
        <p:spPr/>
        <p:txBody>
          <a:bodyPr/>
          <a:lstStyle/>
          <a:p>
            <a:r>
              <a:rPr lang="en-US" dirty="0"/>
              <a:t>Interface Design Evaluation Cycle</a:t>
            </a:r>
          </a:p>
        </p:txBody>
      </p:sp>
      <p:pic>
        <p:nvPicPr>
          <p:cNvPr id="5" name="Content Placeholder 4" descr="Diagram&#10;&#10;Description automatically generated">
            <a:extLst>
              <a:ext uri="{FF2B5EF4-FFF2-40B4-BE49-F238E27FC236}">
                <a16:creationId xmlns:a16="http://schemas.microsoft.com/office/drawing/2014/main" id="{05AFD4B7-E384-D626-4AE8-66BFF66822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7432" y="1549657"/>
            <a:ext cx="4857135" cy="5242011"/>
          </a:xfrm>
        </p:spPr>
      </p:pic>
    </p:spTree>
    <p:extLst>
      <p:ext uri="{BB962C8B-B14F-4D97-AF65-F5344CB8AC3E}">
        <p14:creationId xmlns:p14="http://schemas.microsoft.com/office/powerpoint/2010/main" val="1159171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5F1-57BD-4CD3-514B-53BD07C984F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B4F69F-A348-2670-436D-B69D057D114A}"/>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a:t>
            </a:r>
            <a:r>
              <a:rPr lang="en-US" sz="2200">
                <a:effectLst/>
                <a:latin typeface="Calibri" panose="020F0502020204030204" pitchFamily="34" charset="0"/>
                <a:ea typeface="Calibri" panose="020F0502020204030204" pitchFamily="34" charset="0"/>
                <a:cs typeface="Times New Roman" panose="02020603050405020304" pitchFamily="18" charset="0"/>
              </a:rPr>
              <a:t>, 9</a:t>
            </a:r>
            <a:r>
              <a:rPr lang="en-US" sz="2200" baseline="30000">
                <a:effectLst/>
                <a:latin typeface="Calibri" panose="020F0502020204030204" pitchFamily="34" charset="0"/>
                <a:ea typeface="Calibri" panose="020F0502020204030204" pitchFamily="34" charset="0"/>
                <a:cs typeface="Times New Roman" panose="02020603050405020304" pitchFamily="18" charset="0"/>
              </a:rPr>
              <a:t>th</a:t>
            </a:r>
            <a:r>
              <a:rPr lang="en-US" sz="220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Times New Roman" panose="02020603050405020304" pitchFamily="18" charset="0"/>
              </a:rPr>
              <a:t>Edition.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764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2D5C-9004-33B8-A948-40A7FBF19C1C}"/>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59783086-BEFC-D5A2-EE28-F59C3B0330E6}"/>
              </a:ext>
            </a:extLst>
          </p:cNvPr>
          <p:cNvSpPr>
            <a:spLocks noGrp="1"/>
          </p:cNvSpPr>
          <p:nvPr>
            <p:ph idx="1"/>
          </p:nvPr>
        </p:nvSpPr>
        <p:spPr/>
        <p:txBody>
          <a:bodyPr/>
          <a:lstStyle/>
          <a:p>
            <a:r>
              <a:rPr lang="en-US" dirty="0"/>
              <a:t>Between Components</a:t>
            </a:r>
          </a:p>
          <a:p>
            <a:pPr lvl="1"/>
            <a:r>
              <a:rPr lang="en-US" dirty="0"/>
              <a:t>E.g. A gas pipe from kitchen to living room</a:t>
            </a:r>
          </a:p>
          <a:p>
            <a:pPr lvl="1"/>
            <a:r>
              <a:rPr lang="en-US" dirty="0"/>
              <a:t>E.g. A class calling method of another class</a:t>
            </a:r>
          </a:p>
          <a:p>
            <a:r>
              <a:rPr lang="en-US" dirty="0"/>
              <a:t>Between Self and External Entities</a:t>
            </a:r>
          </a:p>
          <a:p>
            <a:pPr lvl="1"/>
            <a:r>
              <a:rPr lang="en-US" dirty="0"/>
              <a:t>E.g. Gas connection from SNGPL/SSGPL, water connection from WASA</a:t>
            </a:r>
          </a:p>
          <a:p>
            <a:pPr lvl="1"/>
            <a:r>
              <a:rPr lang="en-US" dirty="0"/>
              <a:t>E.g. Our software interacting with bank, NADRA</a:t>
            </a:r>
          </a:p>
          <a:p>
            <a:r>
              <a:rPr lang="en-US" dirty="0"/>
              <a:t>Between Self and Human</a:t>
            </a:r>
          </a:p>
          <a:p>
            <a:pPr lvl="1"/>
            <a:r>
              <a:rPr lang="en-US" dirty="0"/>
              <a:t>E.g. Door bell, button to switch on a tube light/fan</a:t>
            </a:r>
          </a:p>
          <a:p>
            <a:pPr lvl="1"/>
            <a:r>
              <a:rPr lang="en-US" dirty="0"/>
              <a:t>E.g. A User clicking on print button, login button, post button on screen</a:t>
            </a:r>
          </a:p>
          <a:p>
            <a:endParaRPr lang="en-US" dirty="0"/>
          </a:p>
        </p:txBody>
      </p:sp>
    </p:spTree>
    <p:extLst>
      <p:ext uri="{BB962C8B-B14F-4D97-AF65-F5344CB8AC3E}">
        <p14:creationId xmlns:p14="http://schemas.microsoft.com/office/powerpoint/2010/main" val="796725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2D5C-9004-33B8-A948-40A7FBF19C1C}"/>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59783086-BEFC-D5A2-EE28-F59C3B0330E6}"/>
              </a:ext>
            </a:extLst>
          </p:cNvPr>
          <p:cNvSpPr>
            <a:spLocks noGrp="1"/>
          </p:cNvSpPr>
          <p:nvPr>
            <p:ph idx="1"/>
          </p:nvPr>
        </p:nvSpPr>
        <p:spPr/>
        <p:txBody>
          <a:bodyPr/>
          <a:lstStyle/>
          <a:p>
            <a:pPr marL="0" indent="0">
              <a:buNone/>
            </a:pPr>
            <a:r>
              <a:rPr lang="en-US" sz="2800" dirty="0"/>
              <a:t>A User Interface can be:</a:t>
            </a:r>
          </a:p>
          <a:p>
            <a:pPr>
              <a:buFont typeface="Arial" pitchFamily="34" charset="0"/>
              <a:buChar char="•"/>
            </a:pPr>
            <a:r>
              <a:rPr lang="en-US" sz="2800" dirty="0"/>
              <a:t>Command Line</a:t>
            </a:r>
          </a:p>
          <a:p>
            <a:pPr>
              <a:buFont typeface="Arial" pitchFamily="34" charset="0"/>
              <a:buChar char="•"/>
            </a:pPr>
            <a:r>
              <a:rPr lang="en-US" sz="2800" dirty="0"/>
              <a:t>Graphical</a:t>
            </a:r>
          </a:p>
          <a:p>
            <a:endParaRPr lang="en-US" dirty="0"/>
          </a:p>
        </p:txBody>
      </p:sp>
    </p:spTree>
    <p:extLst>
      <p:ext uri="{BB962C8B-B14F-4D97-AF65-F5344CB8AC3E}">
        <p14:creationId xmlns:p14="http://schemas.microsoft.com/office/powerpoint/2010/main" val="1691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668B-B828-FFC3-912A-708C2BB787F4}"/>
              </a:ext>
            </a:extLst>
          </p:cNvPr>
          <p:cNvSpPr>
            <a:spLocks noGrp="1"/>
          </p:cNvSpPr>
          <p:nvPr>
            <p:ph type="title"/>
          </p:nvPr>
        </p:nvSpPr>
        <p:spPr/>
        <p:txBody>
          <a:bodyPr/>
          <a:lstStyle/>
          <a:p>
            <a:r>
              <a:rPr lang="en-US" dirty="0"/>
              <a:t>GUIs</a:t>
            </a:r>
          </a:p>
        </p:txBody>
      </p:sp>
      <p:sp>
        <p:nvSpPr>
          <p:cNvPr id="3" name="Content Placeholder 2">
            <a:extLst>
              <a:ext uri="{FF2B5EF4-FFF2-40B4-BE49-F238E27FC236}">
                <a16:creationId xmlns:a16="http://schemas.microsoft.com/office/drawing/2014/main" id="{D248F0F5-E501-056A-7BC4-C39E8DEFB559}"/>
              </a:ext>
            </a:extLst>
          </p:cNvPr>
          <p:cNvSpPr>
            <a:spLocks noGrp="1"/>
          </p:cNvSpPr>
          <p:nvPr>
            <p:ph idx="1"/>
          </p:nvPr>
        </p:nvSpPr>
        <p:spPr/>
        <p:txBody>
          <a:bodyPr/>
          <a:lstStyle/>
          <a:p>
            <a:r>
              <a:rPr lang="en-US" dirty="0"/>
              <a:t>Reduced many interfacing problems</a:t>
            </a:r>
          </a:p>
          <a:p>
            <a:r>
              <a:rPr lang="en-US" dirty="0"/>
              <a:t>Found to be difficult to learn, hard to use, confusing in some cases?</a:t>
            </a:r>
          </a:p>
          <a:p>
            <a:pPr lvl="1"/>
            <a:r>
              <a:rPr lang="en-US" dirty="0"/>
              <a:t>Any experiences?</a:t>
            </a:r>
          </a:p>
          <a:p>
            <a:r>
              <a:rPr lang="en-US" dirty="0"/>
              <a:t>UIs should be easy to:</a:t>
            </a:r>
          </a:p>
          <a:p>
            <a:pPr lvl="1"/>
            <a:r>
              <a:rPr lang="en-US" dirty="0"/>
              <a:t>Learn</a:t>
            </a:r>
          </a:p>
          <a:p>
            <a:pPr lvl="1"/>
            <a:r>
              <a:rPr lang="en-US" dirty="0"/>
              <a:t>Use</a:t>
            </a:r>
          </a:p>
          <a:p>
            <a:pPr lvl="1"/>
            <a:r>
              <a:rPr lang="en-US" dirty="0"/>
              <a:t>Understand</a:t>
            </a:r>
          </a:p>
          <a:p>
            <a:endParaRPr lang="en-US" dirty="0"/>
          </a:p>
        </p:txBody>
      </p:sp>
    </p:spTree>
    <p:extLst>
      <p:ext uri="{BB962C8B-B14F-4D97-AF65-F5344CB8AC3E}">
        <p14:creationId xmlns:p14="http://schemas.microsoft.com/office/powerpoint/2010/main" val="124586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1B89-29BC-4D9B-D94F-24C329CF88FF}"/>
              </a:ext>
            </a:extLst>
          </p:cNvPr>
          <p:cNvSpPr>
            <a:spLocks noGrp="1"/>
          </p:cNvSpPr>
          <p:nvPr>
            <p:ph type="title"/>
          </p:nvPr>
        </p:nvSpPr>
        <p:spPr/>
        <p:txBody>
          <a:bodyPr/>
          <a:lstStyle/>
          <a:p>
            <a:r>
              <a:rPr lang="en-US" dirty="0"/>
              <a:t>Designing User Interface</a:t>
            </a:r>
          </a:p>
        </p:txBody>
      </p:sp>
      <p:sp>
        <p:nvSpPr>
          <p:cNvPr id="3" name="Content Placeholder 2">
            <a:extLst>
              <a:ext uri="{FF2B5EF4-FFF2-40B4-BE49-F238E27FC236}">
                <a16:creationId xmlns:a16="http://schemas.microsoft.com/office/drawing/2014/main" id="{1D7A67BC-00B3-6A31-A6C7-91372C45CB91}"/>
              </a:ext>
            </a:extLst>
          </p:cNvPr>
          <p:cNvSpPr>
            <a:spLocks noGrp="1"/>
          </p:cNvSpPr>
          <p:nvPr>
            <p:ph idx="1"/>
          </p:nvPr>
        </p:nvSpPr>
        <p:spPr/>
        <p:txBody>
          <a:bodyPr/>
          <a:lstStyle/>
          <a:p>
            <a:r>
              <a:rPr lang="en-US" dirty="0"/>
              <a:t>An effective communication medium between a human and a computer</a:t>
            </a:r>
          </a:p>
          <a:p>
            <a:r>
              <a:rPr lang="en-US" dirty="0"/>
              <a:t>Identification of interface objects and actions</a:t>
            </a:r>
          </a:p>
          <a:p>
            <a:r>
              <a:rPr lang="en-US" dirty="0"/>
              <a:t>Creation of a screen layout</a:t>
            </a:r>
          </a:p>
          <a:p>
            <a:r>
              <a:rPr lang="en-US" dirty="0"/>
              <a:t>Study of people and how they relate to technology by answering questions like:</a:t>
            </a:r>
          </a:p>
          <a:p>
            <a:pPr lvl="1"/>
            <a:r>
              <a:rPr lang="en-US" dirty="0"/>
              <a:t>Who is the user?</a:t>
            </a:r>
          </a:p>
          <a:p>
            <a:pPr lvl="1"/>
            <a:r>
              <a:rPr lang="en-US" dirty="0"/>
              <a:t>How does the user learn to interact with the system?</a:t>
            </a:r>
          </a:p>
          <a:p>
            <a:pPr lvl="1"/>
            <a:r>
              <a:rPr lang="en-US" dirty="0"/>
              <a:t>How does the user interpret info produced by the system?</a:t>
            </a:r>
          </a:p>
          <a:p>
            <a:pPr lvl="1"/>
            <a:r>
              <a:rPr lang="en-US" dirty="0"/>
              <a:t>What will the user expect of the system?</a:t>
            </a:r>
          </a:p>
          <a:p>
            <a:endParaRPr lang="en-US" dirty="0"/>
          </a:p>
        </p:txBody>
      </p:sp>
    </p:spTree>
    <p:extLst>
      <p:ext uri="{BB962C8B-B14F-4D97-AF65-F5344CB8AC3E}">
        <p14:creationId xmlns:p14="http://schemas.microsoft.com/office/powerpoint/2010/main" val="168038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51B89-29BC-4D9B-D94F-24C329CF88FF}"/>
              </a:ext>
            </a:extLst>
          </p:cNvPr>
          <p:cNvSpPr>
            <a:spLocks noGrp="1"/>
          </p:cNvSpPr>
          <p:nvPr>
            <p:ph type="title"/>
          </p:nvPr>
        </p:nvSpPr>
        <p:spPr/>
        <p:txBody>
          <a:bodyPr/>
          <a:lstStyle/>
          <a:p>
            <a:r>
              <a:rPr lang="en-US" dirty="0"/>
              <a:t>User Interface</a:t>
            </a:r>
          </a:p>
        </p:txBody>
      </p:sp>
      <p:sp>
        <p:nvSpPr>
          <p:cNvPr id="3" name="Content Placeholder 2">
            <a:extLst>
              <a:ext uri="{FF2B5EF4-FFF2-40B4-BE49-F238E27FC236}">
                <a16:creationId xmlns:a16="http://schemas.microsoft.com/office/drawing/2014/main" id="{1D7A67BC-00B3-6A31-A6C7-91372C45CB91}"/>
              </a:ext>
            </a:extLst>
          </p:cNvPr>
          <p:cNvSpPr>
            <a:spLocks noGrp="1"/>
          </p:cNvSpPr>
          <p:nvPr>
            <p:ph idx="1"/>
          </p:nvPr>
        </p:nvSpPr>
        <p:spPr/>
        <p:txBody>
          <a:bodyPr>
            <a:normAutofit/>
          </a:bodyPr>
          <a:lstStyle/>
          <a:p>
            <a:pPr algn="l"/>
            <a:r>
              <a:rPr lang="en-US" sz="2400" b="0" i="0" u="none" strike="noStrike" baseline="0" dirty="0"/>
              <a:t>As technologists studied human interaction, two dominant issues arose. </a:t>
            </a:r>
          </a:p>
          <a:p>
            <a:pPr lvl="1"/>
            <a:r>
              <a:rPr lang="en-US" b="0" i="0" u="none" strike="noStrike" baseline="0" dirty="0"/>
              <a:t>First, a set of </a:t>
            </a:r>
            <a:r>
              <a:rPr lang="en-US" b="1" i="1" u="none" strike="noStrike" baseline="0" dirty="0"/>
              <a:t>golden rules </a:t>
            </a:r>
            <a:r>
              <a:rPr lang="en-US" b="0" i="0" u="none" strike="noStrike" baseline="0" dirty="0"/>
              <a:t>were identified. These applied to all human interaction with technology products. </a:t>
            </a:r>
          </a:p>
          <a:p>
            <a:pPr lvl="1"/>
            <a:r>
              <a:rPr lang="en-US" b="0" i="0" u="none" strike="noStrike" baseline="0" dirty="0"/>
              <a:t>Second, a set of </a:t>
            </a:r>
            <a:r>
              <a:rPr lang="en-US" b="1" i="1" u="none" strike="noStrike" baseline="0" dirty="0"/>
              <a:t>interaction mechanisms </a:t>
            </a:r>
            <a:r>
              <a:rPr lang="en-US" b="0" i="0" u="none" strike="noStrike" baseline="0" dirty="0"/>
              <a:t>were defined to enable software designers to build systems that properly implemented the golden rules. </a:t>
            </a:r>
          </a:p>
          <a:p>
            <a:r>
              <a:rPr lang="en-US" sz="2400" b="0" i="0" u="none" strike="noStrike" baseline="0" dirty="0"/>
              <a:t>These interaction mechanisms, collectively called the </a:t>
            </a:r>
            <a:r>
              <a:rPr lang="en-US" sz="2400" b="1" i="1" u="none" strike="noStrike" baseline="0" dirty="0"/>
              <a:t>user interface</a:t>
            </a:r>
            <a:r>
              <a:rPr lang="en-US" sz="2400" b="0" i="1" u="none" strike="noStrike" baseline="0" dirty="0"/>
              <a:t>, </a:t>
            </a:r>
            <a:r>
              <a:rPr lang="en-US" sz="2400" b="0" i="0" u="none" strike="noStrike" baseline="0" dirty="0"/>
              <a:t>have eliminated many problems associated with human interfaces.</a:t>
            </a:r>
            <a:endParaRPr lang="en-US" sz="2400" dirty="0"/>
          </a:p>
        </p:txBody>
      </p:sp>
    </p:spTree>
    <p:extLst>
      <p:ext uri="{BB962C8B-B14F-4D97-AF65-F5344CB8AC3E}">
        <p14:creationId xmlns:p14="http://schemas.microsoft.com/office/powerpoint/2010/main" val="928396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FA3A0-BAEC-8C58-B5F1-8EF28EF78776}"/>
              </a:ext>
            </a:extLst>
          </p:cNvPr>
          <p:cNvSpPr>
            <a:spLocks noGrp="1"/>
          </p:cNvSpPr>
          <p:nvPr>
            <p:ph type="title"/>
          </p:nvPr>
        </p:nvSpPr>
        <p:spPr/>
        <p:txBody>
          <a:bodyPr/>
          <a:lstStyle/>
          <a:p>
            <a:r>
              <a:rPr lang="en-US" dirty="0"/>
              <a:t>Golden Rules</a:t>
            </a:r>
          </a:p>
        </p:txBody>
      </p:sp>
      <p:sp>
        <p:nvSpPr>
          <p:cNvPr id="3" name="Content Placeholder 2">
            <a:extLst>
              <a:ext uri="{FF2B5EF4-FFF2-40B4-BE49-F238E27FC236}">
                <a16:creationId xmlns:a16="http://schemas.microsoft.com/office/drawing/2014/main" id="{15F6F080-ECC4-F25A-D5BD-16EF6E4DA83C}"/>
              </a:ext>
            </a:extLst>
          </p:cNvPr>
          <p:cNvSpPr>
            <a:spLocks noGrp="1"/>
          </p:cNvSpPr>
          <p:nvPr>
            <p:ph idx="1"/>
          </p:nvPr>
        </p:nvSpPr>
        <p:spPr/>
        <p:txBody>
          <a:bodyPr/>
          <a:lstStyle/>
          <a:p>
            <a:r>
              <a:rPr lang="en-US" dirty="0"/>
              <a:t>Place the User in Control</a:t>
            </a:r>
          </a:p>
          <a:p>
            <a:r>
              <a:rPr lang="en-US" dirty="0"/>
              <a:t>Reduce User’s Memory Load</a:t>
            </a:r>
          </a:p>
          <a:p>
            <a:r>
              <a:rPr lang="en-US" dirty="0"/>
              <a:t>Make the Interface Consistent</a:t>
            </a:r>
          </a:p>
        </p:txBody>
      </p:sp>
    </p:spTree>
    <p:extLst>
      <p:ext uri="{BB962C8B-B14F-4D97-AF65-F5344CB8AC3E}">
        <p14:creationId xmlns:p14="http://schemas.microsoft.com/office/powerpoint/2010/main" val="34704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9CF9-5CA1-1ECC-5719-5FE2DA056C1D}"/>
              </a:ext>
            </a:extLst>
          </p:cNvPr>
          <p:cNvSpPr>
            <a:spLocks noGrp="1"/>
          </p:cNvSpPr>
          <p:nvPr>
            <p:ph type="title"/>
          </p:nvPr>
        </p:nvSpPr>
        <p:spPr/>
        <p:txBody>
          <a:bodyPr/>
          <a:lstStyle/>
          <a:p>
            <a:r>
              <a:rPr lang="en-US" dirty="0"/>
              <a:t>Place the user in control</a:t>
            </a:r>
          </a:p>
        </p:txBody>
      </p:sp>
      <p:sp>
        <p:nvSpPr>
          <p:cNvPr id="3" name="Content Placeholder 2">
            <a:extLst>
              <a:ext uri="{FF2B5EF4-FFF2-40B4-BE49-F238E27FC236}">
                <a16:creationId xmlns:a16="http://schemas.microsoft.com/office/drawing/2014/main" id="{4D0EB183-621F-BB59-12EF-46C2B160AB1F}"/>
              </a:ext>
            </a:extLst>
          </p:cNvPr>
          <p:cNvSpPr>
            <a:spLocks noGrp="1"/>
          </p:cNvSpPr>
          <p:nvPr>
            <p:ph idx="1"/>
          </p:nvPr>
        </p:nvSpPr>
        <p:spPr/>
        <p:txBody>
          <a:bodyPr/>
          <a:lstStyle/>
          <a:p>
            <a:r>
              <a:rPr lang="en-US" dirty="0"/>
              <a:t>System should react to user needs</a:t>
            </a:r>
          </a:p>
          <a:p>
            <a:r>
              <a:rPr lang="en-US" dirty="0"/>
              <a:t>System should help the user complete tasks</a:t>
            </a:r>
          </a:p>
          <a:p>
            <a:r>
              <a:rPr lang="en-US" dirty="0"/>
              <a:t>User should not feel that the system is controlling the user</a:t>
            </a:r>
          </a:p>
          <a:p>
            <a:endParaRPr lang="en-US" dirty="0"/>
          </a:p>
        </p:txBody>
      </p:sp>
    </p:spTree>
    <p:extLst>
      <p:ext uri="{BB962C8B-B14F-4D97-AF65-F5344CB8AC3E}">
        <p14:creationId xmlns:p14="http://schemas.microsoft.com/office/powerpoint/2010/main" val="255027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TotalTime>
  <Words>1582</Words>
  <Application>Microsoft Office PowerPoint</Application>
  <PresentationFormat>Widescreen</PresentationFormat>
  <Paragraphs>188</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Leawood-Book</vt:lpstr>
      <vt:lpstr>Söhne</vt:lpstr>
      <vt:lpstr>STIXMathJax_Main-Italic</vt:lpstr>
      <vt:lpstr>STIXMathJax_Main-Regular</vt:lpstr>
      <vt:lpstr>Office Theme</vt:lpstr>
      <vt:lpstr>User Interface Design</vt:lpstr>
      <vt:lpstr>A House</vt:lpstr>
      <vt:lpstr>Interfaces</vt:lpstr>
      <vt:lpstr>Interfaces</vt:lpstr>
      <vt:lpstr>GUIs</vt:lpstr>
      <vt:lpstr>Designing User Interface</vt:lpstr>
      <vt:lpstr>User Interface</vt:lpstr>
      <vt:lpstr>Golden Rules</vt:lpstr>
      <vt:lpstr>Place the user in control</vt:lpstr>
      <vt:lpstr>Place the user in control</vt:lpstr>
      <vt:lpstr>Reduce the user’s memory load</vt:lpstr>
      <vt:lpstr>Make the interface consistent</vt:lpstr>
      <vt:lpstr>User Interface Design (UID) Process</vt:lpstr>
      <vt:lpstr>User Interface Design (UID) Process</vt:lpstr>
      <vt:lpstr>User Interface Design (UID) Process</vt:lpstr>
      <vt:lpstr>Interface Analysis</vt:lpstr>
      <vt:lpstr>Interface Analysis</vt:lpstr>
      <vt:lpstr>Interface Analysis</vt:lpstr>
      <vt:lpstr>Interface Design</vt:lpstr>
      <vt:lpstr>Mapping User Objectives into Interface Actions </vt:lpstr>
      <vt:lpstr>Design Issues</vt:lpstr>
      <vt:lpstr>Design Issues</vt:lpstr>
      <vt:lpstr>Interface Design Evaluation Cycle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Interface Design</dc:title>
  <dc:creator>Mehroze Khan</dc:creator>
  <cp:lastModifiedBy>Mehroze Khan</cp:lastModifiedBy>
  <cp:revision>27</cp:revision>
  <dcterms:created xsi:type="dcterms:W3CDTF">2023-04-01T10:53:21Z</dcterms:created>
  <dcterms:modified xsi:type="dcterms:W3CDTF">2024-03-26T10:02:56Z</dcterms:modified>
</cp:coreProperties>
</file>