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Lst>
  <p:notesMasterIdLst>
    <p:notesMasterId r:id="rId28"/>
  </p:notesMasterIdLst>
  <p:sldIdLst>
    <p:sldId id="312" r:id="rId2"/>
    <p:sldId id="342" r:id="rId3"/>
    <p:sldId id="336" r:id="rId4"/>
    <p:sldId id="326" r:id="rId5"/>
    <p:sldId id="361" r:id="rId6"/>
    <p:sldId id="290" r:id="rId7"/>
    <p:sldId id="360" r:id="rId8"/>
    <p:sldId id="327" r:id="rId9"/>
    <p:sldId id="348" r:id="rId10"/>
    <p:sldId id="328" r:id="rId11"/>
    <p:sldId id="362" r:id="rId12"/>
    <p:sldId id="339" r:id="rId13"/>
    <p:sldId id="340" r:id="rId14"/>
    <p:sldId id="341" r:id="rId15"/>
    <p:sldId id="334" r:id="rId16"/>
    <p:sldId id="364" r:id="rId17"/>
    <p:sldId id="365" r:id="rId18"/>
    <p:sldId id="363" r:id="rId19"/>
    <p:sldId id="350" r:id="rId20"/>
    <p:sldId id="352" r:id="rId21"/>
    <p:sldId id="359" r:id="rId22"/>
    <p:sldId id="353" r:id="rId23"/>
    <p:sldId id="358" r:id="rId24"/>
    <p:sldId id="355" r:id="rId25"/>
    <p:sldId id="357" r:id="rId26"/>
    <p:sldId id="370" r:id="rId27"/>
  </p:sldIdLst>
  <p:sldSz cx="9144000" cy="6858000" type="screen4x3"/>
  <p:notesSz cx="6858000" cy="91440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86520" autoAdjust="0"/>
  </p:normalViewPr>
  <p:slideViewPr>
    <p:cSldViewPr>
      <p:cViewPr varScale="1">
        <p:scale>
          <a:sx n="71" d="100"/>
          <a:sy n="71" d="100"/>
        </p:scale>
        <p:origin x="148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698F01-CEAF-873F-5EDA-E33719F0AC12}"/>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5" name="Rectangle 3">
            <a:extLst>
              <a:ext uri="{FF2B5EF4-FFF2-40B4-BE49-F238E27FC236}">
                <a16:creationId xmlns:a16="http://schemas.microsoft.com/office/drawing/2014/main" id="{79746D80-AE3B-4F26-452D-85C13474E03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3076" name="Rectangle 4">
            <a:extLst>
              <a:ext uri="{FF2B5EF4-FFF2-40B4-BE49-F238E27FC236}">
                <a16:creationId xmlns:a16="http://schemas.microsoft.com/office/drawing/2014/main" id="{DC6CC8FC-95BD-E7E1-2643-F50E8E9863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DA312BC8-6262-5981-28F8-63CEB4B9ADBA}"/>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a:extLst>
              <a:ext uri="{FF2B5EF4-FFF2-40B4-BE49-F238E27FC236}">
                <a16:creationId xmlns:a16="http://schemas.microsoft.com/office/drawing/2014/main" id="{67D8FE3E-B5C2-26DC-3287-D9515F8BDFC0}"/>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9" name="Rectangle 7">
            <a:extLst>
              <a:ext uri="{FF2B5EF4-FFF2-40B4-BE49-F238E27FC236}">
                <a16:creationId xmlns:a16="http://schemas.microsoft.com/office/drawing/2014/main" id="{A7C19C6C-75C8-5FCB-FC9B-6DA8D29CA43B}"/>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7B4BD930-49EE-4B68-8507-50C17EE258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Beginning with the requirements and an initial plan for development (including a budget, constraints, and alternatives for staffing, design, and development environment), the process inserts a step to evaluate risks and prototype alternatives before a “concept of operations” document is produced to describe at a high level how the system should work. From that document, a set of requirements is specified and scrutinized to ensure that the requirements are as complete and consistent as possible.</a:t>
            </a:r>
            <a:endParaRPr lang="en-US" dirty="0"/>
          </a:p>
        </p:txBody>
      </p:sp>
      <p:sp>
        <p:nvSpPr>
          <p:cNvPr id="4" name="Slide Number Placeholder 3"/>
          <p:cNvSpPr>
            <a:spLocks noGrp="1"/>
          </p:cNvSpPr>
          <p:nvPr>
            <p:ph type="sldNum" sz="quarter" idx="5"/>
          </p:nvPr>
        </p:nvSpPr>
        <p:spPr/>
        <p:txBody>
          <a:bodyPr/>
          <a:lstStyle/>
          <a:p>
            <a:pPr>
              <a:defRPr/>
            </a:pPr>
            <a:fld id="{7B4BD930-49EE-4B68-8507-50C17EE25842}" type="slidenum">
              <a:rPr lang="en-US" altLang="en-US" smtClean="0"/>
              <a:pPr>
                <a:defRPr/>
              </a:pPr>
              <a:t>5</a:t>
            </a:fld>
            <a:endParaRPr lang="en-US" altLang="en-US"/>
          </a:p>
        </p:txBody>
      </p:sp>
    </p:spTree>
    <p:extLst>
      <p:ext uri="{BB962C8B-B14F-4D97-AF65-F5344CB8AC3E}">
        <p14:creationId xmlns:p14="http://schemas.microsoft.com/office/powerpoint/2010/main" val="370003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452EB0-842C-02D8-E24E-3BB8EB205801}"/>
              </a:ext>
            </a:extLst>
          </p:cNvPr>
          <p:cNvSpPr>
            <a:spLocks noGrp="1"/>
          </p:cNvSpPr>
          <p:nvPr>
            <p:ph type="dt" sz="half" idx="10"/>
          </p:nvPr>
        </p:nvSpPr>
        <p:spPr/>
        <p:txBody>
          <a:bodyPr/>
          <a:lstStyle>
            <a:lvl1pPr>
              <a:defRPr/>
            </a:lvl1pPr>
          </a:lstStyle>
          <a:p>
            <a:pPr>
              <a:defRPr/>
            </a:pPr>
            <a:fld id="{6FDF174A-522B-4B8D-A561-C820CA4ACF98}" type="datetime1">
              <a:rPr lang="en-US" altLang="en-US" smtClean="0"/>
              <a:t>29-Jan-24</a:t>
            </a:fld>
            <a:endParaRPr lang="en-US" altLang="en-US"/>
          </a:p>
        </p:txBody>
      </p:sp>
      <p:sp>
        <p:nvSpPr>
          <p:cNvPr id="5" name="Footer Placeholder 4">
            <a:extLst>
              <a:ext uri="{FF2B5EF4-FFF2-40B4-BE49-F238E27FC236}">
                <a16:creationId xmlns:a16="http://schemas.microsoft.com/office/drawing/2014/main" id="{8F635651-2367-ED91-0405-582E8982E76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608BDC-E785-8000-EED2-B454490EC840}"/>
              </a:ext>
            </a:extLst>
          </p:cNvPr>
          <p:cNvSpPr>
            <a:spLocks noGrp="1"/>
          </p:cNvSpPr>
          <p:nvPr>
            <p:ph type="sldNum" sz="quarter" idx="12"/>
          </p:nvPr>
        </p:nvSpPr>
        <p:spPr/>
        <p:txBody>
          <a:bodyPr/>
          <a:lstStyle>
            <a:lvl1pPr>
              <a:defRPr/>
            </a:lvl1pPr>
          </a:lstStyle>
          <a:p>
            <a:pPr>
              <a:defRPr/>
            </a:pPr>
            <a:fld id="{9B313F14-31D4-4247-A863-B1FC50294751}" type="slidenum">
              <a:rPr lang="en-US" altLang="en-US"/>
              <a:pPr>
                <a:defRPr/>
              </a:pPr>
              <a:t>‹#›</a:t>
            </a:fld>
            <a:endParaRPr lang="en-US" altLang="en-US"/>
          </a:p>
        </p:txBody>
      </p:sp>
    </p:spTree>
    <p:extLst>
      <p:ext uri="{BB962C8B-B14F-4D97-AF65-F5344CB8AC3E}">
        <p14:creationId xmlns:p14="http://schemas.microsoft.com/office/powerpoint/2010/main" val="339629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C85C2-AA11-687F-7E54-7E4649AEAD72}"/>
              </a:ext>
            </a:extLst>
          </p:cNvPr>
          <p:cNvSpPr>
            <a:spLocks noGrp="1"/>
          </p:cNvSpPr>
          <p:nvPr>
            <p:ph type="dt" sz="half" idx="10"/>
          </p:nvPr>
        </p:nvSpPr>
        <p:spPr/>
        <p:txBody>
          <a:bodyPr/>
          <a:lstStyle>
            <a:lvl1pPr>
              <a:defRPr/>
            </a:lvl1pPr>
          </a:lstStyle>
          <a:p>
            <a:pPr>
              <a:defRPr/>
            </a:pPr>
            <a:fld id="{B32D491D-EF94-4677-99FA-677B069927EA}" type="datetime1">
              <a:rPr lang="en-US" smtClean="0"/>
              <a:t>29-Jan-24</a:t>
            </a:fld>
            <a:endParaRPr lang="en-US"/>
          </a:p>
        </p:txBody>
      </p:sp>
      <p:sp>
        <p:nvSpPr>
          <p:cNvPr id="5" name="Footer Placeholder 4">
            <a:extLst>
              <a:ext uri="{FF2B5EF4-FFF2-40B4-BE49-F238E27FC236}">
                <a16:creationId xmlns:a16="http://schemas.microsoft.com/office/drawing/2014/main" id="{CC822CCB-1E5B-FC92-B371-59C4DE94ECB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E072D8D0-2B35-2BBC-75E3-62DB79F55F87}"/>
              </a:ext>
            </a:extLst>
          </p:cNvPr>
          <p:cNvSpPr>
            <a:spLocks noGrp="1"/>
          </p:cNvSpPr>
          <p:nvPr>
            <p:ph type="sldNum" sz="quarter" idx="12"/>
          </p:nvPr>
        </p:nvSpPr>
        <p:spPr/>
        <p:txBody>
          <a:bodyPr/>
          <a:lstStyle>
            <a:lvl1pPr>
              <a:defRPr/>
            </a:lvl1pPr>
          </a:lstStyle>
          <a:p>
            <a:pPr>
              <a:defRPr/>
            </a:pPr>
            <a:fld id="{24CE0DB7-6046-41AD-BE1E-7449B29095C5}" type="slidenum">
              <a:rPr lang="en-US" altLang="en-US"/>
              <a:pPr>
                <a:defRPr/>
              </a:pPr>
              <a:t>‹#›</a:t>
            </a:fld>
            <a:endParaRPr lang="en-US" altLang="en-US"/>
          </a:p>
        </p:txBody>
      </p:sp>
    </p:spTree>
    <p:extLst>
      <p:ext uri="{BB962C8B-B14F-4D97-AF65-F5344CB8AC3E}">
        <p14:creationId xmlns:p14="http://schemas.microsoft.com/office/powerpoint/2010/main" val="22638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17DBB-034B-11FA-2EA6-5CBA3823B777}"/>
              </a:ext>
            </a:extLst>
          </p:cNvPr>
          <p:cNvSpPr>
            <a:spLocks noGrp="1"/>
          </p:cNvSpPr>
          <p:nvPr>
            <p:ph type="dt" sz="half" idx="10"/>
          </p:nvPr>
        </p:nvSpPr>
        <p:spPr/>
        <p:txBody>
          <a:bodyPr/>
          <a:lstStyle>
            <a:lvl1pPr>
              <a:defRPr/>
            </a:lvl1pPr>
          </a:lstStyle>
          <a:p>
            <a:pPr>
              <a:defRPr/>
            </a:pPr>
            <a:fld id="{CCA6FA75-5881-423C-92CB-4F5DCA41D104}" type="datetime1">
              <a:rPr lang="en-US" smtClean="0"/>
              <a:t>29-Jan-24</a:t>
            </a:fld>
            <a:endParaRPr lang="en-US"/>
          </a:p>
        </p:txBody>
      </p:sp>
      <p:sp>
        <p:nvSpPr>
          <p:cNvPr id="5" name="Footer Placeholder 4">
            <a:extLst>
              <a:ext uri="{FF2B5EF4-FFF2-40B4-BE49-F238E27FC236}">
                <a16:creationId xmlns:a16="http://schemas.microsoft.com/office/drawing/2014/main" id="{5DD7EBA5-80E8-DB4D-F6DD-18477BA80234}"/>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0CF8561-C145-E06F-6F0C-79A76210B4DF}"/>
              </a:ext>
            </a:extLst>
          </p:cNvPr>
          <p:cNvSpPr>
            <a:spLocks noGrp="1"/>
          </p:cNvSpPr>
          <p:nvPr>
            <p:ph type="sldNum" sz="quarter" idx="12"/>
          </p:nvPr>
        </p:nvSpPr>
        <p:spPr/>
        <p:txBody>
          <a:bodyPr/>
          <a:lstStyle>
            <a:lvl1pPr>
              <a:defRPr/>
            </a:lvl1pPr>
          </a:lstStyle>
          <a:p>
            <a:pPr>
              <a:defRPr/>
            </a:pPr>
            <a:fld id="{52F30538-989E-473D-9BBB-FABAD948361D}" type="slidenum">
              <a:rPr lang="en-US" altLang="en-US"/>
              <a:pPr>
                <a:defRPr/>
              </a:pPr>
              <a:t>‹#›</a:t>
            </a:fld>
            <a:endParaRPr lang="en-US" altLang="en-US"/>
          </a:p>
        </p:txBody>
      </p:sp>
    </p:spTree>
    <p:extLst>
      <p:ext uri="{BB962C8B-B14F-4D97-AF65-F5344CB8AC3E}">
        <p14:creationId xmlns:p14="http://schemas.microsoft.com/office/powerpoint/2010/main" val="1443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27E40-12E1-944F-6C38-5D57E7E2A93C}"/>
              </a:ext>
            </a:extLst>
          </p:cNvPr>
          <p:cNvSpPr>
            <a:spLocks noGrp="1"/>
          </p:cNvSpPr>
          <p:nvPr>
            <p:ph type="dt" sz="half" idx="10"/>
          </p:nvPr>
        </p:nvSpPr>
        <p:spPr/>
        <p:txBody>
          <a:bodyPr/>
          <a:lstStyle>
            <a:lvl1pPr>
              <a:defRPr/>
            </a:lvl1pPr>
          </a:lstStyle>
          <a:p>
            <a:pPr>
              <a:defRPr/>
            </a:pPr>
            <a:fld id="{A1BD6CE4-7AA9-4E07-BDCC-357C5361BB26}" type="datetime1">
              <a:rPr lang="en-US" smtClean="0"/>
              <a:t>29-Jan-24</a:t>
            </a:fld>
            <a:endParaRPr lang="en-US"/>
          </a:p>
        </p:txBody>
      </p:sp>
      <p:sp>
        <p:nvSpPr>
          <p:cNvPr id="5" name="Footer Placeholder 4">
            <a:extLst>
              <a:ext uri="{FF2B5EF4-FFF2-40B4-BE49-F238E27FC236}">
                <a16:creationId xmlns:a16="http://schemas.microsoft.com/office/drawing/2014/main" id="{3FDDAFB7-5678-FD18-A828-98FA41BBBBD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4FF55557-B491-EEFC-1111-29C7052305D9}"/>
              </a:ext>
            </a:extLst>
          </p:cNvPr>
          <p:cNvSpPr>
            <a:spLocks noGrp="1"/>
          </p:cNvSpPr>
          <p:nvPr>
            <p:ph type="sldNum" sz="quarter" idx="12"/>
          </p:nvPr>
        </p:nvSpPr>
        <p:spPr/>
        <p:txBody>
          <a:bodyPr/>
          <a:lstStyle>
            <a:lvl1pPr>
              <a:defRPr/>
            </a:lvl1pPr>
          </a:lstStyle>
          <a:p>
            <a:pPr>
              <a:defRPr/>
            </a:pPr>
            <a:fld id="{99DCEF44-BF76-4947-9CC7-4493C0CD264A}" type="slidenum">
              <a:rPr lang="en-US" altLang="en-US"/>
              <a:pPr>
                <a:defRPr/>
              </a:pPr>
              <a:t>‹#›</a:t>
            </a:fld>
            <a:endParaRPr lang="en-US" altLang="en-US"/>
          </a:p>
        </p:txBody>
      </p:sp>
    </p:spTree>
    <p:extLst>
      <p:ext uri="{BB962C8B-B14F-4D97-AF65-F5344CB8AC3E}">
        <p14:creationId xmlns:p14="http://schemas.microsoft.com/office/powerpoint/2010/main" val="250108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33DC1-5702-ADC3-085B-656031366498}"/>
              </a:ext>
            </a:extLst>
          </p:cNvPr>
          <p:cNvSpPr>
            <a:spLocks noGrp="1"/>
          </p:cNvSpPr>
          <p:nvPr>
            <p:ph type="dt" sz="half" idx="10"/>
          </p:nvPr>
        </p:nvSpPr>
        <p:spPr/>
        <p:txBody>
          <a:bodyPr/>
          <a:lstStyle>
            <a:lvl1pPr>
              <a:defRPr/>
            </a:lvl1pPr>
          </a:lstStyle>
          <a:p>
            <a:pPr>
              <a:defRPr/>
            </a:pPr>
            <a:fld id="{96ADFA3D-3B20-42A6-B938-5E7A0D2F85C9}" type="datetime1">
              <a:rPr lang="en-US" smtClean="0"/>
              <a:t>29-Jan-24</a:t>
            </a:fld>
            <a:endParaRPr lang="en-US"/>
          </a:p>
        </p:txBody>
      </p:sp>
      <p:sp>
        <p:nvSpPr>
          <p:cNvPr id="5" name="Footer Placeholder 4">
            <a:extLst>
              <a:ext uri="{FF2B5EF4-FFF2-40B4-BE49-F238E27FC236}">
                <a16:creationId xmlns:a16="http://schemas.microsoft.com/office/drawing/2014/main" id="{EFE9A53E-79C9-2F6D-2BEC-A58CF03B6163}"/>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CF83535D-7F49-3D02-07A7-F895E987587B}"/>
              </a:ext>
            </a:extLst>
          </p:cNvPr>
          <p:cNvSpPr>
            <a:spLocks noGrp="1"/>
          </p:cNvSpPr>
          <p:nvPr>
            <p:ph type="sldNum" sz="quarter" idx="12"/>
          </p:nvPr>
        </p:nvSpPr>
        <p:spPr/>
        <p:txBody>
          <a:bodyPr/>
          <a:lstStyle>
            <a:lvl1pPr>
              <a:defRPr/>
            </a:lvl1pPr>
          </a:lstStyle>
          <a:p>
            <a:pPr>
              <a:defRPr/>
            </a:pPr>
            <a:fld id="{22F11056-B9F2-4800-AF7E-2A67D98DF0D7}" type="slidenum">
              <a:rPr lang="en-US" altLang="en-US"/>
              <a:pPr>
                <a:defRPr/>
              </a:pPr>
              <a:t>‹#›</a:t>
            </a:fld>
            <a:endParaRPr lang="en-US" altLang="en-US"/>
          </a:p>
        </p:txBody>
      </p:sp>
    </p:spTree>
    <p:extLst>
      <p:ext uri="{BB962C8B-B14F-4D97-AF65-F5344CB8AC3E}">
        <p14:creationId xmlns:p14="http://schemas.microsoft.com/office/powerpoint/2010/main" val="154960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61BD77-9866-4E05-DE3E-CBDEDAC0C40D}"/>
              </a:ext>
            </a:extLst>
          </p:cNvPr>
          <p:cNvSpPr>
            <a:spLocks noGrp="1"/>
          </p:cNvSpPr>
          <p:nvPr>
            <p:ph type="dt" sz="half" idx="10"/>
          </p:nvPr>
        </p:nvSpPr>
        <p:spPr/>
        <p:txBody>
          <a:bodyPr/>
          <a:lstStyle>
            <a:lvl1pPr>
              <a:defRPr/>
            </a:lvl1pPr>
          </a:lstStyle>
          <a:p>
            <a:pPr>
              <a:defRPr/>
            </a:pPr>
            <a:fld id="{A35C22FD-8F62-44AB-BC18-4F68B191AF87}" type="datetime1">
              <a:rPr lang="en-US" smtClean="0"/>
              <a:t>29-Jan-24</a:t>
            </a:fld>
            <a:endParaRPr lang="en-US"/>
          </a:p>
        </p:txBody>
      </p:sp>
      <p:sp>
        <p:nvSpPr>
          <p:cNvPr id="6" name="Footer Placeholder 4">
            <a:extLst>
              <a:ext uri="{FF2B5EF4-FFF2-40B4-BE49-F238E27FC236}">
                <a16:creationId xmlns:a16="http://schemas.microsoft.com/office/drawing/2014/main" id="{591B4673-1426-7F01-E23D-32415FC0E210}"/>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4F4CD42B-2173-3917-7F98-F9259E9CF082}"/>
              </a:ext>
            </a:extLst>
          </p:cNvPr>
          <p:cNvSpPr>
            <a:spLocks noGrp="1"/>
          </p:cNvSpPr>
          <p:nvPr>
            <p:ph type="sldNum" sz="quarter" idx="12"/>
          </p:nvPr>
        </p:nvSpPr>
        <p:spPr/>
        <p:txBody>
          <a:bodyPr/>
          <a:lstStyle>
            <a:lvl1pPr>
              <a:defRPr/>
            </a:lvl1pPr>
          </a:lstStyle>
          <a:p>
            <a:pPr>
              <a:defRPr/>
            </a:pPr>
            <a:fld id="{A69AA5DC-F301-4222-A0AC-FAD901A7C12E}" type="slidenum">
              <a:rPr lang="en-US" altLang="en-US"/>
              <a:pPr>
                <a:defRPr/>
              </a:pPr>
              <a:t>‹#›</a:t>
            </a:fld>
            <a:endParaRPr lang="en-US" altLang="en-US"/>
          </a:p>
        </p:txBody>
      </p:sp>
    </p:spTree>
    <p:extLst>
      <p:ext uri="{BB962C8B-B14F-4D97-AF65-F5344CB8AC3E}">
        <p14:creationId xmlns:p14="http://schemas.microsoft.com/office/powerpoint/2010/main" val="34015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A11982-2E64-FB11-6F37-4402669F6F38}"/>
              </a:ext>
            </a:extLst>
          </p:cNvPr>
          <p:cNvSpPr>
            <a:spLocks noGrp="1"/>
          </p:cNvSpPr>
          <p:nvPr>
            <p:ph type="dt" sz="half" idx="10"/>
          </p:nvPr>
        </p:nvSpPr>
        <p:spPr/>
        <p:txBody>
          <a:bodyPr/>
          <a:lstStyle>
            <a:lvl1pPr>
              <a:defRPr/>
            </a:lvl1pPr>
          </a:lstStyle>
          <a:p>
            <a:pPr>
              <a:defRPr/>
            </a:pPr>
            <a:fld id="{CF3F07DC-73AF-4FC1-B33C-2B4E4133E892}" type="datetime1">
              <a:rPr lang="en-US" smtClean="0"/>
              <a:t>29-Jan-24</a:t>
            </a:fld>
            <a:endParaRPr lang="en-US"/>
          </a:p>
        </p:txBody>
      </p:sp>
      <p:sp>
        <p:nvSpPr>
          <p:cNvPr id="8" name="Footer Placeholder 4">
            <a:extLst>
              <a:ext uri="{FF2B5EF4-FFF2-40B4-BE49-F238E27FC236}">
                <a16:creationId xmlns:a16="http://schemas.microsoft.com/office/drawing/2014/main" id="{AC5373C8-E388-5245-80EF-FF11E22A39E2}"/>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9" name="Slide Number Placeholder 5">
            <a:extLst>
              <a:ext uri="{FF2B5EF4-FFF2-40B4-BE49-F238E27FC236}">
                <a16:creationId xmlns:a16="http://schemas.microsoft.com/office/drawing/2014/main" id="{3D8822F0-50A0-CEBD-1954-B5EE5224C491}"/>
              </a:ext>
            </a:extLst>
          </p:cNvPr>
          <p:cNvSpPr>
            <a:spLocks noGrp="1"/>
          </p:cNvSpPr>
          <p:nvPr>
            <p:ph type="sldNum" sz="quarter" idx="12"/>
          </p:nvPr>
        </p:nvSpPr>
        <p:spPr/>
        <p:txBody>
          <a:bodyPr/>
          <a:lstStyle>
            <a:lvl1pPr>
              <a:defRPr/>
            </a:lvl1pPr>
          </a:lstStyle>
          <a:p>
            <a:pPr>
              <a:defRPr/>
            </a:pPr>
            <a:fld id="{F46D8C53-75AA-4391-96E9-6E5251986152}" type="slidenum">
              <a:rPr lang="en-US" altLang="en-US"/>
              <a:pPr>
                <a:defRPr/>
              </a:pPr>
              <a:t>‹#›</a:t>
            </a:fld>
            <a:endParaRPr lang="en-US" altLang="en-US"/>
          </a:p>
        </p:txBody>
      </p:sp>
    </p:spTree>
    <p:extLst>
      <p:ext uri="{BB962C8B-B14F-4D97-AF65-F5344CB8AC3E}">
        <p14:creationId xmlns:p14="http://schemas.microsoft.com/office/powerpoint/2010/main" val="172807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C14E44B-D570-9A23-B650-231025477874}"/>
              </a:ext>
            </a:extLst>
          </p:cNvPr>
          <p:cNvSpPr>
            <a:spLocks noGrp="1"/>
          </p:cNvSpPr>
          <p:nvPr>
            <p:ph type="dt" sz="half" idx="10"/>
          </p:nvPr>
        </p:nvSpPr>
        <p:spPr/>
        <p:txBody>
          <a:bodyPr/>
          <a:lstStyle>
            <a:lvl1pPr>
              <a:defRPr/>
            </a:lvl1pPr>
          </a:lstStyle>
          <a:p>
            <a:pPr>
              <a:defRPr/>
            </a:pPr>
            <a:fld id="{47A258A6-3751-47AA-80EF-2553DDF10F39}" type="datetime1">
              <a:rPr lang="en-US" smtClean="0"/>
              <a:t>29-Jan-24</a:t>
            </a:fld>
            <a:endParaRPr lang="en-US"/>
          </a:p>
        </p:txBody>
      </p:sp>
      <p:sp>
        <p:nvSpPr>
          <p:cNvPr id="4" name="Footer Placeholder 4">
            <a:extLst>
              <a:ext uri="{FF2B5EF4-FFF2-40B4-BE49-F238E27FC236}">
                <a16:creationId xmlns:a16="http://schemas.microsoft.com/office/drawing/2014/main" id="{936A465F-880E-B732-824B-6A31EA6C0ED8}"/>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5" name="Slide Number Placeholder 5">
            <a:extLst>
              <a:ext uri="{FF2B5EF4-FFF2-40B4-BE49-F238E27FC236}">
                <a16:creationId xmlns:a16="http://schemas.microsoft.com/office/drawing/2014/main" id="{5E830E59-7EE9-239F-7857-6DFB68C8E448}"/>
              </a:ext>
            </a:extLst>
          </p:cNvPr>
          <p:cNvSpPr>
            <a:spLocks noGrp="1"/>
          </p:cNvSpPr>
          <p:nvPr>
            <p:ph type="sldNum" sz="quarter" idx="12"/>
          </p:nvPr>
        </p:nvSpPr>
        <p:spPr/>
        <p:txBody>
          <a:bodyPr/>
          <a:lstStyle>
            <a:lvl1pPr>
              <a:defRPr/>
            </a:lvl1pPr>
          </a:lstStyle>
          <a:p>
            <a:pPr>
              <a:defRPr/>
            </a:pPr>
            <a:fld id="{19C300EA-D3E0-4394-8D79-3F1F103C95B8}" type="slidenum">
              <a:rPr lang="en-US" altLang="en-US"/>
              <a:pPr>
                <a:defRPr/>
              </a:pPr>
              <a:t>‹#›</a:t>
            </a:fld>
            <a:endParaRPr lang="en-US" altLang="en-US"/>
          </a:p>
        </p:txBody>
      </p:sp>
    </p:spTree>
    <p:extLst>
      <p:ext uri="{BB962C8B-B14F-4D97-AF65-F5344CB8AC3E}">
        <p14:creationId xmlns:p14="http://schemas.microsoft.com/office/powerpoint/2010/main" val="337594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DB8D4C-CA1C-C1B5-6BC3-15DE939F0170}"/>
              </a:ext>
            </a:extLst>
          </p:cNvPr>
          <p:cNvSpPr>
            <a:spLocks noGrp="1"/>
          </p:cNvSpPr>
          <p:nvPr>
            <p:ph type="dt" sz="half" idx="10"/>
          </p:nvPr>
        </p:nvSpPr>
        <p:spPr/>
        <p:txBody>
          <a:bodyPr/>
          <a:lstStyle>
            <a:lvl1pPr>
              <a:defRPr/>
            </a:lvl1pPr>
          </a:lstStyle>
          <a:p>
            <a:pPr>
              <a:defRPr/>
            </a:pPr>
            <a:fld id="{D8445FCA-571E-4111-AF54-07380FBD0EE2}" type="datetime1">
              <a:rPr lang="en-US" smtClean="0"/>
              <a:t>29-Jan-24</a:t>
            </a:fld>
            <a:endParaRPr lang="en-US"/>
          </a:p>
        </p:txBody>
      </p:sp>
      <p:sp>
        <p:nvSpPr>
          <p:cNvPr id="3" name="Footer Placeholder 4">
            <a:extLst>
              <a:ext uri="{FF2B5EF4-FFF2-40B4-BE49-F238E27FC236}">
                <a16:creationId xmlns:a16="http://schemas.microsoft.com/office/drawing/2014/main" id="{B3F903DD-49B4-9F33-53A6-AF05ED1891D1}"/>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4" name="Slide Number Placeholder 5">
            <a:extLst>
              <a:ext uri="{FF2B5EF4-FFF2-40B4-BE49-F238E27FC236}">
                <a16:creationId xmlns:a16="http://schemas.microsoft.com/office/drawing/2014/main" id="{BD8687F4-1D8D-9253-9777-D1D5EEB585FB}"/>
              </a:ext>
            </a:extLst>
          </p:cNvPr>
          <p:cNvSpPr>
            <a:spLocks noGrp="1"/>
          </p:cNvSpPr>
          <p:nvPr>
            <p:ph type="sldNum" sz="quarter" idx="12"/>
          </p:nvPr>
        </p:nvSpPr>
        <p:spPr/>
        <p:txBody>
          <a:bodyPr/>
          <a:lstStyle>
            <a:lvl1pPr>
              <a:defRPr/>
            </a:lvl1pPr>
          </a:lstStyle>
          <a:p>
            <a:pPr>
              <a:defRPr/>
            </a:pPr>
            <a:fld id="{D4E98C70-B74C-46D3-BB33-5FBCFF488BEF}" type="slidenum">
              <a:rPr lang="en-US" altLang="en-US"/>
              <a:pPr>
                <a:defRPr/>
              </a:pPr>
              <a:t>‹#›</a:t>
            </a:fld>
            <a:endParaRPr lang="en-US" altLang="en-US"/>
          </a:p>
        </p:txBody>
      </p:sp>
    </p:spTree>
    <p:extLst>
      <p:ext uri="{BB962C8B-B14F-4D97-AF65-F5344CB8AC3E}">
        <p14:creationId xmlns:p14="http://schemas.microsoft.com/office/powerpoint/2010/main" val="6585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71B4338-B44F-4B26-7486-E0B11CDF0C50}"/>
              </a:ext>
            </a:extLst>
          </p:cNvPr>
          <p:cNvSpPr>
            <a:spLocks noGrp="1"/>
          </p:cNvSpPr>
          <p:nvPr>
            <p:ph type="dt" sz="half" idx="10"/>
          </p:nvPr>
        </p:nvSpPr>
        <p:spPr/>
        <p:txBody>
          <a:bodyPr/>
          <a:lstStyle>
            <a:lvl1pPr>
              <a:defRPr/>
            </a:lvl1pPr>
          </a:lstStyle>
          <a:p>
            <a:pPr>
              <a:defRPr/>
            </a:pPr>
            <a:fld id="{41E47C24-E68E-41A8-9E54-2991E68BBA71}" type="datetime1">
              <a:rPr lang="en-US" smtClean="0"/>
              <a:t>29-Jan-24</a:t>
            </a:fld>
            <a:endParaRPr lang="en-US"/>
          </a:p>
        </p:txBody>
      </p:sp>
      <p:sp>
        <p:nvSpPr>
          <p:cNvPr id="6" name="Footer Placeholder 4">
            <a:extLst>
              <a:ext uri="{FF2B5EF4-FFF2-40B4-BE49-F238E27FC236}">
                <a16:creationId xmlns:a16="http://schemas.microsoft.com/office/drawing/2014/main" id="{5562DC70-00B7-0D29-8D6E-B488CC71E2B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74FF604F-5316-90DB-3B5D-FFE26A2CA09B}"/>
              </a:ext>
            </a:extLst>
          </p:cNvPr>
          <p:cNvSpPr>
            <a:spLocks noGrp="1"/>
          </p:cNvSpPr>
          <p:nvPr>
            <p:ph type="sldNum" sz="quarter" idx="12"/>
          </p:nvPr>
        </p:nvSpPr>
        <p:spPr/>
        <p:txBody>
          <a:bodyPr/>
          <a:lstStyle>
            <a:lvl1pPr>
              <a:defRPr/>
            </a:lvl1pPr>
          </a:lstStyle>
          <a:p>
            <a:pPr>
              <a:defRPr/>
            </a:pPr>
            <a:fld id="{66839EC5-0783-4026-9700-D5A788D7D170}" type="slidenum">
              <a:rPr lang="en-US" altLang="en-US"/>
              <a:pPr>
                <a:defRPr/>
              </a:pPr>
              <a:t>‹#›</a:t>
            </a:fld>
            <a:endParaRPr lang="en-US" altLang="en-US"/>
          </a:p>
        </p:txBody>
      </p:sp>
    </p:spTree>
    <p:extLst>
      <p:ext uri="{BB962C8B-B14F-4D97-AF65-F5344CB8AC3E}">
        <p14:creationId xmlns:p14="http://schemas.microsoft.com/office/powerpoint/2010/main" val="12832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EDB21CD-B0A3-3470-203D-E0280AF9B6C7}"/>
              </a:ext>
            </a:extLst>
          </p:cNvPr>
          <p:cNvSpPr>
            <a:spLocks noGrp="1"/>
          </p:cNvSpPr>
          <p:nvPr>
            <p:ph type="dt" sz="half" idx="10"/>
          </p:nvPr>
        </p:nvSpPr>
        <p:spPr/>
        <p:txBody>
          <a:bodyPr/>
          <a:lstStyle>
            <a:lvl1pPr>
              <a:defRPr/>
            </a:lvl1pPr>
          </a:lstStyle>
          <a:p>
            <a:pPr>
              <a:defRPr/>
            </a:pPr>
            <a:fld id="{9A31E5EA-83BE-4A23-BCE9-FF118F156DC0}" type="datetime1">
              <a:rPr lang="en-US" smtClean="0"/>
              <a:t>29-Jan-24</a:t>
            </a:fld>
            <a:endParaRPr lang="en-US"/>
          </a:p>
        </p:txBody>
      </p:sp>
      <p:sp>
        <p:nvSpPr>
          <p:cNvPr id="6" name="Footer Placeholder 4">
            <a:extLst>
              <a:ext uri="{FF2B5EF4-FFF2-40B4-BE49-F238E27FC236}">
                <a16:creationId xmlns:a16="http://schemas.microsoft.com/office/drawing/2014/main" id="{4AECF35E-C127-FD72-A510-45C249BCF6D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1873EAE4-D055-1428-4FE8-47DF8B3B539D}"/>
              </a:ext>
            </a:extLst>
          </p:cNvPr>
          <p:cNvSpPr>
            <a:spLocks noGrp="1"/>
          </p:cNvSpPr>
          <p:nvPr>
            <p:ph type="sldNum" sz="quarter" idx="12"/>
          </p:nvPr>
        </p:nvSpPr>
        <p:spPr/>
        <p:txBody>
          <a:bodyPr/>
          <a:lstStyle>
            <a:lvl1pPr>
              <a:defRPr/>
            </a:lvl1pPr>
          </a:lstStyle>
          <a:p>
            <a:pPr>
              <a:defRPr/>
            </a:pPr>
            <a:fld id="{35BFF726-2C8F-4671-9907-3649EA5B38EB}" type="slidenum">
              <a:rPr lang="en-US" altLang="en-US"/>
              <a:pPr>
                <a:defRPr/>
              </a:pPr>
              <a:t>‹#›</a:t>
            </a:fld>
            <a:endParaRPr lang="en-US" altLang="en-US"/>
          </a:p>
        </p:txBody>
      </p:sp>
    </p:spTree>
    <p:extLst>
      <p:ext uri="{BB962C8B-B14F-4D97-AF65-F5344CB8AC3E}">
        <p14:creationId xmlns:p14="http://schemas.microsoft.com/office/powerpoint/2010/main" val="261072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CA1CE5-F862-5C77-C6D4-8D8285A92F8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6FB96EE8-78B6-F755-5F92-D06FF72D98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4D57-3CE7-807D-772D-060347F8A41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5AE6656A-5248-47CE-B602-186284BB47CC}" type="datetime1">
              <a:rPr lang="en-US" smtClean="0"/>
              <a:t>29-Jan-24</a:t>
            </a:fld>
            <a:endParaRPr lang="en-US"/>
          </a:p>
        </p:txBody>
      </p:sp>
      <p:sp>
        <p:nvSpPr>
          <p:cNvPr id="5" name="Footer Placeholder 4">
            <a:extLst>
              <a:ext uri="{FF2B5EF4-FFF2-40B4-BE49-F238E27FC236}">
                <a16:creationId xmlns:a16="http://schemas.microsoft.com/office/drawing/2014/main" id="{1E11F612-C066-4F6A-25FF-B892BDAC65D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27A3634-BB10-66CE-4FB5-6EF6B423A2E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B1E64F2F-79A1-43F9-973B-5368490D9A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Rectangle 410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Freeform: Shape 411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98" name="Title 1">
            <a:extLst>
              <a:ext uri="{FF2B5EF4-FFF2-40B4-BE49-F238E27FC236}">
                <a16:creationId xmlns:a16="http://schemas.microsoft.com/office/drawing/2014/main" id="{1AB934AC-8772-8C53-77CF-46F19A22915B}"/>
              </a:ext>
            </a:extLst>
          </p:cNvPr>
          <p:cNvSpPr>
            <a:spLocks noGrp="1" noChangeArrowheads="1"/>
          </p:cNvSpPr>
          <p:nvPr>
            <p:ph type="ctrTitle"/>
          </p:nvPr>
        </p:nvSpPr>
        <p:spPr>
          <a:xfrm>
            <a:off x="986118" y="735106"/>
            <a:ext cx="7540322" cy="2928470"/>
          </a:xfrm>
        </p:spPr>
        <p:txBody>
          <a:bodyPr anchor="b">
            <a:normAutofit/>
          </a:bodyPr>
          <a:lstStyle/>
          <a:p>
            <a:pPr algn="l"/>
            <a:r>
              <a:rPr lang="en-US" altLang="en-US" sz="4200">
                <a:solidFill>
                  <a:srgbClr val="FFFFFF"/>
                </a:solidFill>
              </a:rPr>
              <a:t>Software Process Models</a:t>
            </a:r>
          </a:p>
        </p:txBody>
      </p:sp>
      <p:sp>
        <p:nvSpPr>
          <p:cNvPr id="4099" name="Subtitle 2">
            <a:extLst>
              <a:ext uri="{FF2B5EF4-FFF2-40B4-BE49-F238E27FC236}">
                <a16:creationId xmlns:a16="http://schemas.microsoft.com/office/drawing/2014/main" id="{884962A1-BB95-02F0-B35F-C4B0C0DB8330}"/>
              </a:ext>
            </a:extLst>
          </p:cNvPr>
          <p:cNvSpPr>
            <a:spLocks noGrp="1" noChangeArrowheads="1"/>
          </p:cNvSpPr>
          <p:nvPr>
            <p:ph type="subTitle" idx="1"/>
          </p:nvPr>
        </p:nvSpPr>
        <p:spPr bwMode="auto">
          <a:xfrm>
            <a:off x="1013011" y="4870824"/>
            <a:ext cx="7504463" cy="1458258"/>
          </a:xfrm>
        </p:spPr>
        <p:txBody>
          <a:bodyPr numCol="1" anchor="ctr" anchorCtr="0" compatLnSpc="1">
            <a:prstTxWarp prst="textNoShape">
              <a:avLst/>
            </a:prstTxWarp>
            <a:normAutofit/>
          </a:bodyPr>
          <a:lstStyle/>
          <a:p>
            <a:pPr algn="l"/>
            <a:r>
              <a:rPr lang="en-US" altLang="en-US"/>
              <a:t>Instructor: Mehroze Khan</a:t>
            </a:r>
          </a:p>
        </p:txBody>
      </p:sp>
      <p:sp>
        <p:nvSpPr>
          <p:cNvPr id="5" name="Slide Number Placeholder 4">
            <a:extLst>
              <a:ext uri="{FF2B5EF4-FFF2-40B4-BE49-F238E27FC236}">
                <a16:creationId xmlns:a16="http://schemas.microsoft.com/office/drawing/2014/main" id="{0AAF08D6-F51C-6753-A8D1-C4E65FA9EF87}"/>
              </a:ext>
            </a:extLst>
          </p:cNvPr>
          <p:cNvSpPr>
            <a:spLocks noGrp="1"/>
          </p:cNvSpPr>
          <p:nvPr>
            <p:ph type="sldNum" sz="quarter" idx="12"/>
          </p:nvPr>
        </p:nvSpPr>
        <p:spPr>
          <a:xfrm>
            <a:off x="8778240" y="6446837"/>
            <a:ext cx="336042" cy="365125"/>
          </a:xfrm>
        </p:spPr>
        <p:txBody>
          <a:bodyPr>
            <a:normAutofit/>
          </a:bodyPr>
          <a:lstStyle/>
          <a:p>
            <a:pPr>
              <a:spcAft>
                <a:spcPts val="600"/>
              </a:spcAft>
              <a:defRPr/>
            </a:pPr>
            <a:fld id="{A78D0473-0210-415D-BB8A-12AA1D5491F7}" type="slidenum">
              <a:rPr lang="en-US" altLang="en-US" sz="1000">
                <a:solidFill>
                  <a:schemeClr val="tx1">
                    <a:lumMod val="50000"/>
                    <a:lumOff val="50000"/>
                  </a:schemeClr>
                </a:solidFill>
              </a:rPr>
              <a:pPr>
                <a:spcAft>
                  <a:spcPts val="600"/>
                </a:spcAft>
                <a:defRPr/>
              </a:pPr>
              <a:t>1</a:t>
            </a:fld>
            <a:endParaRPr lang="en-US" altLang="en-US" sz="100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35" name="Rectangle 481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7" name="Rectangle 481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9" name="Rectangle 481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1" name="Rectangle 481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3" name="Rectangle 481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a:extLst>
              <a:ext uri="{FF2B5EF4-FFF2-40B4-BE49-F238E27FC236}">
                <a16:creationId xmlns:a16="http://schemas.microsoft.com/office/drawing/2014/main" id="{071E415A-1097-F4E0-99F2-7DC90FFE78FD}"/>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B39D9B1E-A703-4018-25D8-AEA14541C53D}"/>
              </a:ext>
            </a:extLst>
          </p:cNvPr>
          <p:cNvSpPr>
            <a:spLocks noGrp="1"/>
          </p:cNvSpPr>
          <p:nvPr>
            <p:ph idx="1"/>
          </p:nvPr>
        </p:nvSpPr>
        <p:spPr>
          <a:xfrm>
            <a:off x="1028699" y="2318197"/>
            <a:ext cx="7293023" cy="3683358"/>
          </a:xfrm>
        </p:spPr>
        <p:txBody>
          <a:bodyPr anchor="ctr">
            <a:normAutofit/>
          </a:bodyPr>
          <a:lstStyle/>
          <a:p>
            <a:r>
              <a:rPr lang="en-US" sz="2800" dirty="0"/>
              <a:t>Offered by Rational/IBM, UP developed by Booch, Rumbaugh, and Jacobson</a:t>
            </a:r>
          </a:p>
          <a:p>
            <a:r>
              <a:rPr lang="en-US" sz="2800" dirty="0"/>
              <a:t> UP should be tailored to organizational and project needs</a:t>
            </a:r>
          </a:p>
          <a:p>
            <a:r>
              <a:rPr lang="en-US" sz="2800" dirty="0"/>
              <a:t> Highly iterative life cycle</a:t>
            </a:r>
          </a:p>
          <a:p>
            <a:r>
              <a:rPr lang="en-US" sz="2800" dirty="0"/>
              <a:t> Project will be use-case driven and modeled using UML</a:t>
            </a:r>
            <a:endParaRPr lang="en-GB" sz="2800" dirty="0"/>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BB33DB4B-9C46-3B4A-5E8E-726B339EC05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099A2AB-F956-4DE8-9B8C-FBF79D4FF354}" type="slidenum">
              <a:rPr lang="en-US" altLang="en-US" sz="1000">
                <a:solidFill>
                  <a:schemeClr val="tx1">
                    <a:lumMod val="50000"/>
                    <a:lumOff val="50000"/>
                  </a:schemeClr>
                </a:solidFill>
              </a:rPr>
              <a:pPr>
                <a:spcAft>
                  <a:spcPts val="600"/>
                </a:spcAft>
                <a:defRPr/>
              </a:pPr>
              <a:t>10</a:t>
            </a:fld>
            <a:endParaRPr lang="en-US" altLang="en-US" sz="10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35" name="Rectangle 481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7" name="Rectangle 481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9" name="Rectangle 481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1" name="Rectangle 481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3" name="Rectangle 481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a:extLst>
              <a:ext uri="{FF2B5EF4-FFF2-40B4-BE49-F238E27FC236}">
                <a16:creationId xmlns:a16="http://schemas.microsoft.com/office/drawing/2014/main" id="{071E415A-1097-F4E0-99F2-7DC90FFE78FD}"/>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B39D9B1E-A703-4018-25D8-AEA14541C53D}"/>
              </a:ext>
            </a:extLst>
          </p:cNvPr>
          <p:cNvSpPr>
            <a:spLocks noGrp="1"/>
          </p:cNvSpPr>
          <p:nvPr>
            <p:ph idx="1"/>
          </p:nvPr>
        </p:nvSpPr>
        <p:spPr>
          <a:xfrm>
            <a:off x="1028699" y="1885278"/>
            <a:ext cx="7293023" cy="4935277"/>
          </a:xfrm>
        </p:spPr>
        <p:txBody>
          <a:bodyPr anchor="ctr">
            <a:normAutofit/>
          </a:bodyPr>
          <a:lstStyle/>
          <a:p>
            <a:r>
              <a:rPr lang="en-US" sz="2200" b="1" dirty="0"/>
              <a:t>UP life cycle:</a:t>
            </a:r>
          </a:p>
          <a:p>
            <a:pPr lvl="1" algn="just"/>
            <a:r>
              <a:rPr lang="en-US" sz="2200" dirty="0"/>
              <a:t>Includes five phases which consist of iterations</a:t>
            </a:r>
          </a:p>
          <a:p>
            <a:pPr lvl="1" algn="just"/>
            <a:r>
              <a:rPr lang="en-US" sz="2200" dirty="0"/>
              <a:t>Iterations are “mini-projects”</a:t>
            </a:r>
            <a:endParaRPr lang="en-US" sz="2200" b="1" dirty="0"/>
          </a:p>
          <a:p>
            <a:pPr algn="just" fontAlgn="auto">
              <a:spcAft>
                <a:spcPts val="0"/>
              </a:spcAft>
              <a:buFont typeface="Wingdings" panose="05000000000000000000" pitchFamily="2" charset="2"/>
              <a:buChar char="Ø"/>
              <a:defRPr/>
            </a:pPr>
            <a:r>
              <a:rPr lang="en-US" sz="2200" b="1" dirty="0"/>
              <a:t>Inception:</a:t>
            </a:r>
          </a:p>
          <a:p>
            <a:pPr lvl="1" algn="just" fontAlgn="auto">
              <a:spcAft>
                <a:spcPts val="0"/>
              </a:spcAft>
              <a:defRPr/>
            </a:pPr>
            <a:r>
              <a:rPr lang="en-US" sz="2200" dirty="0"/>
              <a:t>Fundamental business requirements are described through a set of preliminary use cases. </a:t>
            </a:r>
          </a:p>
          <a:p>
            <a:pPr lvl="1" algn="just" fontAlgn="auto">
              <a:spcAft>
                <a:spcPts val="0"/>
              </a:spcAft>
              <a:defRPr/>
            </a:pPr>
            <a:r>
              <a:rPr lang="en-US" sz="2200" dirty="0"/>
              <a:t>Planning identifies resources, assesses major risks, and defines a preliminary schedule for the software increments.</a:t>
            </a:r>
          </a:p>
          <a:p>
            <a:pPr algn="just" fontAlgn="auto">
              <a:spcAft>
                <a:spcPts val="0"/>
              </a:spcAft>
              <a:buFont typeface="Wingdings" panose="05000000000000000000" pitchFamily="2" charset="2"/>
              <a:buChar char="Ø"/>
              <a:defRPr/>
            </a:pPr>
            <a:r>
              <a:rPr lang="en-US" sz="2200" b="1" dirty="0"/>
              <a:t>Elaboration:</a:t>
            </a:r>
          </a:p>
          <a:p>
            <a:pPr lvl="1" algn="just" fontAlgn="auto">
              <a:spcAft>
                <a:spcPts val="0"/>
              </a:spcAft>
              <a:defRPr/>
            </a:pPr>
            <a:r>
              <a:rPr lang="en-US" sz="2200" dirty="0"/>
              <a:t>Refines and expands the preliminary use cases and creates an architectural baseline.</a:t>
            </a:r>
          </a:p>
          <a:p>
            <a:pPr lvl="1" algn="just" fontAlgn="auto">
              <a:spcAft>
                <a:spcPts val="0"/>
              </a:spcAft>
              <a:defRPr/>
            </a:pPr>
            <a:r>
              <a:rPr lang="en-US" sz="2200" dirty="0"/>
              <a:t>Modifications to the plan are often made at this time.</a:t>
            </a:r>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BB33DB4B-9C46-3B4A-5E8E-726B339EC05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099A2AB-F956-4DE8-9B8C-FBF79D4FF354}" type="slidenum">
              <a:rPr lang="en-US" altLang="en-US" sz="1000">
                <a:solidFill>
                  <a:schemeClr val="tx1">
                    <a:lumMod val="50000"/>
                    <a:lumOff val="50000"/>
                  </a:schemeClr>
                </a:solidFill>
              </a:rPr>
              <a:pPr>
                <a:spcAft>
                  <a:spcPts val="600"/>
                </a:spcAft>
                <a:defRPr/>
              </a:pPr>
              <a:t>11</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9201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60" name="Rectangle 491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2" name="Rectangle 4916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4" name="Rectangle 491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6" name="Rectangle 4916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8" name="Rectangle 4916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Title 1">
            <a:extLst>
              <a:ext uri="{FF2B5EF4-FFF2-40B4-BE49-F238E27FC236}">
                <a16:creationId xmlns:a16="http://schemas.microsoft.com/office/drawing/2014/main" id="{2FC57E27-278F-8FF8-095D-CFF5A66BCAB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49155" name="Content Placeholder 2">
            <a:extLst>
              <a:ext uri="{FF2B5EF4-FFF2-40B4-BE49-F238E27FC236}">
                <a16:creationId xmlns:a16="http://schemas.microsoft.com/office/drawing/2014/main" id="{810A140D-27CB-B862-01FE-0546B618ABF7}"/>
              </a:ext>
            </a:extLst>
          </p:cNvPr>
          <p:cNvSpPr>
            <a:spLocks noGrp="1" noChangeArrowheads="1"/>
          </p:cNvSpPr>
          <p:nvPr>
            <p:ph idx="1"/>
          </p:nvPr>
        </p:nvSpPr>
        <p:spPr bwMode="auto">
          <a:xfrm>
            <a:off x="1028699" y="2318196"/>
            <a:ext cx="7293023" cy="4311203"/>
          </a:xfrm>
        </p:spPr>
        <p:txBody>
          <a:bodyPr numCol="1" anchor="ctr" anchorCtr="0" compatLnSpc="1">
            <a:prstTxWarp prst="textNoShape">
              <a:avLst/>
            </a:prstTxWarp>
            <a:normAutofit lnSpcReduction="10000"/>
          </a:bodyPr>
          <a:lstStyle/>
          <a:p>
            <a:pPr>
              <a:buFont typeface="Wingdings" panose="05000000000000000000" pitchFamily="2" charset="2"/>
              <a:buChar char="Ø"/>
            </a:pPr>
            <a:r>
              <a:rPr lang="en-US" altLang="en-US" sz="2200" b="1" dirty="0"/>
              <a:t>Construction:</a:t>
            </a:r>
          </a:p>
          <a:p>
            <a:pPr lvl="1" algn="just"/>
            <a:r>
              <a:rPr lang="en-US" altLang="en-US" sz="2200" dirty="0"/>
              <a:t>All necessary and required features and functions for the software increment (i.e., the release) are implemented in source code.</a:t>
            </a:r>
          </a:p>
          <a:p>
            <a:pPr lvl="1" algn="just"/>
            <a:r>
              <a:rPr lang="en-US" altLang="en-US" sz="2200" dirty="0"/>
              <a:t>As components are being implemented, unit tests are designed and executed for each. </a:t>
            </a:r>
          </a:p>
          <a:p>
            <a:pPr lvl="1" algn="just"/>
            <a:r>
              <a:rPr lang="en-US" altLang="en-US" sz="2200" dirty="0"/>
              <a:t>Integration activities (component assembly and integration testing) are conducted.</a:t>
            </a:r>
          </a:p>
          <a:p>
            <a:pPr lvl="1" algn="just"/>
            <a:r>
              <a:rPr lang="en-US" altLang="en-US" sz="2200" dirty="0"/>
              <a:t>Use cases are used to derive a suite of acceptance tests.</a:t>
            </a:r>
          </a:p>
          <a:p>
            <a:pPr algn="just">
              <a:buFont typeface="Wingdings" panose="05000000000000000000" pitchFamily="2" charset="2"/>
              <a:buChar char="Ø"/>
            </a:pPr>
            <a:r>
              <a:rPr lang="en-US" altLang="en-US" sz="2200" b="1" dirty="0"/>
              <a:t>Transition:</a:t>
            </a:r>
          </a:p>
          <a:p>
            <a:pPr lvl="1" algn="just"/>
            <a:r>
              <a:rPr lang="en-US" altLang="en-US" sz="2200" dirty="0"/>
              <a:t>Software and supporting documentation is given to end users for beta testing</a:t>
            </a:r>
          </a:p>
          <a:p>
            <a:pPr lvl="1" algn="just"/>
            <a:r>
              <a:rPr lang="en-US" altLang="en-US" sz="2200" dirty="0"/>
              <a:t>User feedback reports both defects and necessary changes.</a:t>
            </a:r>
          </a:p>
          <a:p>
            <a:endParaRPr lang="en-US" altLang="en-US" sz="1700" dirty="0"/>
          </a:p>
        </p:txBody>
      </p:sp>
      <p:sp>
        <p:nvSpPr>
          <p:cNvPr id="5" name="Slide Number Placeholder 4">
            <a:extLst>
              <a:ext uri="{FF2B5EF4-FFF2-40B4-BE49-F238E27FC236}">
                <a16:creationId xmlns:a16="http://schemas.microsoft.com/office/drawing/2014/main" id="{9FC7DC6B-C4B5-8BAE-A850-9C124B74BBB3}"/>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60ED38D-37FF-45FD-A8A2-8524D802B109}" type="slidenum">
              <a:rPr lang="en-US" altLang="en-US" sz="1000">
                <a:solidFill>
                  <a:schemeClr val="tx1">
                    <a:lumMod val="50000"/>
                    <a:lumOff val="50000"/>
                  </a:schemeClr>
                </a:solidFill>
              </a:rPr>
              <a:pPr>
                <a:spcAft>
                  <a:spcPts val="600"/>
                </a:spcAft>
                <a:defRPr/>
              </a:pPr>
              <a:t>12</a:t>
            </a:fld>
            <a:endParaRPr lang="en-US" altLang="en-US" sz="1000">
              <a:solidFill>
                <a:schemeClr val="tx1">
                  <a:lumMod val="50000"/>
                  <a:lumOff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0179" name="Content Placeholder 2">
            <a:extLst>
              <a:ext uri="{FF2B5EF4-FFF2-40B4-BE49-F238E27FC236}">
                <a16:creationId xmlns:a16="http://schemas.microsoft.com/office/drawing/2014/main" id="{34491504-03F0-666D-A86D-4F96556F5813}"/>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buFont typeface="Wingdings" panose="05000000000000000000" pitchFamily="2" charset="2"/>
              <a:buChar char="Ø"/>
            </a:pPr>
            <a:r>
              <a:rPr lang="en-US" altLang="en-US" sz="2200" b="1" dirty="0"/>
              <a:t>Production:</a:t>
            </a:r>
          </a:p>
          <a:p>
            <a:pPr lvl="1" algn="just"/>
            <a:r>
              <a:rPr lang="en-US" altLang="en-US" sz="2200" dirty="0"/>
              <a:t>Ongoing use of the software is monitored.</a:t>
            </a:r>
          </a:p>
          <a:p>
            <a:pPr lvl="1" algn="just"/>
            <a:r>
              <a:rPr lang="en-US" altLang="en-US" sz="2200" dirty="0"/>
              <a:t>Support for the operating environment is provided</a:t>
            </a:r>
          </a:p>
          <a:p>
            <a:pPr lvl="1" algn="just"/>
            <a:r>
              <a:rPr lang="en-US" altLang="en-US" sz="2200" dirty="0"/>
              <a:t>Defect reports and requests for changes are submitted and evaluated.</a:t>
            </a:r>
          </a:p>
        </p:txBody>
      </p:sp>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13</a:t>
            </a:fld>
            <a:endParaRPr lang="en-US" altLang="en-US" sz="100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pic>
        <p:nvPicPr>
          <p:cNvPr id="3" name="Content Placeholder 2" descr="Diagram, schematic&#10;&#10;Description automatically generated">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9154" y="1943499"/>
            <a:ext cx="6885691" cy="4619963"/>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14</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9013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a:r>
              <a:rPr lang="en-US" sz="2800" b="0" i="0" u="none" strike="noStrike" baseline="0" dirty="0"/>
              <a:t>It is likely that at the same time the construction, transition, and production phases are being conducted, work may have already begun on the next software increment.</a:t>
            </a:r>
          </a:p>
          <a:p>
            <a:pPr algn="just"/>
            <a:r>
              <a:rPr lang="en-US" sz="2800" b="0" i="0" u="none" strike="noStrike" baseline="0" dirty="0"/>
              <a:t>This means that the five UP phases do not occur in a sequence, but rather with staggered concurrency.</a:t>
            </a:r>
            <a:endParaRPr lang="en-US" sz="28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15</a:t>
            </a:fld>
            <a:endParaRPr lang="en-US" altLang="en-US" sz="1000">
              <a:solidFill>
                <a:schemeClr val="tx1">
                  <a:lumMod val="50000"/>
                  <a:lumOff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16</a:t>
            </a:fld>
            <a:endParaRPr lang="en-US" altLang="en-US" sz="1000">
              <a:solidFill>
                <a:schemeClr val="tx1">
                  <a:lumMod val="50000"/>
                  <a:lumOff val="50000"/>
                </a:schemeClr>
              </a:solidFill>
            </a:endParaRPr>
          </a:p>
        </p:txBody>
      </p:sp>
      <p:pic>
        <p:nvPicPr>
          <p:cNvPr id="2" name="Content Placeholder 1">
            <a:extLst>
              <a:ext uri="{FF2B5EF4-FFF2-40B4-BE49-F238E27FC236}">
                <a16:creationId xmlns:a16="http://schemas.microsoft.com/office/drawing/2014/main" id="{873D6C6C-E5E4-D946-FD99-1075FF41FFE4}"/>
              </a:ext>
            </a:extLst>
          </p:cNvPr>
          <p:cNvPicPr>
            <a:picLocks noGrp="1" noChangeAspect="1" noChangeArrowheads="1"/>
          </p:cNvPicPr>
          <p:nvPr>
            <p:ph idx="1"/>
          </p:nvPr>
        </p:nvPicPr>
        <p:blipFill>
          <a:blip r:embed="rId2" cstate="print"/>
          <a:srcRect/>
          <a:stretch>
            <a:fillRect/>
          </a:stretch>
        </p:blipFill>
        <p:spPr bwMode="auto">
          <a:xfrm>
            <a:off x="561201" y="1891970"/>
            <a:ext cx="8021594" cy="3655679"/>
          </a:xfrm>
          <a:prstGeom prst="rect">
            <a:avLst/>
          </a:prstGeom>
          <a:noFill/>
          <a:ln w="9525">
            <a:noFill/>
            <a:miter lim="800000"/>
            <a:headEnd/>
            <a:tailEnd/>
          </a:ln>
        </p:spPr>
      </p:pic>
      <p:sp>
        <p:nvSpPr>
          <p:cNvPr id="4" name="Rectangle 3">
            <a:extLst>
              <a:ext uri="{FF2B5EF4-FFF2-40B4-BE49-F238E27FC236}">
                <a16:creationId xmlns:a16="http://schemas.microsoft.com/office/drawing/2014/main" id="{08A463AB-3CA5-4EDE-84DD-59F4C743BCDD}"/>
              </a:ext>
            </a:extLst>
          </p:cNvPr>
          <p:cNvSpPr/>
          <p:nvPr/>
        </p:nvSpPr>
        <p:spPr>
          <a:xfrm>
            <a:off x="870523" y="5816874"/>
            <a:ext cx="822960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Image Source:</a:t>
            </a:r>
            <a:r>
              <a:rPr lang="en-US" dirty="0"/>
              <a:t> Systems Analysis and Design in a Changing World, 4th Edition</a:t>
            </a:r>
          </a:p>
        </p:txBody>
      </p:sp>
    </p:spTree>
    <p:extLst>
      <p:ext uri="{BB962C8B-B14F-4D97-AF65-F5344CB8AC3E}">
        <p14:creationId xmlns:p14="http://schemas.microsoft.com/office/powerpoint/2010/main" val="82062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17</a:t>
            </a:fld>
            <a:endParaRPr lang="en-US" altLang="en-US" sz="1000">
              <a:solidFill>
                <a:schemeClr val="tx1">
                  <a:lumMod val="50000"/>
                  <a:lumOff val="50000"/>
                </a:schemeClr>
              </a:solidFill>
            </a:endParaRPr>
          </a:p>
        </p:txBody>
      </p:sp>
      <p:pic>
        <p:nvPicPr>
          <p:cNvPr id="7" name="Picture 6">
            <a:extLst>
              <a:ext uri="{FF2B5EF4-FFF2-40B4-BE49-F238E27FC236}">
                <a16:creationId xmlns:a16="http://schemas.microsoft.com/office/drawing/2014/main" id="{C1546723-FF9A-1507-26B7-94C4059B137C}"/>
              </a:ext>
            </a:extLst>
          </p:cNvPr>
          <p:cNvPicPr>
            <a:picLocks noChangeAspect="1" noChangeArrowheads="1"/>
          </p:cNvPicPr>
          <p:nvPr/>
        </p:nvPicPr>
        <p:blipFill>
          <a:blip r:embed="rId2" cstate="print"/>
          <a:srcRect/>
          <a:stretch>
            <a:fillRect/>
          </a:stretch>
        </p:blipFill>
        <p:spPr bwMode="auto">
          <a:xfrm>
            <a:off x="1243010" y="1932643"/>
            <a:ext cx="6657975" cy="4705350"/>
          </a:xfrm>
          <a:prstGeom prst="rect">
            <a:avLst/>
          </a:prstGeom>
          <a:noFill/>
          <a:ln w="9525">
            <a:noFill/>
            <a:miter lim="800000"/>
            <a:headEnd/>
            <a:tailEnd/>
          </a:ln>
        </p:spPr>
      </p:pic>
    </p:spTree>
    <p:extLst>
      <p:ext uri="{BB962C8B-B14F-4D97-AF65-F5344CB8AC3E}">
        <p14:creationId xmlns:p14="http://schemas.microsoft.com/office/powerpoint/2010/main" val="16529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fontScale="92500" lnSpcReduction="20000"/>
          </a:bodyPr>
          <a:lstStyle/>
          <a:p>
            <a:pPr marL="0" indent="0" fontAlgn="auto">
              <a:spcAft>
                <a:spcPts val="0"/>
              </a:spcAft>
              <a:buFont typeface="Arial" panose="020B0604020202020204" pitchFamily="34" charset="0"/>
              <a:buNone/>
              <a:defRPr/>
            </a:pPr>
            <a:r>
              <a:rPr lang="en-US" sz="2600" dirty="0"/>
              <a:t>Pros:</a:t>
            </a:r>
          </a:p>
          <a:p>
            <a:pPr fontAlgn="auto">
              <a:spcAft>
                <a:spcPts val="0"/>
              </a:spcAft>
              <a:defRPr/>
            </a:pPr>
            <a:r>
              <a:rPr lang="en-US" sz="2600" dirty="0"/>
              <a:t>Quality documentation is emphasized.</a:t>
            </a:r>
          </a:p>
          <a:p>
            <a:pPr fontAlgn="auto">
              <a:spcAft>
                <a:spcPts val="0"/>
              </a:spcAft>
              <a:defRPr/>
            </a:pPr>
            <a:r>
              <a:rPr lang="en-US" sz="2600" dirty="0"/>
              <a:t>There is continuous customer involvement.</a:t>
            </a:r>
          </a:p>
          <a:p>
            <a:pPr fontAlgn="auto">
              <a:spcAft>
                <a:spcPts val="0"/>
              </a:spcAft>
              <a:defRPr/>
            </a:pPr>
            <a:r>
              <a:rPr lang="en-US" sz="2600" dirty="0"/>
              <a:t>It accommodates requirements changes.</a:t>
            </a:r>
          </a:p>
          <a:p>
            <a:pPr fontAlgn="auto">
              <a:spcAft>
                <a:spcPts val="0"/>
              </a:spcAft>
              <a:defRPr/>
            </a:pPr>
            <a:r>
              <a:rPr lang="en-US" sz="2600" dirty="0"/>
              <a:t>It works well for maintenance projects.</a:t>
            </a:r>
          </a:p>
          <a:p>
            <a:pPr fontAlgn="auto">
              <a:spcAft>
                <a:spcPts val="0"/>
              </a:spcAft>
              <a:defRPr/>
            </a:pPr>
            <a:endParaRPr lang="en-US" sz="2600" dirty="0"/>
          </a:p>
          <a:p>
            <a:pPr marL="0" indent="0" fontAlgn="auto">
              <a:spcAft>
                <a:spcPts val="0"/>
              </a:spcAft>
              <a:buFont typeface="Arial" panose="020B0604020202020204" pitchFamily="34" charset="0"/>
              <a:buNone/>
              <a:defRPr/>
            </a:pPr>
            <a:r>
              <a:rPr lang="en-US" sz="2600" dirty="0"/>
              <a:t>Cons:</a:t>
            </a:r>
          </a:p>
          <a:p>
            <a:pPr fontAlgn="auto">
              <a:spcAft>
                <a:spcPts val="0"/>
              </a:spcAft>
              <a:defRPr/>
            </a:pPr>
            <a:r>
              <a:rPr lang="en-US" sz="2600" dirty="0"/>
              <a:t>Use cases are not always precise. </a:t>
            </a:r>
          </a:p>
          <a:p>
            <a:pPr fontAlgn="auto">
              <a:spcAft>
                <a:spcPts val="0"/>
              </a:spcAft>
              <a:defRPr/>
            </a:pPr>
            <a:r>
              <a:rPr lang="en-US" sz="2600" dirty="0"/>
              <a:t>Overlapping phases can cause problems.</a:t>
            </a:r>
          </a:p>
          <a:p>
            <a:pPr fontAlgn="auto">
              <a:spcAft>
                <a:spcPts val="0"/>
              </a:spcAft>
              <a:defRPr/>
            </a:pPr>
            <a:r>
              <a:rPr lang="en-US" sz="2600" dirty="0"/>
              <a:t>It requires an expert development team.</a:t>
            </a:r>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18</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1518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fontScale="90000"/>
          </a:bodyPr>
          <a:lstStyle/>
          <a:p>
            <a:r>
              <a:rPr lang="en-US" altLang="en-US" sz="3500" dirty="0">
                <a:solidFill>
                  <a:srgbClr val="FFFFFF"/>
                </a:solidFill>
              </a:rPr>
              <a:t>Rapid Application Development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fontAlgn="auto">
              <a:spcAft>
                <a:spcPts val="0"/>
              </a:spcAft>
              <a:defRPr/>
            </a:pPr>
            <a:r>
              <a:rPr lang="en-US" sz="2400" b="0" i="0" dirty="0">
                <a:solidFill>
                  <a:srgbClr val="333333"/>
                </a:solidFill>
                <a:effectLst/>
              </a:rPr>
              <a:t>RAD is a linear sequential software development process model.</a:t>
            </a:r>
          </a:p>
          <a:p>
            <a:pPr algn="just" fontAlgn="auto">
              <a:spcAft>
                <a:spcPts val="0"/>
              </a:spcAft>
              <a:defRPr/>
            </a:pPr>
            <a:r>
              <a:rPr lang="en-US" sz="2400" dirty="0">
                <a:solidFill>
                  <a:srgbClr val="333333"/>
                </a:solidFill>
              </a:rPr>
              <a:t>It</a:t>
            </a:r>
            <a:r>
              <a:rPr lang="en-US" sz="2400" b="0" i="0" dirty="0">
                <a:solidFill>
                  <a:srgbClr val="333333"/>
                </a:solidFill>
                <a:effectLst/>
              </a:rPr>
              <a:t> emphasizes a </a:t>
            </a:r>
            <a:r>
              <a:rPr lang="en-US" sz="2400" b="1" i="0" dirty="0">
                <a:solidFill>
                  <a:srgbClr val="333333"/>
                </a:solidFill>
                <a:effectLst/>
              </a:rPr>
              <a:t>concise development cycle </a:t>
            </a:r>
            <a:r>
              <a:rPr lang="en-US" sz="2400" b="0" i="0" dirty="0">
                <a:solidFill>
                  <a:srgbClr val="333333"/>
                </a:solidFill>
                <a:effectLst/>
              </a:rPr>
              <a:t>using an </a:t>
            </a:r>
            <a:r>
              <a:rPr lang="en-US" sz="2400" b="1" i="0" dirty="0">
                <a:solidFill>
                  <a:srgbClr val="333333"/>
                </a:solidFill>
                <a:effectLst/>
              </a:rPr>
              <a:t>element-based construction </a:t>
            </a:r>
            <a:r>
              <a:rPr lang="en-US" sz="2400" b="0" i="0" dirty="0">
                <a:solidFill>
                  <a:srgbClr val="333333"/>
                </a:solidFill>
                <a:effectLst/>
              </a:rPr>
              <a:t>approach. </a:t>
            </a:r>
          </a:p>
          <a:p>
            <a:pPr algn="just" fontAlgn="auto">
              <a:spcAft>
                <a:spcPts val="0"/>
              </a:spcAft>
              <a:defRPr/>
            </a:pPr>
            <a:r>
              <a:rPr lang="en-US" sz="2400" b="0" i="0" dirty="0">
                <a:solidFill>
                  <a:srgbClr val="333333"/>
                </a:solidFill>
                <a:effectLst/>
              </a:rPr>
              <a:t>If the requirements are well understood and described, and the project scope is a constraint, the RAD process enables a development team to create a fully functional system within a concise time period.</a:t>
            </a:r>
            <a:endParaRPr lang="en-US" sz="24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19</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46496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Software development usually involves the following stages:</a:t>
            </a:r>
          </a:p>
          <a:p>
            <a:pPr fontAlgn="auto">
              <a:spcAft>
                <a:spcPts val="0"/>
              </a:spcAft>
              <a:defRPr/>
            </a:pPr>
            <a:r>
              <a:rPr lang="en-US" sz="2200" dirty="0"/>
              <a:t>Requirements analysis and definition</a:t>
            </a:r>
          </a:p>
          <a:p>
            <a:pPr fontAlgn="auto">
              <a:spcAft>
                <a:spcPts val="0"/>
              </a:spcAft>
              <a:defRPr/>
            </a:pPr>
            <a:r>
              <a:rPr lang="en-US" sz="2200" dirty="0"/>
              <a:t>System design</a:t>
            </a:r>
          </a:p>
          <a:p>
            <a:pPr fontAlgn="auto">
              <a:spcAft>
                <a:spcPts val="0"/>
              </a:spcAft>
              <a:defRPr/>
            </a:pPr>
            <a:r>
              <a:rPr lang="en-US" sz="2200" dirty="0"/>
              <a:t>Program design</a:t>
            </a:r>
          </a:p>
          <a:p>
            <a:pPr fontAlgn="auto">
              <a:spcAft>
                <a:spcPts val="0"/>
              </a:spcAft>
              <a:defRPr/>
            </a:pPr>
            <a:r>
              <a:rPr lang="en-US" sz="2200" dirty="0"/>
              <a:t>Writing the programs (program implementation)</a:t>
            </a:r>
          </a:p>
          <a:p>
            <a:pPr fontAlgn="auto">
              <a:spcAft>
                <a:spcPts val="0"/>
              </a:spcAft>
              <a:defRPr/>
            </a:pPr>
            <a:r>
              <a:rPr lang="en-US" sz="2200" dirty="0"/>
              <a:t>Unit testing</a:t>
            </a:r>
          </a:p>
          <a:p>
            <a:pPr fontAlgn="auto">
              <a:spcAft>
                <a:spcPts val="0"/>
              </a:spcAft>
              <a:defRPr/>
            </a:pPr>
            <a:r>
              <a:rPr lang="en-US" sz="2200" dirty="0"/>
              <a:t>Integration testing</a:t>
            </a:r>
          </a:p>
          <a:p>
            <a:pPr fontAlgn="auto">
              <a:spcAft>
                <a:spcPts val="0"/>
              </a:spcAft>
              <a:defRPr/>
            </a:pPr>
            <a:r>
              <a:rPr lang="en-US" sz="2200" dirty="0"/>
              <a:t>System testing</a:t>
            </a:r>
          </a:p>
          <a:p>
            <a:pPr fontAlgn="auto">
              <a:spcAft>
                <a:spcPts val="0"/>
              </a:spcAft>
              <a:defRPr/>
            </a:pPr>
            <a:r>
              <a:rPr lang="en-US" sz="2200" dirty="0"/>
              <a:t>System delivery</a:t>
            </a:r>
          </a:p>
          <a:p>
            <a:pPr fontAlgn="auto">
              <a:spcAft>
                <a:spcPts val="0"/>
              </a:spcAft>
              <a:defRPr/>
            </a:pPr>
            <a:r>
              <a:rPr lang="en-US" sz="2200" dirty="0"/>
              <a:t>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37160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pic>
        <p:nvPicPr>
          <p:cNvPr id="3" name="Content Placeholder 2">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1028699" y="1646030"/>
            <a:ext cx="7329045" cy="4917432"/>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20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2274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pic>
        <p:nvPicPr>
          <p:cNvPr id="3" name="Content Placeholder 2">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1123948" y="1622745"/>
            <a:ext cx="7231463" cy="5260970"/>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21</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77597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Phases of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228600" indent="-228600" algn="just">
              <a:buFont typeface="+mj-lt"/>
              <a:buAutoNum type="arabicPeriod"/>
            </a:pPr>
            <a:r>
              <a:rPr lang="en-US" sz="2200" b="1" i="0" dirty="0">
                <a:solidFill>
                  <a:srgbClr val="333333"/>
                </a:solidFill>
                <a:effectLst/>
              </a:rPr>
              <a:t>Business Modelling:</a:t>
            </a:r>
            <a:r>
              <a:rPr lang="en-US" sz="2200" b="0" i="0" dirty="0">
                <a:solidFill>
                  <a:srgbClr val="333333"/>
                </a:solidFill>
                <a:effectLst/>
              </a:rPr>
              <a:t> </a:t>
            </a:r>
            <a:r>
              <a:rPr lang="en-US" sz="2200" b="0" i="0" dirty="0">
                <a:solidFill>
                  <a:srgbClr val="000000"/>
                </a:solidFill>
                <a:effectLst/>
              </a:rPr>
              <a:t>The business model for the product under development is designed in terms of flow of information and the distribution of information between various business channels. A complete business analysis is performed to find the vital information for business.</a:t>
            </a:r>
          </a:p>
          <a:p>
            <a:pPr marL="228600" indent="-228600" algn="just">
              <a:buFont typeface="+mj-lt"/>
              <a:buAutoNum type="arabicPeriod"/>
            </a:pPr>
            <a:r>
              <a:rPr lang="en-US" sz="2200" b="1" i="0" dirty="0">
                <a:solidFill>
                  <a:srgbClr val="333333"/>
                </a:solidFill>
                <a:effectLst/>
              </a:rPr>
              <a:t>Data Modelling:</a:t>
            </a:r>
            <a:r>
              <a:rPr lang="en-US" sz="2200" b="0" i="0" dirty="0">
                <a:solidFill>
                  <a:srgbClr val="333333"/>
                </a:solidFill>
                <a:effectLst/>
              </a:rPr>
              <a:t> The data collected from business modeling is refined into a set of data objects (entities) that are needed to support the business. The attributes (character of each entity) are identified, and the relation between these data objects (entities) is defined.</a:t>
            </a:r>
          </a:p>
          <a:p>
            <a:pPr marL="228600" indent="-228600" algn="just">
              <a:buFont typeface="+mj-lt"/>
              <a:buAutoNum type="arabicPeriod"/>
            </a:pPr>
            <a:r>
              <a:rPr lang="en-US" sz="2200" b="1" i="0" dirty="0">
                <a:solidFill>
                  <a:srgbClr val="333333"/>
                </a:solidFill>
                <a:effectLst/>
              </a:rPr>
              <a:t>Process Modelling:</a:t>
            </a:r>
            <a:r>
              <a:rPr lang="en-US" sz="2200" b="0" i="0" dirty="0">
                <a:solidFill>
                  <a:srgbClr val="333333"/>
                </a:solidFill>
                <a:effectLst/>
              </a:rPr>
              <a:t> The information object defined in the data modeling phase are transformed to achieve the data flow necessary to implement a business function. Processing descriptions are created for adding, modifying, deleting, or retrieving a data object.</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7525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Phases of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457200" indent="-457200" algn="just">
              <a:buFont typeface="+mj-lt"/>
              <a:buAutoNum type="arabicPeriod" startAt="4"/>
            </a:pPr>
            <a:r>
              <a:rPr lang="en-US" sz="2200" b="1" i="0" dirty="0">
                <a:solidFill>
                  <a:srgbClr val="333333"/>
                </a:solidFill>
                <a:effectLst/>
              </a:rPr>
              <a:t>Application Generation:</a:t>
            </a:r>
            <a:r>
              <a:rPr lang="en-US" sz="2200" b="0" i="0" dirty="0">
                <a:solidFill>
                  <a:srgbClr val="333333"/>
                </a:solidFill>
                <a:effectLst/>
              </a:rPr>
              <a:t> </a:t>
            </a:r>
            <a:r>
              <a:rPr lang="en-US" sz="2200" b="0" i="0" dirty="0">
                <a:solidFill>
                  <a:srgbClr val="000000"/>
                </a:solidFill>
                <a:effectLst/>
              </a:rPr>
              <a:t>The actual system is built and coding is done by using automation tools to convert process and data models into actual prototypes.</a:t>
            </a:r>
          </a:p>
          <a:p>
            <a:pPr marL="457200" indent="-457200" algn="just">
              <a:buFont typeface="+mj-lt"/>
              <a:buAutoNum type="arabicPeriod" startAt="4"/>
            </a:pPr>
            <a:r>
              <a:rPr lang="en-US" sz="2200" b="1" i="0" dirty="0">
                <a:solidFill>
                  <a:srgbClr val="333333"/>
                </a:solidFill>
                <a:effectLst/>
              </a:rPr>
              <a:t>Testing &amp; Turnover:</a:t>
            </a:r>
            <a:r>
              <a:rPr lang="en-US" sz="2200" b="0" i="0" dirty="0">
                <a:solidFill>
                  <a:srgbClr val="333333"/>
                </a:solidFill>
                <a:effectLst/>
              </a:rPr>
              <a:t> </a:t>
            </a:r>
            <a:r>
              <a:rPr lang="en-US" sz="2200" b="0" i="0" dirty="0">
                <a:solidFill>
                  <a:srgbClr val="000000"/>
                </a:solidFill>
                <a:effectLst/>
              </a:rPr>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endParaRPr lang="en-US" sz="2200" b="0" i="0" dirty="0">
              <a:solidFill>
                <a:srgbClr val="333333"/>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23</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91066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When to use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a:buFont typeface="Arial" panose="020B0604020202020204" pitchFamily="34" charset="0"/>
              <a:buChar char="•"/>
            </a:pPr>
            <a:r>
              <a:rPr lang="en-US" sz="2200" b="0" i="0" dirty="0">
                <a:solidFill>
                  <a:srgbClr val="000000"/>
                </a:solidFill>
                <a:effectLst/>
              </a:rPr>
              <a:t>When the system should need to create the project that modularizes in a short span time (2-3 months).</a:t>
            </a:r>
          </a:p>
          <a:p>
            <a:pPr algn="just">
              <a:buFont typeface="Arial" panose="020B0604020202020204" pitchFamily="34" charset="0"/>
              <a:buChar char="•"/>
            </a:pPr>
            <a:r>
              <a:rPr lang="en-US" sz="2200" b="0" i="0" dirty="0">
                <a:solidFill>
                  <a:srgbClr val="000000"/>
                </a:solidFill>
                <a:effectLst/>
              </a:rPr>
              <a:t>When the requirements are well-known.</a:t>
            </a:r>
          </a:p>
          <a:p>
            <a:pPr algn="just">
              <a:buFont typeface="Arial" panose="020B0604020202020204" pitchFamily="34" charset="0"/>
              <a:buChar char="•"/>
            </a:pPr>
            <a:r>
              <a:rPr lang="en-US" sz="2200" b="0" i="0" dirty="0">
                <a:solidFill>
                  <a:srgbClr val="000000"/>
                </a:solidFill>
                <a:effectLst/>
              </a:rPr>
              <a:t>When the technical risk is limited.</a:t>
            </a:r>
          </a:p>
          <a:p>
            <a:pPr algn="just"/>
            <a:r>
              <a:rPr lang="en-US" sz="2200" b="0" i="0" dirty="0">
                <a:solidFill>
                  <a:srgbClr val="1D2B36"/>
                </a:solidFill>
                <a:effectLst/>
              </a:rPr>
              <a:t>Progress needs to be made visible </a:t>
            </a:r>
          </a:p>
          <a:p>
            <a:pPr algn="just">
              <a:buFont typeface="Arial" panose="020B0604020202020204" pitchFamily="34" charset="0"/>
              <a:buChar char="•"/>
            </a:pPr>
            <a:endParaRPr lang="en-US" sz="2200" b="0" i="0" dirty="0">
              <a:solidFill>
                <a:srgbClr val="000000"/>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24</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03489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b="1" dirty="0"/>
              <a:t>Pros:</a:t>
            </a:r>
          </a:p>
          <a:p>
            <a:pPr algn="just">
              <a:buFont typeface="Arial" panose="020B0604020202020204" pitchFamily="34" charset="0"/>
              <a:buChar char="•"/>
            </a:pPr>
            <a:r>
              <a:rPr lang="en-US" sz="2200" b="0" i="0" dirty="0">
                <a:solidFill>
                  <a:srgbClr val="212529"/>
                </a:solidFill>
                <a:effectLst/>
              </a:rPr>
              <a:t>Encourages and prioritizes customer feedback.</a:t>
            </a:r>
          </a:p>
          <a:p>
            <a:pPr algn="just">
              <a:buFont typeface="Arial" panose="020B0604020202020204" pitchFamily="34" charset="0"/>
              <a:buChar char="•"/>
            </a:pPr>
            <a:r>
              <a:rPr lang="en-US" sz="2200" b="0" i="0" dirty="0">
                <a:solidFill>
                  <a:srgbClr val="000000"/>
                </a:solidFill>
                <a:effectLst/>
              </a:rPr>
              <a:t>It reduced development time.</a:t>
            </a:r>
          </a:p>
          <a:p>
            <a:pPr algn="just">
              <a:buFont typeface="Arial" panose="020B0604020202020204" pitchFamily="34" charset="0"/>
              <a:buChar char="•"/>
            </a:pPr>
            <a:r>
              <a:rPr lang="en-US" sz="2200" b="0" i="0" dirty="0">
                <a:solidFill>
                  <a:srgbClr val="000000"/>
                </a:solidFill>
                <a:effectLst/>
              </a:rPr>
              <a:t>It increases the reusability of features.</a:t>
            </a:r>
            <a:endParaRPr lang="en-US" sz="2200" dirty="0"/>
          </a:p>
          <a:p>
            <a:pPr marL="0" indent="0" fontAlgn="auto">
              <a:spcAft>
                <a:spcPts val="0"/>
              </a:spcAft>
              <a:buFont typeface="Arial" panose="020B0604020202020204" pitchFamily="34" charset="0"/>
              <a:buNone/>
              <a:defRPr/>
            </a:pPr>
            <a:r>
              <a:rPr lang="en-US" sz="2200" b="1" dirty="0"/>
              <a:t>Cons:</a:t>
            </a:r>
          </a:p>
          <a:p>
            <a:pPr algn="just">
              <a:buFont typeface="Arial" panose="020B0604020202020204" pitchFamily="34" charset="0"/>
              <a:buChar char="•"/>
            </a:pPr>
            <a:r>
              <a:rPr lang="en-US" sz="2200" b="0" i="0" dirty="0">
                <a:solidFill>
                  <a:srgbClr val="000000"/>
                </a:solidFill>
                <a:effectLst/>
              </a:rPr>
              <a:t>It requires highly skilled designers.</a:t>
            </a:r>
          </a:p>
          <a:p>
            <a:pPr algn="just">
              <a:buFont typeface="Arial" panose="020B0604020202020204" pitchFamily="34" charset="0"/>
              <a:buChar char="•"/>
            </a:pPr>
            <a:r>
              <a:rPr lang="en-US" sz="2200" b="0" i="0" dirty="0">
                <a:solidFill>
                  <a:srgbClr val="212529"/>
                </a:solidFill>
                <a:effectLst/>
              </a:rPr>
              <a:t>Only suitable for projects which have a small development time.</a:t>
            </a:r>
            <a:endParaRPr lang="en-US" sz="2200" b="0" i="0" dirty="0">
              <a:solidFill>
                <a:srgbClr val="000000"/>
              </a:solidFill>
              <a:effectLst/>
            </a:endParaRPr>
          </a:p>
          <a:p>
            <a:pPr algn="just">
              <a:buFont typeface="Arial" panose="020B0604020202020204" pitchFamily="34" charset="0"/>
              <a:buChar char="•"/>
            </a:pPr>
            <a:r>
              <a:rPr lang="en-US" sz="2200" b="0" i="0" dirty="0">
                <a:solidFill>
                  <a:srgbClr val="212529"/>
                </a:solidFill>
                <a:effectLst/>
              </a:rPr>
              <a:t>Only systems which can be modularized can be developed using Rapid application development.</a:t>
            </a:r>
          </a:p>
          <a:p>
            <a:pPr algn="just">
              <a:buFont typeface="Arial" panose="020B0604020202020204" pitchFamily="34" charset="0"/>
              <a:buChar char="•"/>
            </a:pPr>
            <a:r>
              <a:rPr lang="en-US" sz="2200" b="0" i="0" dirty="0">
                <a:solidFill>
                  <a:srgbClr val="000000"/>
                </a:solidFill>
                <a:effectLst/>
              </a:rPr>
              <a:t>On the high technical risk, it's not suitable.</a:t>
            </a:r>
          </a:p>
          <a:p>
            <a:pPr algn="just">
              <a:buFont typeface="Arial" panose="020B0604020202020204" pitchFamily="34" charset="0"/>
              <a:buChar char="•"/>
            </a:pPr>
            <a:r>
              <a:rPr lang="en-US" sz="2200" b="0" i="0" dirty="0">
                <a:solidFill>
                  <a:srgbClr val="000000"/>
                </a:solidFill>
                <a:effectLst/>
              </a:rPr>
              <a:t>Required user involvement.</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25</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531456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References</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34290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sz="2200" b="0" i="0" dirty="0">
              <a:solidFill>
                <a:srgbClr val="000000"/>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26</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81497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Rectangle 245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8" name="Rectangle 245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0" name="Rectangle 245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Rectangle 245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00569D53-3AAD-145B-02C7-4F03A5D5BB7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Development Process Models</a:t>
            </a:r>
          </a:p>
        </p:txBody>
      </p:sp>
      <p:sp>
        <p:nvSpPr>
          <p:cNvPr id="24579" name="Content Placeholder 2">
            <a:extLst>
              <a:ext uri="{FF2B5EF4-FFF2-40B4-BE49-F238E27FC236}">
                <a16:creationId xmlns:a16="http://schemas.microsoft.com/office/drawing/2014/main" id="{C6C8D896-7E1C-DB9B-F534-0081E9824E85}"/>
              </a:ext>
            </a:extLst>
          </p:cNvPr>
          <p:cNvSpPr>
            <a:spLocks noGrp="1" noChangeArrowheads="1"/>
          </p:cNvSpPr>
          <p:nvPr>
            <p:ph idx="1"/>
          </p:nvPr>
        </p:nvSpPr>
        <p:spPr bwMode="auto">
          <a:xfrm>
            <a:off x="1028699" y="1752600"/>
            <a:ext cx="7293023" cy="5029200"/>
          </a:xfrm>
        </p:spPr>
        <p:txBody>
          <a:bodyPr numCol="1" anchor="ctr" anchorCtr="0" compatLnSpc="1">
            <a:prstTxWarp prst="textNoShape">
              <a:avLst/>
            </a:prstTxWarp>
            <a:normAutofit fontScale="85000" lnSpcReduction="20000"/>
          </a:bodyPr>
          <a:lstStyle/>
          <a:p>
            <a:endParaRPr lang="en-US" altLang="en-US" sz="2000" dirty="0"/>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With prototyping</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Kanban</a:t>
            </a:r>
            <a:endParaRPr lang="en-US" altLang="en-US" sz="2800" dirty="0"/>
          </a:p>
          <a:p>
            <a:endParaRPr lang="en-US" altLang="en-US" sz="2000" dirty="0"/>
          </a:p>
          <a:p>
            <a:endParaRPr lang="en-US" altLang="en-US" sz="1700" dirty="0"/>
          </a:p>
        </p:txBody>
      </p:sp>
      <p:sp>
        <p:nvSpPr>
          <p:cNvPr id="5" name="Slide Number Placeholder 4">
            <a:extLst>
              <a:ext uri="{FF2B5EF4-FFF2-40B4-BE49-F238E27FC236}">
                <a16:creationId xmlns:a16="http://schemas.microsoft.com/office/drawing/2014/main" id="{A150B04E-263D-40B2-FB2A-6E5140F1AD4A}"/>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1CC04F2E-1E3E-4C09-874B-3A733511DA90}" type="slidenum">
              <a:rPr lang="en-US" altLang="en-US" sz="1000">
                <a:solidFill>
                  <a:schemeClr val="tx1">
                    <a:lumMod val="50000"/>
                    <a:lumOff val="50000"/>
                  </a:schemeClr>
                </a:solidFill>
              </a:rPr>
              <a:pPr>
                <a:spcAft>
                  <a:spcPts val="600"/>
                </a:spcAft>
                <a:defRPr/>
              </a:pPr>
              <a:t>3</a:t>
            </a:fld>
            <a:endParaRPr lang="en-US" altLang="en-US" sz="1000">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The Spiral Model</a:t>
            </a:r>
          </a:p>
        </p:txBody>
      </p:sp>
      <p:sp>
        <p:nvSpPr>
          <p:cNvPr id="43011" name="Content Placeholder 2">
            <a:extLst>
              <a:ext uri="{FF2B5EF4-FFF2-40B4-BE49-F238E27FC236}">
                <a16:creationId xmlns:a16="http://schemas.microsoft.com/office/drawing/2014/main" id="{4DA73278-9E0E-0B06-28F7-3C58F494E266}"/>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Autofit/>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Suggested by Boehm (1988)</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Combines development activities with </a:t>
            </a:r>
            <a:r>
              <a:rPr lang="en-GB" sz="2400" b="1" dirty="0"/>
              <a:t>risk management </a:t>
            </a:r>
            <a:r>
              <a:rPr lang="en-GB" sz="2400" dirty="0"/>
              <a:t>to minimize and control risks</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model is presented as a spiral in which each iteration is represented by a circuit around four major activities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Plan</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Determine goals, alternatives and constraints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Evaluate alternatives and risks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 and test</a:t>
            </a:r>
          </a:p>
        </p:txBody>
      </p:sp>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4</a:t>
            </a:fld>
            <a:endParaRPr lang="en-US" altLang="en-US" sz="10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pic>
        <p:nvPicPr>
          <p:cNvPr id="3" name="Content Placeholder 2">
            <a:extLst>
              <a:ext uri="{FF2B5EF4-FFF2-40B4-BE49-F238E27FC236}">
                <a16:creationId xmlns:a16="http://schemas.microsoft.com/office/drawing/2014/main" id="{0C63710E-6959-8BA6-8A73-5EFA53A257B8}"/>
              </a:ext>
            </a:extLst>
          </p:cNvPr>
          <p:cNvPicPr>
            <a:picLocks noGrp="1" noChangeAspect="1"/>
          </p:cNvPicPr>
          <p:nvPr>
            <p:ph idx="1"/>
          </p:nvPr>
        </p:nvPicPr>
        <p:blipFill>
          <a:blip r:embed="rId3"/>
          <a:stretch>
            <a:fillRect/>
          </a:stretch>
        </p:blipFill>
        <p:spPr bwMode="auto">
          <a:xfrm>
            <a:off x="1028699" y="1752600"/>
            <a:ext cx="6869855" cy="4968502"/>
          </a:xfrm>
        </p:spPr>
      </p:pic>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5</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67360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5" name="Rectangle 4506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7" name="Rectangle 4506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9" name="Rectangle 4506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1" name="Rectangle 450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8" name="Rectangle 2">
            <a:extLst>
              <a:ext uri="{FF2B5EF4-FFF2-40B4-BE49-F238E27FC236}">
                <a16:creationId xmlns:a16="http://schemas.microsoft.com/office/drawing/2014/main" id="{5A10A4FF-5464-A9DF-4ADB-11957C35ACF1}"/>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dirty="0">
                <a:solidFill>
                  <a:srgbClr val="FFFFFF"/>
                </a:solidFill>
                <a:latin typeface="+mj-lt"/>
                <a:ea typeface="+mj-ea"/>
                <a:cs typeface="+mj-cs"/>
              </a:rPr>
              <a:t>Evolutionary Process Model: The Spiral Model</a:t>
            </a:r>
          </a:p>
        </p:txBody>
      </p:sp>
      <p:pic>
        <p:nvPicPr>
          <p:cNvPr id="45060" name="Picture 3">
            <a:extLst>
              <a:ext uri="{FF2B5EF4-FFF2-40B4-BE49-F238E27FC236}">
                <a16:creationId xmlns:a16="http://schemas.microsoft.com/office/drawing/2014/main" id="{24AAF1BF-4DD3-6E1A-FDA7-AD3F96FB7E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0382" y="1966293"/>
            <a:ext cx="6823234" cy="4452160"/>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8F994AB5-70C9-9490-23B7-3CBE82AEE71D}"/>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75345EAC-9ECB-4E3F-89DD-FF039CA92627}" type="slidenum">
              <a:rPr lang="en-US" altLang="en-US" sz="1000">
                <a:solidFill>
                  <a:schemeClr val="tx1">
                    <a:lumMod val="50000"/>
                    <a:lumOff val="50000"/>
                  </a:schemeClr>
                </a:solidFill>
              </a:rPr>
              <a:pPr>
                <a:spcAft>
                  <a:spcPts val="600"/>
                </a:spcAft>
                <a:defRPr/>
              </a:pPr>
              <a:t>6</a:t>
            </a:fld>
            <a:endParaRPr lang="en-US" altLang="en-US" sz="1000">
              <a:solidFill>
                <a:schemeClr val="tx1">
                  <a:lumMod val="50000"/>
                  <a:lumOff val="50000"/>
                </a:scheme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sp>
        <p:nvSpPr>
          <p:cNvPr id="43011" name="Content Placeholder 2">
            <a:extLst>
              <a:ext uri="{FF2B5EF4-FFF2-40B4-BE49-F238E27FC236}">
                <a16:creationId xmlns:a16="http://schemas.microsoft.com/office/drawing/2014/main" id="{4DA73278-9E0E-0B06-28F7-3C58F494E266}"/>
              </a:ext>
            </a:extLst>
          </p:cNvPr>
          <p:cNvSpPr>
            <a:spLocks noGrp="1" noChangeArrowheads="1"/>
          </p:cNvSpPr>
          <p:nvPr>
            <p:ph idx="1"/>
          </p:nvPr>
        </p:nvSpPr>
        <p:spPr bwMode="auto">
          <a:xfrm>
            <a:off x="1028699" y="2318197"/>
            <a:ext cx="7293023" cy="4137234"/>
          </a:xfrm>
        </p:spPr>
        <p:txBody>
          <a:bodyPr numCol="1" anchor="ctr" anchorCtr="0" compatLnSpc="1">
            <a:prstTxWarp prst="textNoShape">
              <a:avLst/>
            </a:prstTxWarp>
            <a:noAutofit/>
          </a:bodyPr>
          <a:lstStyle/>
          <a:p>
            <a:pPr algn="just"/>
            <a:r>
              <a:rPr lang="en-US" altLang="en-US" sz="2200" dirty="0"/>
              <a:t>The </a:t>
            </a:r>
            <a:r>
              <a:rPr lang="en-US" altLang="en-US" sz="2200" i="1" dirty="0"/>
              <a:t>spiral model </a:t>
            </a:r>
            <a:r>
              <a:rPr lang="en-US" altLang="en-US" sz="2200" dirty="0"/>
              <a:t>is an evolutionary software process model that couples the iterative nature of prototyping with the controlled and systematic aspects of the waterfall model.</a:t>
            </a:r>
          </a:p>
          <a:p>
            <a:pPr algn="just"/>
            <a:r>
              <a:rPr lang="en-US" altLang="en-US" sz="2200" dirty="0"/>
              <a:t>Using the spiral model, software is developed in a series of evolutionary releases. During early iterations, the release might be a model or prototype. During later iterations, increasingly more complete versions of the engineered system are produced.</a:t>
            </a:r>
          </a:p>
          <a:p>
            <a:pPr algn="just"/>
            <a:r>
              <a:rPr lang="en-US" sz="2200" b="0" i="0" u="none" strike="noStrike" baseline="0" dirty="0"/>
              <a:t>Each of the framework activities represent one segment of the spiral path</a:t>
            </a:r>
            <a:r>
              <a:rPr lang="en-US" altLang="en-US" sz="2200" dirty="0"/>
              <a:t>. The software team performs activities that are implied by a circuit around the spiral in a clockwise direction, beginning at the center.</a:t>
            </a:r>
          </a:p>
        </p:txBody>
      </p:sp>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68979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040" name="Rectangle 440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2" name="Rectangle 440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4" name="Rectangle 440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6" name="Rectangle 440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8" name="Rectangle 440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E12E6A46-4415-8C5E-302D-D2CD669BF433}"/>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sp>
        <p:nvSpPr>
          <p:cNvPr id="44035" name="Content Placeholder 2">
            <a:extLst>
              <a:ext uri="{FF2B5EF4-FFF2-40B4-BE49-F238E27FC236}">
                <a16:creationId xmlns:a16="http://schemas.microsoft.com/office/drawing/2014/main" id="{D0969677-4289-7128-B3F5-299861032A87}"/>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lgn="just"/>
            <a:r>
              <a:rPr lang="en-US" altLang="en-US" sz="2200" b="1" dirty="0"/>
              <a:t>Risk</a:t>
            </a:r>
            <a:r>
              <a:rPr lang="en-US" altLang="en-US" sz="2200" dirty="0"/>
              <a:t> is considered as each revolution is made. </a:t>
            </a:r>
          </a:p>
          <a:p>
            <a:pPr algn="just"/>
            <a:r>
              <a:rPr lang="en-US" altLang="en-US" sz="2200" b="1" i="1" dirty="0"/>
              <a:t>Anchor point </a:t>
            </a:r>
            <a:r>
              <a:rPr lang="en-US" altLang="en-US" sz="2200" i="1" dirty="0"/>
              <a:t>milestones</a:t>
            </a:r>
            <a:r>
              <a:rPr lang="en-US" altLang="en-US" sz="2200" dirty="0"/>
              <a:t>—a combination of work products and conditions that are attained along the path of the spiral—are noted for each evolutionary pass.</a:t>
            </a:r>
          </a:p>
          <a:p>
            <a:pPr algn="just"/>
            <a:r>
              <a:rPr lang="en-US" altLang="en-US" sz="2200" dirty="0"/>
              <a:t>The first circuit around the spiral might result in the development of a product specification</a:t>
            </a:r>
          </a:p>
          <a:p>
            <a:pPr algn="just"/>
            <a:r>
              <a:rPr lang="en-US" altLang="en-US" sz="2200" dirty="0"/>
              <a:t>Subsequent passes around the spiral might be used to develop a prototype </a:t>
            </a:r>
          </a:p>
          <a:p>
            <a:pPr algn="just"/>
            <a:r>
              <a:rPr lang="en-US" altLang="en-US" sz="2200" dirty="0"/>
              <a:t>Then progressively more sophisticated versions of the software.</a:t>
            </a:r>
          </a:p>
        </p:txBody>
      </p:sp>
      <p:sp>
        <p:nvSpPr>
          <p:cNvPr id="5" name="Slide Number Placeholder 4">
            <a:extLst>
              <a:ext uri="{FF2B5EF4-FFF2-40B4-BE49-F238E27FC236}">
                <a16:creationId xmlns:a16="http://schemas.microsoft.com/office/drawing/2014/main" id="{7B0830A0-AF8D-69BC-17DF-DE8F7FC269F8}"/>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8295995-0A64-4162-8CDF-6E8C6EA18714}" type="slidenum">
              <a:rPr lang="en-US" altLang="en-US" sz="1000">
                <a:solidFill>
                  <a:schemeClr val="tx1">
                    <a:lumMod val="50000"/>
                    <a:lumOff val="50000"/>
                  </a:schemeClr>
                </a:solidFill>
              </a:rPr>
              <a:pPr>
                <a:spcAft>
                  <a:spcPts val="600"/>
                </a:spcAft>
                <a:defRPr/>
              </a:pPr>
              <a:t>8</a:t>
            </a:fld>
            <a:endParaRPr lang="en-US" altLang="en-US" sz="1000">
              <a:solidFill>
                <a:schemeClr val="tx1">
                  <a:lumMod val="50000"/>
                  <a:lumOff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087" name="Rectangle 4608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9" name="Rectangle 4608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1" name="Rectangle 4609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3" name="Rectangle 4609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5" name="Rectangle 4609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Title 1">
            <a:extLst>
              <a:ext uri="{FF2B5EF4-FFF2-40B4-BE49-F238E27FC236}">
                <a16:creationId xmlns:a16="http://schemas.microsoft.com/office/drawing/2014/main" id="{D41794F0-4C3A-2531-2E29-CB9FA964CD5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Spiral Model</a:t>
            </a:r>
          </a:p>
        </p:txBody>
      </p:sp>
      <p:sp>
        <p:nvSpPr>
          <p:cNvPr id="3" name="Content Placeholder 2">
            <a:extLst>
              <a:ext uri="{FF2B5EF4-FFF2-40B4-BE49-F238E27FC236}">
                <a16:creationId xmlns:a16="http://schemas.microsoft.com/office/drawing/2014/main" id="{97098D63-5006-EBFA-BDBC-6A48475B953F}"/>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Pros:</a:t>
            </a:r>
          </a:p>
          <a:p>
            <a:pPr fontAlgn="auto">
              <a:spcAft>
                <a:spcPts val="0"/>
              </a:spcAft>
              <a:defRPr/>
            </a:pPr>
            <a:r>
              <a:rPr lang="en-US" sz="2200" dirty="0"/>
              <a:t>There is continuous customer involvement.</a:t>
            </a:r>
          </a:p>
          <a:p>
            <a:pPr fontAlgn="auto">
              <a:spcAft>
                <a:spcPts val="0"/>
              </a:spcAft>
              <a:defRPr/>
            </a:pPr>
            <a:r>
              <a:rPr lang="en-US" sz="2200" dirty="0"/>
              <a:t>Development risks are managed.</a:t>
            </a:r>
          </a:p>
          <a:p>
            <a:pPr fontAlgn="auto">
              <a:spcAft>
                <a:spcPts val="0"/>
              </a:spcAft>
              <a:defRPr/>
            </a:pPr>
            <a:r>
              <a:rPr lang="en-US" sz="2200" dirty="0"/>
              <a:t>It is suitable for large, complex projects.</a:t>
            </a:r>
          </a:p>
          <a:p>
            <a:pPr fontAlgn="auto">
              <a:spcAft>
                <a:spcPts val="0"/>
              </a:spcAft>
              <a:defRPr/>
            </a:pPr>
            <a:r>
              <a:rPr lang="en-US" sz="2200" dirty="0"/>
              <a:t>It works well for extensible products.</a:t>
            </a:r>
          </a:p>
          <a:p>
            <a:pPr marL="0" indent="0" fontAlgn="auto">
              <a:spcAft>
                <a:spcPts val="0"/>
              </a:spcAft>
              <a:buFont typeface="Arial" panose="020B0604020202020204" pitchFamily="34" charset="0"/>
              <a:buNone/>
              <a:defRPr/>
            </a:pPr>
            <a:endParaRPr lang="en-US" sz="2200" dirty="0"/>
          </a:p>
          <a:p>
            <a:pPr marL="0" indent="0" fontAlgn="auto">
              <a:spcAft>
                <a:spcPts val="0"/>
              </a:spcAft>
              <a:buFont typeface="Arial" panose="020B0604020202020204" pitchFamily="34" charset="0"/>
              <a:buNone/>
              <a:defRPr/>
            </a:pPr>
            <a:r>
              <a:rPr lang="en-US" sz="2200" dirty="0"/>
              <a:t>Cons:</a:t>
            </a:r>
          </a:p>
          <a:p>
            <a:pPr fontAlgn="auto">
              <a:spcAft>
                <a:spcPts val="0"/>
              </a:spcAft>
              <a:defRPr/>
            </a:pPr>
            <a:r>
              <a:rPr lang="en-US" sz="2200" dirty="0"/>
              <a:t>Risk analysis failures can doom the project.</a:t>
            </a:r>
          </a:p>
          <a:p>
            <a:pPr fontAlgn="auto">
              <a:spcAft>
                <a:spcPts val="0"/>
              </a:spcAft>
              <a:defRPr/>
            </a:pPr>
            <a:r>
              <a:rPr lang="en-US" sz="2200" dirty="0"/>
              <a:t>The project may be hard to manage.</a:t>
            </a:r>
          </a:p>
          <a:p>
            <a:pPr fontAlgn="auto">
              <a:spcAft>
                <a:spcPts val="0"/>
              </a:spcAft>
              <a:defRPr/>
            </a:pPr>
            <a:r>
              <a:rPr lang="en-US" sz="2200" dirty="0"/>
              <a:t>It requires an expert development team.</a:t>
            </a:r>
          </a:p>
        </p:txBody>
      </p:sp>
      <p:sp>
        <p:nvSpPr>
          <p:cNvPr id="5" name="Slide Number Placeholder 4">
            <a:extLst>
              <a:ext uri="{FF2B5EF4-FFF2-40B4-BE49-F238E27FC236}">
                <a16:creationId xmlns:a16="http://schemas.microsoft.com/office/drawing/2014/main" id="{4491D942-FF3F-9E6C-6F4E-4E9E0AF0EE44}"/>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BC035C9-8791-4DBC-9331-979A3B456F36}" type="slidenum">
              <a:rPr lang="en-US" altLang="en-US" sz="1000">
                <a:solidFill>
                  <a:schemeClr val="tx1">
                    <a:lumMod val="50000"/>
                    <a:lumOff val="50000"/>
                  </a:schemeClr>
                </a:solidFill>
              </a:rPr>
              <a:pPr>
                <a:spcAft>
                  <a:spcPts val="600"/>
                </a:spcAft>
                <a:defRPr/>
              </a:pPr>
              <a:t>9</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012063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272&quot;/&gt;&lt;/object&gt;&lt;object type=&quot;3&quot; unique_id=&quot;10005&quot;&gt;&lt;property id=&quot;20148&quot; value=&quot;5&quot;/&gt;&lt;property id=&quot;20300&quot; value=&quot;Slide 2 - &amp;quot; A Generic Process Model&amp;quot;&quot;/&gt;&lt;property id=&quot;20307&quot; value=&quot;273&quot;/&gt;&lt;/object&gt;&lt;object type=&quot;3&quot; unique_id=&quot;10006&quot;&gt;&lt;property id=&quot;20148&quot; value=&quot;5&quot;/&gt;&lt;property id=&quot;20300&quot; value=&quot;Slide 3 - &amp;quot;Process Flow&amp;quot;&quot;/&gt;&lt;property id=&quot;20307&quot; value=&quot;296&quot;/&gt;&lt;/object&gt;&lt;object type=&quot;3&quot; unique_id=&quot;10007&quot;&gt;&lt;property id=&quot;20148&quot; value=&quot;5&quot;/&gt;&lt;property id=&quot;20300&quot; value=&quot;Slide 4 - &amp;quot;Identifying a Task Set&amp;quot;&quot;/&gt;&lt;property id=&quot;20307&quot; value=&quot;297&quot;/&gt;&lt;/object&gt;&lt;object type=&quot;3&quot; unique_id=&quot;10008&quot;&gt;&lt;property id=&quot;20148&quot; value=&quot;5&quot;/&gt;&lt;property id=&quot;20300&quot; value=&quot;Slide 5 - &amp;quot;Process Patterns&amp;quot;&quot;/&gt;&lt;property id=&quot;20307&quot; value=&quot;298&quot;/&gt;&lt;/object&gt;&lt;object type=&quot;3&quot; unique_id=&quot;10009&quot;&gt;&lt;property id=&quot;20148&quot; value=&quot;5&quot;/&gt;&lt;property id=&quot;20300&quot; value=&quot;Slide 6 - &amp;quot;Process Pattern Types&amp;quot;&quot;/&gt;&lt;property id=&quot;20307&quot; value=&quot;299&quot;/&gt;&lt;/object&gt;&lt;object type=&quot;3&quot; unique_id=&quot;10010&quot;&gt;&lt;property id=&quot;20148&quot; value=&quot;5&quot;/&gt;&lt;property id=&quot;20300&quot; value=&quot;Slide 7 - &amp;quot;Process Assessment and Improvement&amp;quot;&quot;/&gt;&lt;property id=&quot;20307&quot; value=&quot;300&quot;/&gt;&lt;/object&gt;&lt;object type=&quot;3&quot; unique_id=&quot;10011&quot;&gt;&lt;property id=&quot;20148&quot; value=&quot;5&quot;/&gt;&lt;property id=&quot;20300&quot; value=&quot;Slide 8 - &amp;quot;Prescriptive Models&amp;quot;&quot;/&gt;&lt;property id=&quot;20307&quot; value=&quot;285&quot;/&gt;&lt;/object&gt;&lt;object type=&quot;3&quot; unique_id=&quot;10012&quot;&gt;&lt;property id=&quot;20148&quot; value=&quot;5&quot;/&gt;&lt;property id=&quot;20300&quot; value=&quot;Slide 9 - &amp;quot;The Waterfall Model&amp;quot;&quot;/&gt;&lt;property id=&quot;20307&quot; value=&quot;286&quot;/&gt;&lt;/object&gt;&lt;object type=&quot;3&quot; unique_id=&quot;10013&quot;&gt;&lt;property id=&quot;20148&quot; value=&quot;5&quot;/&gt;&lt;property id=&quot;20300&quot; value=&quot;Slide 10 - &amp;quot;The V-Model&amp;quot;&quot;/&gt;&lt;property id=&quot;20307&quot; value=&quot;301&quot;/&gt;&lt;/object&gt;&lt;object type=&quot;3&quot; unique_id=&quot;10014&quot;&gt;&lt;property id=&quot;20148&quot; value=&quot;5&quot;/&gt;&lt;property id=&quot;20300&quot; value=&quot;Slide 11 - &amp;quot;The Incremental Model&amp;quot;&quot;/&gt;&lt;property id=&quot;20307&quot; value=&quot;287&quot;/&gt;&lt;/object&gt;&lt;object type=&quot;3&quot; unique_id=&quot;10015&quot;&gt;&lt;property id=&quot;20148&quot; value=&quot;5&quot;/&gt;&lt;property id=&quot;20300&quot; value=&quot;Slide 12 - &amp;quot;Evolutionary Models: Prototyping&amp;quot;&quot;/&gt;&lt;property id=&quot;20307&quot; value=&quot;289&quot;/&gt;&lt;/object&gt;&lt;object type=&quot;3&quot; unique_id=&quot;10016&quot;&gt;&lt;property id=&quot;20148&quot; value=&quot;5&quot;/&gt;&lt;property id=&quot;20300&quot; value=&quot;Slide 13 - &amp;quot;Evolutionary Models: The Spiral&amp;quot;&quot;/&gt;&lt;property id=&quot;20307&quot; value=&quot;290&quot;/&gt;&lt;/object&gt;&lt;object type=&quot;3&quot; unique_id=&quot;10017&quot;&gt;&lt;property id=&quot;20148&quot; value=&quot;5&quot;/&gt;&lt;property id=&quot;20300&quot; value=&quot;Slide 14 - &amp;quot;Evolutionary Models: Concurrent&amp;quot;&quot;/&gt;&lt;property id=&quot;20307&quot; value=&quot;291&quot;/&gt;&lt;/object&gt;&lt;object type=&quot;3&quot; unique_id=&quot;10018&quot;&gt;&lt;property id=&quot;20148&quot; value=&quot;5&quot;/&gt;&lt;property id=&quot;20300&quot; value=&quot;Slide 15 - &amp;quot;Still Other Process Models&amp;quot;&quot;/&gt;&lt;property id=&quot;20307&quot; value=&quot;292&quot;/&gt;&lt;/object&gt;&lt;object type=&quot;3&quot; unique_id=&quot;10019&quot;&gt;&lt;property id=&quot;20148&quot; value=&quot;5&quot;/&gt;&lt;property id=&quot;20300&quot; value=&quot;Slide 16 - &amp;quot;The Unified Process (UP)&amp;quot;&quot;/&gt;&lt;property id=&quot;20307&quot; value=&quot;293&quot;/&gt;&lt;/object&gt;&lt;object type=&quot;3&quot; unique_id=&quot;10020&quot;&gt;&lt;property id=&quot;20148&quot; value=&quot;5&quot;/&gt;&lt;property id=&quot;20300&quot; value=&quot;Slide 17 - &amp;quot;UP Phases&amp;quot;&quot;/&gt;&lt;property id=&quot;20307&quot; value=&quot;294&quot;/&gt;&lt;/object&gt;&lt;object type=&quot;3&quot; unique_id=&quot;10021&quot;&gt;&lt;property id=&quot;20148&quot; value=&quot;5&quot;/&gt;&lt;property id=&quot;20300&quot; value=&quot;Slide 18 - &amp;quot;UP Work Products&amp;quot;&quot;/&gt;&lt;property id=&quot;20307&quot; value=&quot;295&quot;/&gt;&lt;/object&gt;&lt;object type=&quot;3&quot; unique_id=&quot;10022&quot;&gt;&lt;property id=&quot;20148&quot; value=&quot;5&quot;/&gt;&lt;property id=&quot;20300&quot; value=&quot;Slide 19 - &amp;quot;Personal Software Process (PSP)&amp;quot;&quot;/&gt;&lt;property id=&quot;20307&quot; value=&quot;302&quot;/&gt;&lt;/object&gt;&lt;object type=&quot;3&quot; unique_id=&quot;10023&quot;&gt;&lt;property id=&quot;20148&quot; value=&quot;5&quot;/&gt;&lt;property id=&quot;20300&quot; value=&quot;Slide 20 - &amp;quot;Team Software Process (TSP)&amp;quot;&quot;/&gt;&lt;property id=&quot;20307&quot; value=&quot;30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21446</TotalTime>
  <Words>1329</Words>
  <Application>Microsoft Office PowerPoint</Application>
  <PresentationFormat>On-screen Show (4:3)</PresentationFormat>
  <Paragraphs>166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Palatino</vt:lpstr>
      <vt:lpstr>TimesTen-Roman</vt:lpstr>
      <vt:lpstr>Wingdings</vt:lpstr>
      <vt:lpstr>Office Theme</vt:lpstr>
      <vt:lpstr>Software Process Models</vt:lpstr>
      <vt:lpstr>Software Life Cycle</vt:lpstr>
      <vt:lpstr>Software Development Process Models</vt:lpstr>
      <vt:lpstr>The Spiral Model</vt:lpstr>
      <vt:lpstr>Evolutionary Process Model: The Spiral Model</vt:lpstr>
      <vt:lpstr>Evolutionary Process Model: The Spiral Model</vt:lpstr>
      <vt:lpstr>Evolutionary Process Model: The Spiral Model</vt:lpstr>
      <vt:lpstr>Evolutionary Process Model: The Spiral Model</vt:lpstr>
      <vt:lpstr>Spiral Model</vt:lpstr>
      <vt:lpstr>Unified Process Model</vt:lpstr>
      <vt:lpstr>Unified Process Model</vt:lpstr>
      <vt:lpstr>Unified Process Model</vt:lpstr>
      <vt:lpstr>Unified Process Model</vt:lpstr>
      <vt:lpstr>Unified Process Model</vt:lpstr>
      <vt:lpstr>Unified Process Model</vt:lpstr>
      <vt:lpstr>Unified Process Model</vt:lpstr>
      <vt:lpstr>Unified Process Model</vt:lpstr>
      <vt:lpstr>Unified Process Model</vt:lpstr>
      <vt:lpstr>Rapid Application Development (RAD) Model</vt:lpstr>
      <vt:lpstr>RAD Model</vt:lpstr>
      <vt:lpstr>RAD Model</vt:lpstr>
      <vt:lpstr>Phases of RAD Model</vt:lpstr>
      <vt:lpstr>Phases of RAD Model</vt:lpstr>
      <vt:lpstr>When to use RAD Model</vt:lpstr>
      <vt:lpstr>RAD Model</vt:lpstr>
      <vt:lpstr>References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Mehroze Khan</cp:lastModifiedBy>
  <cp:revision>151</cp:revision>
  <dcterms:created xsi:type="dcterms:W3CDTF">2008-02-08T18:09:54Z</dcterms:created>
  <dcterms:modified xsi:type="dcterms:W3CDTF">2024-01-29T04:19:40Z</dcterms:modified>
</cp:coreProperties>
</file>