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4"/>
  </p:notesMasterIdLst>
  <p:sldIdLst>
    <p:sldId id="295" r:id="rId2"/>
    <p:sldId id="303" r:id="rId3"/>
    <p:sldId id="304" r:id="rId4"/>
    <p:sldId id="274" r:id="rId5"/>
    <p:sldId id="290" r:id="rId6"/>
    <p:sldId id="293" r:id="rId7"/>
    <p:sldId id="277" r:id="rId8"/>
    <p:sldId id="278" r:id="rId9"/>
    <p:sldId id="294" r:id="rId10"/>
    <p:sldId id="318" r:id="rId11"/>
    <p:sldId id="279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78170" autoAdjust="0"/>
  </p:normalViewPr>
  <p:slideViewPr>
    <p:cSldViewPr>
      <p:cViewPr varScale="1">
        <p:scale>
          <a:sx n="82" d="100"/>
          <a:sy n="82" d="100"/>
        </p:scale>
        <p:origin x="11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FFF77-774F-C634-CEB0-420ED3196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CD3462-AD74-B237-2B6A-FE69954484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22358D-1875-48CA-4C43-D1F7906729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D15F185-A3E2-961C-A040-9CAFF7398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3B14ABB-10DD-D746-B114-B5174BAC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C7E482-BAF8-9058-584B-4B4741F37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2E85F9-FF21-4BFD-9E4E-2CC3F7FE1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Once a basic </a:t>
            </a:r>
            <a:r>
              <a:rPr lang="en-US" sz="1800" b="0" i="1" u="none" strike="noStrike" baseline="0" dirty="0">
                <a:latin typeface="STIXMathJax_Main-Italic"/>
              </a:rPr>
              <a:t>commitment </a:t>
            </a:r>
            <a:r>
              <a:rPr lang="en-US" sz="1800" b="0" i="0" u="none" strike="noStrike" baseline="0" dirty="0">
                <a:latin typeface="STIXMathJax_Main-Regular"/>
              </a:rPr>
              <a:t>(agreement on stories to be included, delivery date, and other project matters) is made for a release, the XP team orders the stories that will be developed in one of three ways: 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all stories will be implemented immediately (within a few weeks)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stories with highest value will be moved up in the schedule and implemented first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riskiest stories will be moved up in the schedule and implemented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1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40DA64F-52F8-4CE8-B5C5-30EEE56AB3DD}" type="datetime1">
              <a:rPr lang="en-US" altLang="en-US" smtClean="0"/>
              <a:t>29-Jan-24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97F0-B1BF-47CF-AB36-E80374B96EF2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0E843-AD83-4216-B8F1-1D7FC25E79BF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2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E05F5-60B2-4BEA-937A-010CC05981F3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8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D2930-000E-40CA-A03D-8DA458B63263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3F7B1-B10F-4F3A-B02E-75053100D3C2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6473B-02BE-4ABB-AE35-745BEE70ABDE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F4DEF802-BFB3-4F27-A2F2-29C19AFCBE0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E407EAA-0959-413D-8731-A9C780A517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4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6389-0A51-4916-B23B-21243173BA85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BF54F9-8CDD-4C27-9AAA-FC3DB50FB8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0EB87-AF4E-4868-8182-C2B18477EC5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B24BE-BA1A-4B28-8EA0-0C1E3656864E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A54D04D-ED7F-415F-84BD-AB68023238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5CF5E-485D-40EF-B702-63928CF8CFBB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3F8CFDB-7528-45B7-A1C7-C82589EFB8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2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3CB8D-CF2E-4958-BD0E-874A8C909A3E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A7624D6-82F1-4A4C-A7EE-2FF0B678F1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3188-27FF-48FB-993C-F6A7229EA225}" type="datetime1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2A2061C-BAC1-4076-92D7-FF480899EE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0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418E7-DD6D-45B9-8253-37DED88B40E3}" type="datetime1">
              <a:rPr lang="en-US" smtClean="0"/>
              <a:t>29-Jan-24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BD1B5C4-793A-4A21-AA19-BB447242A7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8CAD8-38B4-4D65-BBC7-0A133DAF6577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98774DE-2CFE-4C1E-8A12-7452A6BFC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CDF77E-1C40-4B94-9F0D-E2B4B4F0CB3E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99EA95A-7920-43B9-BE3E-B88991C842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958C82C-BA6A-469F-B36B-C4852F12B194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9C6-33B6-FFD9-B293-7A6B42B15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6F11-0DF5-94DD-2D37-0144B39E3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FBF99-58F1-2045-4FC5-5E2D27E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905750" cy="3810000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altLang="en-US" sz="2000" b="1" dirty="0"/>
              <a:t>XP Testing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tests are executed repeatedly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tests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called 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tests,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specified by the customer and focus on overall system features and functionality that are visible and reviewable by the customer.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1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A6C9582B-4290-B940-CBF0-F59C888B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116888" cy="600075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C3A496-2602-9DEC-1A35-9E93A4A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F4B10-0681-435A-9B7D-277D14539FB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46802AA-EA5F-5BB5-770C-BAFFFDE4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0"/>
            <a:ext cx="5829300" cy="4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28A7-D1CE-78DC-F22B-592D18D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E050-3E7D-8C61-20B3-FBC0D22D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iterative approach to project management that helps teams be responsive and deliver value to their customers faster.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EEDE-EA91-C526-C6D0-3B3EB70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0E3-47B8-9542-F7A3-7D714D3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6ED3-80BC-BAEB-8156-544C7B6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Continual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Responsiveness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4A5B-0D96-B4C9-69AB-6D77F91E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50A5D5-FA02-5289-9D27-D19003DE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680200" cy="1143000"/>
          </a:xfrm>
        </p:spPr>
        <p:txBody>
          <a:bodyPr/>
          <a:lstStyle/>
          <a:p>
            <a:r>
              <a:rPr lang="en-US" altLang="en-US" sz="3600" dirty="0"/>
              <a:t>The Manifesto for </a:t>
            </a:r>
            <a:br>
              <a:rPr lang="en-US" altLang="en-US" sz="3600" dirty="0"/>
            </a:br>
            <a:r>
              <a:rPr lang="en-US" altLang="en-US" sz="3600" dirty="0"/>
              <a:t>Agile Software Development</a:t>
            </a:r>
            <a:endParaRPr lang="en-US" alt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974FD0E-D01B-A9BE-1164-D2B94D4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8983C-E837-46F8-8D4D-3EEB41BE44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0FD9E-1F46-A389-FEAB-A13EA37962BA}"/>
              </a:ext>
            </a:extLst>
          </p:cNvPr>
          <p:cNvSpPr>
            <a:spLocks noGrp="1" noChangeArrowheads="1"/>
          </p:cNvSpPr>
          <p:nvPr/>
        </p:nvSpPr>
        <p:spPr>
          <a:xfrm>
            <a:off x="457200" y="2209800"/>
            <a:ext cx="82296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Agile manifesto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Concentrate on responding to change rather than on creating a plan and then following it.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Value individuals and interactions over process and tools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Prefer to invest time in producing working software rather than in producing comprehensive documentation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Focus on customer collaboration rather than contract negotiation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866536-F1EE-EB85-A19B-984C8358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r>
              <a:rPr lang="en-US" altLang="en-US"/>
              <a:t>Agility and the Cost of Change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61BD220-D9C2-6F38-30A6-430B6DF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CC6BB-D554-4F39-80FA-0056F025F8F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6CCBC288-0456-DFBB-E02E-F6BE2A05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5468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1F585A-E2F8-6311-2FAF-1C36C794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6705600" cy="633413"/>
          </a:xfrm>
        </p:spPr>
        <p:txBody>
          <a:bodyPr/>
          <a:lstStyle/>
          <a:p>
            <a:r>
              <a:rPr lang="en-US" altLang="en-US"/>
              <a:t>Human Factors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35EEA4D-14FB-213B-AFEF-43C30D8C2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2489200"/>
            <a:ext cx="7670018" cy="35306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Key traits must exist among the people on an agile team and the team itself: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focus.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Decision-making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Fuzzy problem-solving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Mutual trust and respect.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Self-organization.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B0C15A-1022-868C-EABD-D43353E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24AAD-1921-4DDC-B706-A7093B454A9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3D35B8-78EC-41FA-DBE3-7A572A7C7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720013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76A764-C7FB-FC68-AEC9-B93BE433A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400"/>
            <a:ext cx="7720012" cy="407307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widely used agile process, originally proposed by Kent Beck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 Planning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Begins with the creation of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“user stories”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/>
              <a:t>Each </a:t>
            </a:r>
            <a:r>
              <a:rPr lang="en-US" sz="1800" b="0" i="1" u="none" strike="noStrike" baseline="0" dirty="0"/>
              <a:t>user story</a:t>
            </a:r>
            <a:r>
              <a:rPr lang="en-US" sz="1800" b="0" i="0" u="none" strike="noStrike" baseline="0" dirty="0"/>
              <a:t> is written by the customer and is placed on an index card. The customer assigns a </a:t>
            </a:r>
            <a:r>
              <a:rPr lang="en-US" sz="1800" b="1" i="1" u="none" strike="noStrike" baseline="0" dirty="0"/>
              <a:t>value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(a priority) to the story based on the overall business value of the feature or function.</a:t>
            </a:r>
            <a:endParaRPr lang="en-US" alt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Agile team assesses each story and assigns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(measured in development weeks)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Stories are grouped to form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increment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commitment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made on delivery date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first increment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“project velocity”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(number of customer stories implemented during the first release) is used to help define subsequent delivery dates for other increments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FA64B75-2D5C-85B9-5E3E-20AE9929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EB7FD-0A24-4C97-83E7-F0F668E9771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AB8601-FAB7-FD3C-124F-F7A25902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D660CAD-80AB-6448-3931-8C63D7E86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829550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000" b="1" dirty="0"/>
              <a:t>XP Design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Follows the </a:t>
            </a:r>
            <a:r>
              <a:rPr lang="en-US" altLang="en-US" sz="2000" b="1" dirty="0"/>
              <a:t>Keep It Simple (KIS) principle</a:t>
            </a:r>
            <a:r>
              <a:rPr lang="en-US" altLang="en-US" sz="2000" dirty="0"/>
              <a:t>. </a:t>
            </a:r>
            <a:r>
              <a:rPr lang="en-US" sz="2000" dirty="0"/>
              <a:t>The design of extra functionality (because the developer assumes it will be required later) is discouraged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 the use of </a:t>
            </a:r>
            <a:r>
              <a:rPr lang="en-US" altLang="en-US" sz="2000" b="1" dirty="0"/>
              <a:t>CRC cards</a:t>
            </a:r>
            <a:r>
              <a:rPr lang="en-US" altLang="en-US" sz="2000" dirty="0"/>
              <a:t>. </a:t>
            </a:r>
            <a:r>
              <a:rPr lang="en-US" sz="2000" dirty="0"/>
              <a:t>CRC (class-responsibility collaborator) cards; identify and organize the object-oriented classes that are relevant to the current software increment.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For difficult design problems, suggests the creation of </a:t>
            </a:r>
            <a:r>
              <a:rPr lang="en-US" altLang="en-US" sz="2000" b="1" dirty="0"/>
              <a:t>“spike solutions”</a:t>
            </a:r>
            <a:r>
              <a:rPr lang="en-US" altLang="en-US" sz="2000" dirty="0"/>
              <a:t>—a design prototype.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0" u="none" strike="noStrike" baseline="0" dirty="0"/>
              <a:t>Refactoring</a:t>
            </a:r>
            <a:r>
              <a:rPr lang="en-US" sz="2000" b="0" i="0" u="none" strike="noStrike" baseline="0" dirty="0"/>
              <a:t>—modifying/optimizing the code in a way that does not change the external behavior of the software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3824FF-DB3B-3500-D45A-0720BF2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F4B4C-F70D-4329-A0EE-4BB2B9D6AFF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2419" y="2209800"/>
            <a:ext cx="8299161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000" b="1" dirty="0"/>
              <a:t>XP Coding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Recommends the construction of </a:t>
            </a:r>
            <a:r>
              <a:rPr lang="en-US" altLang="en-US" sz="2000" b="1" dirty="0"/>
              <a:t>unit tests </a:t>
            </a:r>
            <a:r>
              <a:rPr lang="en-US" altLang="en-US" sz="2000" dirty="0"/>
              <a:t>for each user story before coding commences.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Once the unit test has been created, the developer is better able to focus on what must be implemented to pass the test.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Encourages </a:t>
            </a:r>
            <a:r>
              <a:rPr lang="en-US" altLang="en-US" sz="2000" b="1" dirty="0"/>
              <a:t>“pair programming”</a:t>
            </a:r>
            <a:r>
              <a:rPr lang="en-US" altLang="en-US" sz="2000" dirty="0"/>
              <a:t>; </a:t>
            </a:r>
            <a:r>
              <a:rPr lang="en-US" sz="2000" dirty="0"/>
              <a:t>two people work together at one computer workstation to create code for a story. Provides a mechanism for real-time problem solving and real-time quality assurance.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Continuous Integration</a:t>
            </a:r>
            <a:r>
              <a:rPr lang="en-US" altLang="en-US" sz="2000" dirty="0"/>
              <a:t>: </a:t>
            </a:r>
            <a:r>
              <a:rPr lang="en-US" sz="2000" b="0" i="0" u="none" strike="noStrike" baseline="0" dirty="0"/>
              <a:t>As pair programmers complete their work, the code they develop is integrated with the work of others to uncover compatibility and interfacing errors.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17241</TotalTime>
  <Words>656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STIXMathJax_Main-Italic</vt:lpstr>
      <vt:lpstr>STIXMathJax_Main-Regular</vt:lpstr>
      <vt:lpstr>Wingdings</vt:lpstr>
      <vt:lpstr>Wingdings 3</vt:lpstr>
      <vt:lpstr>Ion Boardroom</vt:lpstr>
      <vt:lpstr>Software Process Models</vt:lpstr>
      <vt:lpstr>What is Agile ?</vt:lpstr>
      <vt:lpstr>Key Characteristics of Agile Development</vt:lpstr>
      <vt:lpstr>The Manifesto for  Agile Software Development</vt:lpstr>
      <vt:lpstr>Agility and the Cost of Change</vt:lpstr>
      <vt:lpstr>Human Factors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References</vt:lpstr>
    </vt:vector>
  </TitlesOfParts>
  <Company>RS Pressman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Mehroze Khan</cp:lastModifiedBy>
  <cp:revision>111</cp:revision>
  <dcterms:created xsi:type="dcterms:W3CDTF">2008-02-08T18:09:54Z</dcterms:created>
  <dcterms:modified xsi:type="dcterms:W3CDTF">2024-01-29T11:14:30Z</dcterms:modified>
</cp:coreProperties>
</file>