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48"/>
  </p:notesMasterIdLst>
  <p:sldIdLst>
    <p:sldId id="295" r:id="rId2"/>
    <p:sldId id="303" r:id="rId3"/>
    <p:sldId id="304" r:id="rId4"/>
    <p:sldId id="274" r:id="rId5"/>
    <p:sldId id="290" r:id="rId6"/>
    <p:sldId id="293" r:id="rId7"/>
    <p:sldId id="277" r:id="rId8"/>
    <p:sldId id="278" r:id="rId9"/>
    <p:sldId id="294" r:id="rId10"/>
    <p:sldId id="318" r:id="rId11"/>
    <p:sldId id="279" r:id="rId12"/>
    <p:sldId id="305" r:id="rId13"/>
    <p:sldId id="306" r:id="rId14"/>
    <p:sldId id="307" r:id="rId15"/>
    <p:sldId id="335" r:id="rId16"/>
    <p:sldId id="296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299" r:id="rId26"/>
    <p:sldId id="300" r:id="rId27"/>
    <p:sldId id="301" r:id="rId28"/>
    <p:sldId id="302" r:id="rId29"/>
    <p:sldId id="329" r:id="rId30"/>
    <p:sldId id="330" r:id="rId31"/>
    <p:sldId id="331" r:id="rId32"/>
    <p:sldId id="332" r:id="rId33"/>
    <p:sldId id="333" r:id="rId34"/>
    <p:sldId id="317" r:id="rId35"/>
    <p:sldId id="319" r:id="rId36"/>
    <p:sldId id="320" r:id="rId37"/>
    <p:sldId id="321" r:id="rId38"/>
    <p:sldId id="323" r:id="rId39"/>
    <p:sldId id="324" r:id="rId40"/>
    <p:sldId id="325" r:id="rId41"/>
    <p:sldId id="337" r:id="rId42"/>
    <p:sldId id="326" r:id="rId43"/>
    <p:sldId id="327" r:id="rId44"/>
    <p:sldId id="328" r:id="rId45"/>
    <p:sldId id="334" r:id="rId46"/>
    <p:sldId id="33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64" autoAdjust="0"/>
    <p:restoredTop sz="86536" autoAdjust="0"/>
  </p:normalViewPr>
  <p:slideViewPr>
    <p:cSldViewPr>
      <p:cViewPr varScale="1">
        <p:scale>
          <a:sx n="82" d="100"/>
          <a:sy n="82" d="100"/>
        </p:scale>
        <p:origin x="117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ACFFF77-774F-C634-CEB0-420ED31964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8CD3462-AD74-B237-2B6A-FE69954484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22358D-1875-48CA-4C43-D1F79067292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3D15F185-A3E2-961C-A040-9CAFF73989D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03B14ABB-10DD-D746-B114-B5174BAC36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4DC7E482-BAF8-9058-584B-4B4741F37B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C2E85F9-FF21-4BFD-9E4E-2CC3F7FE11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STIXMathJax_Main-Regular"/>
              </a:rPr>
              <a:t>Once a basic </a:t>
            </a:r>
            <a:r>
              <a:rPr lang="en-US" sz="1800" b="0" i="1" u="none" strike="noStrike" baseline="0" dirty="0">
                <a:latin typeface="STIXMathJax_Main-Italic"/>
              </a:rPr>
              <a:t>commitment </a:t>
            </a:r>
            <a:r>
              <a:rPr lang="en-US" sz="1800" b="0" i="0" u="none" strike="noStrike" baseline="0" dirty="0">
                <a:latin typeface="STIXMathJax_Main-Regular"/>
              </a:rPr>
              <a:t>(agreement on stories to be included, delivery date, and other project matters) is made for a release, the XP team orders the stories that will be developed in one of three ways: </a:t>
            </a:r>
          </a:p>
          <a:p>
            <a:pPr marL="342900" indent="-342900" algn="l">
              <a:buAutoNum type="arabicParenBoth"/>
            </a:pPr>
            <a:r>
              <a:rPr lang="en-US" sz="1800" b="0" i="0" u="none" strike="noStrike" baseline="0" dirty="0">
                <a:latin typeface="STIXMathJax_Main-Regular"/>
              </a:rPr>
              <a:t>all stories will be implemented immediately (within a few weeks)</a:t>
            </a:r>
          </a:p>
          <a:p>
            <a:pPr marL="342900" indent="-342900" algn="l">
              <a:buAutoNum type="arabicParenBoth"/>
            </a:pPr>
            <a:r>
              <a:rPr lang="en-US" sz="1800" b="0" i="0" u="none" strike="noStrike" baseline="0" dirty="0">
                <a:latin typeface="STIXMathJax_Main-Regular"/>
              </a:rPr>
              <a:t>the stories with highest value will be moved up in the schedule and implemented first</a:t>
            </a:r>
          </a:p>
          <a:p>
            <a:pPr marL="342900" indent="-342900" algn="l">
              <a:buAutoNum type="arabicParenBoth"/>
            </a:pPr>
            <a:r>
              <a:rPr lang="en-US" sz="1800" b="0" i="0" u="none" strike="noStrike" baseline="0" dirty="0">
                <a:latin typeface="STIXMathJax_Main-Regular"/>
              </a:rPr>
              <a:t>the riskiest stories will be moved up in the schedule and implemented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2E85F9-FF21-4BFD-9E4E-2CC3F7FE111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912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STIXMathJax_Main-Regular"/>
              </a:rPr>
              <a:t>Items can be added to the backlog at any time with the approval of the product owner and the consent of the development team. </a:t>
            </a:r>
          </a:p>
          <a:p>
            <a:pPr algn="l"/>
            <a:endParaRPr lang="en-US" sz="1800" b="0" i="0" u="none" strike="noStrike" baseline="0" dirty="0">
              <a:latin typeface="STIXMathJax_Main-Regular"/>
            </a:endParaRPr>
          </a:p>
          <a:p>
            <a:pPr algn="l"/>
            <a:r>
              <a:rPr lang="en-US" sz="1800" b="0" i="0" u="none" strike="noStrike" baseline="0" dirty="0">
                <a:latin typeface="STIXMathJax_Main-Regular"/>
              </a:rPr>
              <a:t>No new features can be added to the sprint backlog unless the sprint is cancelled and restarted.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2E85F9-FF21-4BFD-9E4E-2CC3F7FE111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112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2E85F9-FF21-4BFD-9E4E-2CC3F7FE111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94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2E85F9-FF21-4BFD-9E4E-2CC3F7FE111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35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B40DA64F-52F8-4CE8-B5C5-30EEE56AB3DD}" type="datetime1">
              <a:rPr lang="en-US" altLang="en-US" smtClean="0"/>
              <a:t>31-Jan-24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BAA38110-19DD-4500-9AEE-389DCE1DDF7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17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997F0-B1BF-47CF-AB36-E80374B96EF2}" type="datetime1">
              <a:rPr lang="en-US" smtClean="0"/>
              <a:t>31-Jan-24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06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0E843-AD83-4216-B8F1-1D7FC25E79BF}" type="datetime1">
              <a:rPr lang="en-US" smtClean="0"/>
              <a:t>31-Jan-24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329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E05F5-60B2-4BEA-937A-010CC05981F3}" type="datetime1">
              <a:rPr lang="en-US" smtClean="0"/>
              <a:t>31-Jan-24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485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3D2930-000E-40CA-A03D-8DA458B63263}" type="datetime1">
              <a:rPr lang="en-US" smtClean="0"/>
              <a:t>31-Jan-24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997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13F7B1-B10F-4F3A-B02E-75053100D3C2}" type="datetime1">
              <a:rPr lang="en-US" smtClean="0"/>
              <a:t>31-Jan-24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180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96473B-02BE-4ABB-AE35-745BEE70ABDE}" type="datetime1">
              <a:rPr lang="en-US" smtClean="0"/>
              <a:t>31-Jan-24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189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pPr>
              <a:defRPr/>
            </a:pPr>
            <a:fld id="{F4DEF802-BFB3-4F27-A2F2-29C19AFCBE0E}" type="datetime1">
              <a:rPr lang="en-US" smtClean="0"/>
              <a:t>31-Jan-24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E407EAA-0959-413D-8731-A9C780A517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441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2B6389-0A51-4916-B23B-21243173BA85}" type="datetime1">
              <a:rPr lang="en-US" smtClean="0"/>
              <a:t>31-Jan-24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B9BF54F9-8CDD-4C27-9AAA-FC3DB50FB83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03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A0EB87-AF4E-4868-8182-C2B18477EC5E}" type="datetime1">
              <a:rPr lang="en-US" smtClean="0"/>
              <a:t>31-Jan-24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35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8B24BE-BA1A-4B28-8EA0-0C1E3656864E}" type="datetime1">
              <a:rPr lang="en-US" smtClean="0"/>
              <a:t>31-Jan-24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8A54D04D-ED7F-415F-84BD-AB68023238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33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05CF5E-485D-40EF-B702-63928CF8CFBB}" type="datetime1">
              <a:rPr lang="en-US" smtClean="0"/>
              <a:t>31-Jan-24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63F8CFDB-7528-45B7-A1C7-C82589EFB8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29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63CB8D-CF2E-4958-BD0E-874A8C909A3E}" type="datetime1">
              <a:rPr lang="en-US" smtClean="0"/>
              <a:t>31-Jan-24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FA7624D6-82F1-4A4C-A7EE-2FF0B678F1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1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663188-27FF-48FB-993C-F6A7229EA225}" type="datetime1">
              <a:rPr lang="en-US" smtClean="0"/>
              <a:t>31-Jan-24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A2A2061C-BAC1-4076-92D7-FF480899EE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07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2418E7-DD6D-45B9-8253-37DED88B40E3}" type="datetime1">
              <a:rPr lang="en-US" smtClean="0"/>
              <a:t>31-Jan-24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ABD1B5C4-793A-4A21-AA19-BB447242A7C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57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08CAD8-38B4-4D65-BBC7-0A133DAF6577}" type="datetime1">
              <a:rPr lang="en-US" smtClean="0"/>
              <a:t>31-Jan-24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E98774DE-2CFE-4C1E-8A12-7452A6BFC7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7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CDF77E-1C40-4B94-9F0D-E2B4B4F0CB3E}" type="datetime1">
              <a:rPr lang="en-US" smtClean="0"/>
              <a:t>31-Jan-24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999EA95A-7920-43B9-BE3E-B88991C842D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54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958C82C-BA6A-469F-B36B-C4852F12B194}" type="datetime1">
              <a:rPr lang="en-US" smtClean="0"/>
              <a:t>31-Jan-24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8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tcAayUiSJI&amp;ab_channel=CareersTalk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69C6-33B6-FFD9-B293-7A6B42B15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Process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A6F11-0DF5-94DD-2D37-0144B39E3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FBF99-58F1-2045-4FC5-5E2D27E7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A38110-19DD-4500-9AEE-389DCE1DDF7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29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AB0C68B-B5F7-1532-6BE5-67E6EEC6D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7350125" cy="633413"/>
          </a:xfrm>
        </p:spPr>
        <p:txBody>
          <a:bodyPr/>
          <a:lstStyle/>
          <a:p>
            <a:r>
              <a:rPr lang="en-US" altLang="en-US"/>
              <a:t>Extreme Programming (XP)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4C9F1CE3-E2DE-84D5-CB5B-9D7922952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2362200"/>
            <a:ext cx="7905750" cy="3810000"/>
          </a:xfrm>
        </p:spPr>
        <p:txBody>
          <a:bodyPr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en-US" altLang="en-US" sz="2000" b="1" dirty="0"/>
              <a:t>XP Testing</a:t>
            </a:r>
          </a:p>
          <a:p>
            <a:pPr marL="800100"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Unit tests are executed repeatedly</a:t>
            </a:r>
          </a:p>
          <a:p>
            <a:pPr marL="800100"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XP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i="1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acceptance tests</a:t>
            </a:r>
            <a:r>
              <a:rPr lang="en-US" sz="2000" b="0" i="1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also called </a:t>
            </a:r>
            <a:r>
              <a:rPr lang="en-US" sz="2000" b="0" i="1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tests, </a:t>
            </a:r>
            <a:r>
              <a:rPr lang="en-US" sz="20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 specified by the customer and focus on overall system features and functionality that are visible and reviewable by the customer.</a:t>
            </a:r>
            <a:endParaRPr lang="en-US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436439D-8A84-703C-F86F-D912C073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ACFE0-847D-471D-876D-35F81A5F29DB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61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A6C9582B-4290-B940-CBF0-F59C888B1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8116888" cy="600075"/>
          </a:xfrm>
        </p:spPr>
        <p:txBody>
          <a:bodyPr/>
          <a:lstStyle/>
          <a:p>
            <a:r>
              <a:rPr lang="en-US" altLang="en-US"/>
              <a:t>Extreme Programming (XP)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CC3A496-2602-9DEC-1A35-9E93A4A4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F4B10-0681-435A-9B7D-277D14539FB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646802AA-EA5F-5BB5-770C-BAFFFDE40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286000"/>
            <a:ext cx="5829300" cy="439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7E7D-9619-B040-43B7-AF5C00B7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5BB39-7E88-EF20-B351-F91353A5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822418" cy="39878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Scrum</a:t>
            </a:r>
            <a:r>
              <a:rPr lang="en-US" sz="2000" dirty="0"/>
              <a:t> (the name is derived from an activity that occurs during a rugby match)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Conceived by Jeff Sutherland and his development team in the early </a:t>
            </a:r>
            <a:r>
              <a:rPr lang="en-US" sz="2000" b="1" dirty="0"/>
              <a:t>1990s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It is a management framework for </a:t>
            </a:r>
            <a:r>
              <a:rPr lang="en-US" sz="2000" b="1" dirty="0"/>
              <a:t>incremental</a:t>
            </a:r>
            <a:r>
              <a:rPr lang="en-US" sz="2000" dirty="0"/>
              <a:t> product development.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Prescribes small, cross functional, self organizing teams.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Provides a structure of roles, meetings, rules and artifacts.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Uses fixed length iterations called </a:t>
            </a:r>
            <a:r>
              <a:rPr lang="en-US" sz="2000" b="1" dirty="0"/>
              <a:t>sprints</a:t>
            </a:r>
            <a:r>
              <a:rPr lang="en-US" sz="20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Has a goal to build a potentially shippable </a:t>
            </a:r>
            <a:r>
              <a:rPr lang="en-US" sz="2000" b="1" dirty="0"/>
              <a:t>product increment </a:t>
            </a:r>
            <a:r>
              <a:rPr lang="en-US" sz="2000" dirty="0"/>
              <a:t>with every iteration.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0CDA9-6219-5DBE-7832-2712A791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9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6BF3-2F91-92D2-D372-DE611C58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53AD6-DDA0-A03D-CEE1-FC6D5CEBC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53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sprint is </a:t>
            </a:r>
            <a:r>
              <a:rPr lang="en-US" sz="2000" b="1" dirty="0"/>
              <a:t>one iteration </a:t>
            </a:r>
            <a:r>
              <a:rPr lang="en-US" sz="2000" dirty="0"/>
              <a:t>through design, code, test and deploy 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Every sprint should have a </a:t>
            </a:r>
            <a:r>
              <a:rPr lang="en-US" sz="2000" b="1" dirty="0"/>
              <a:t>goal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Sprints are usually </a:t>
            </a:r>
            <a:r>
              <a:rPr lang="en-US" sz="2000" b="1" dirty="0"/>
              <a:t>2 to 4 weeks </a:t>
            </a:r>
            <a:r>
              <a:rPr lang="en-US" sz="2000" dirty="0"/>
              <a:t>in duration.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3175-1C6F-82E1-60B3-138B23EB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008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AD9C-F597-51BA-C1A0-47219EFE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AF6856-F01D-E664-64E8-38644BAD9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09" y="2578102"/>
            <a:ext cx="8460582" cy="3352800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84265-F5F8-C15F-6C1D-AAAC910C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80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AD9C-F597-51BA-C1A0-47219EFE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84265-F5F8-C15F-6C1D-AAAC910C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1B9EA-5D76-1EB0-1700-BBA33280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77" y="2305969"/>
            <a:ext cx="8807245" cy="454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0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D096-1530-ACBC-2F71-0134B263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0C7D-23EA-2E9B-2DD1-1864AE84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53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 Scrum team is a self-organizing interdisciplinary team consisting of a: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Product Owner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Scrum Master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Development Team (small 3 to 6 people)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734EC-0F11-9689-6EA7-60E986F1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975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290F-44B7-DDC6-8FE8-6BF84CFE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4271-858C-171F-6D58-62F1E500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407307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Represents the </a:t>
            </a:r>
            <a:r>
              <a:rPr lang="en-US" sz="2000" b="1" dirty="0"/>
              <a:t>stakeholder interests</a:t>
            </a:r>
            <a:r>
              <a:rPr lang="en-US" sz="20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Articulates the </a:t>
            </a:r>
            <a:r>
              <a:rPr lang="en-US" sz="2000" b="1" dirty="0"/>
              <a:t>product vision</a:t>
            </a:r>
            <a:r>
              <a:rPr lang="en-US" sz="20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Is the final </a:t>
            </a:r>
            <a:r>
              <a:rPr lang="en-US" sz="2000" b="1" dirty="0"/>
              <a:t>arbiter</a:t>
            </a:r>
            <a:r>
              <a:rPr lang="en-US" sz="2000" dirty="0"/>
              <a:t> of requirements questions.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Constantly </a:t>
            </a:r>
            <a:r>
              <a:rPr lang="en-US" sz="2000" b="1" dirty="0"/>
              <a:t>re-prioritizes </a:t>
            </a:r>
            <a:r>
              <a:rPr lang="en-US" sz="2000" dirty="0"/>
              <a:t>the product backlog, adjusting any expectations.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Accepts</a:t>
            </a:r>
            <a:r>
              <a:rPr lang="en-US" sz="2000" dirty="0"/>
              <a:t> or </a:t>
            </a:r>
            <a:r>
              <a:rPr lang="en-US" sz="2000" b="1" dirty="0"/>
              <a:t>rejects</a:t>
            </a:r>
            <a:r>
              <a:rPr lang="en-US" sz="2000" dirty="0"/>
              <a:t> each product increment.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Decides whether to </a:t>
            </a:r>
            <a:r>
              <a:rPr lang="en-US" sz="2000" b="1" dirty="0"/>
              <a:t>ship</a:t>
            </a:r>
            <a:r>
              <a:rPr lang="en-US" sz="20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Decides whether to </a:t>
            </a:r>
            <a:r>
              <a:rPr lang="en-US" sz="2000" b="1" dirty="0"/>
              <a:t>end</a:t>
            </a:r>
            <a:r>
              <a:rPr lang="en-US" sz="2000" dirty="0"/>
              <a:t> a sprint prematurely or </a:t>
            </a:r>
            <a:r>
              <a:rPr lang="en-US" sz="2000" b="1" dirty="0"/>
              <a:t>extend</a:t>
            </a:r>
            <a:r>
              <a:rPr lang="en-US" sz="2000" dirty="0"/>
              <a:t> the sprint if the increment is not accepted.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E58E-F47C-830A-76D5-1FA8F6E0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615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0116-D76D-9350-6474-13BE0BFA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1DDF-B377-E128-770D-98BCAFD4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5306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Facilitates</a:t>
            </a:r>
            <a:r>
              <a:rPr lang="en-US" sz="2000" dirty="0"/>
              <a:t> the scrum process.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Coaches</a:t>
            </a:r>
            <a:r>
              <a:rPr lang="en-US" sz="2000" dirty="0"/>
              <a:t> the team.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Creates an environment to allow the team to be self organizing.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Shields the team from external interference to keep it </a:t>
            </a:r>
            <a:r>
              <a:rPr lang="en-US" sz="2000" b="1" dirty="0"/>
              <a:t>“in the zone”.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Helps </a:t>
            </a:r>
            <a:r>
              <a:rPr lang="en-US" sz="2000" b="1" dirty="0"/>
              <a:t>remove </a:t>
            </a:r>
            <a:r>
              <a:rPr lang="en-US" sz="2000" b="1" i="0" u="none" strike="noStrike" baseline="0" dirty="0"/>
              <a:t>obstacles </a:t>
            </a:r>
            <a:r>
              <a:rPr lang="en-US" sz="2000" b="0" i="0" u="none" strike="noStrike" baseline="0" dirty="0"/>
              <a:t>identified by team members during the meeting.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Enforces sprint </a:t>
            </a:r>
            <a:r>
              <a:rPr lang="en-US" sz="2000" b="1" dirty="0"/>
              <a:t>timeboxes</a:t>
            </a:r>
            <a:r>
              <a:rPr lang="en-US" sz="20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AC389-EDAA-FA51-0736-66C7C8EE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83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EB34-CC59-8E42-0458-725F6FFC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DD2B-8B98-8B8F-FE4B-144FC9B7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53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It is a cross-functional team consisting of: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Developers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Testers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Business Analysts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Domain Experts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Others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D61BC-CABB-7098-2EA1-C9F8500E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04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28A7-D1CE-78DC-F22B-592D18D5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Agile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1E050-3E7D-8C61-20B3-FBC0D22DC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An iterative approach to project management that helps teams be responsive and deliver value to their customers faster.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0EEDE-EA91-C526-C6D0-3B3EB70B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630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EB34-CC59-8E42-0458-725F6FFC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DD2B-8B98-8B8F-FE4B-144FC9B7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40730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Self Organizing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There are no externally assigned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Self Managing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They self assign their own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Negotiates commitments with the product owner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One sprint at a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Decides when the increment is done and ready to demonstrate to the product owner.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D61BC-CABB-7098-2EA1-C9F8500E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585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DFD9-8606-84FE-023C-6777392B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0A79-2C20-6136-2B99-878DC566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35306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The principal Scrum artifacts are: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200" dirty="0"/>
              <a:t>Product Backlog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200" dirty="0"/>
              <a:t>Sprint Backlog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200" dirty="0"/>
              <a:t>Code Increment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DA544-B5C9-CD32-2907-D1D36B05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66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DFD9-8606-84FE-023C-6777392B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0A79-2C20-6136-2B99-878DC566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822418" cy="35306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/>
              <a:t>Product Backlog:</a:t>
            </a:r>
          </a:p>
          <a:p>
            <a:pPr marL="402336" lvl="1" indent="0" algn="just">
              <a:buNone/>
            </a:pPr>
            <a:r>
              <a:rPr lang="en-US" sz="2400" b="0" i="0" u="none" strike="noStrike" baseline="0" dirty="0"/>
              <a:t>The product backlog is a prioritized list of product requirements or features that provide business value for the customer.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Sprint Backlog:</a:t>
            </a:r>
          </a:p>
          <a:p>
            <a:pPr marL="402336" lvl="1" indent="0" algn="just">
              <a:buNone/>
            </a:pPr>
            <a:r>
              <a:rPr lang="en-US" sz="2400" b="0" i="0" u="none" strike="noStrike" baseline="0" dirty="0"/>
              <a:t>The sprint backlog is the subset of product backlog items selected by the product team to be completed as the code increment during the current active sprint.</a:t>
            </a:r>
          </a:p>
          <a:p>
            <a:pPr marL="0" indent="0" algn="l">
              <a:buNone/>
            </a:pPr>
            <a:endParaRPr lang="en-US" sz="2400" dirty="0">
              <a:latin typeface="STIXMathJax_Main-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DA544-B5C9-CD32-2907-D1D36B05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516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DFD9-8606-84FE-023C-6777392B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0A79-2C20-6136-2B99-878DC566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530600"/>
          </a:xfrm>
        </p:spPr>
        <p:txBody>
          <a:bodyPr/>
          <a:lstStyle/>
          <a:p>
            <a:pPr marL="0" indent="0" algn="l">
              <a:buNone/>
            </a:pPr>
            <a:endParaRPr lang="en-US" sz="2400" dirty="0">
              <a:latin typeface="STIXMathJax_Main-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dirty="0"/>
              <a:t>Code Increment:</a:t>
            </a:r>
          </a:p>
          <a:p>
            <a:pPr marL="402336" lvl="1" indent="0">
              <a:buNone/>
            </a:pPr>
            <a:r>
              <a:rPr lang="en-US" sz="2200" b="0" i="0" u="none" strike="noStrike" baseline="0" dirty="0"/>
              <a:t>The increment is the union of all product backlog items completed in previous sprints and all backlog items to be completed in the current sprints.</a:t>
            </a:r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DA544-B5C9-CD32-2907-D1D36B05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218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9BD1-EB0E-BE05-4632-7EF329DD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1E92-8A45-297E-2B9F-0E5BE7DC1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530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Sprint Planning Meeting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Daily Scrum Meeting (Daily Stand-up)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Sprint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Sprint Retrospective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94CBA-FAF8-62CE-D495-A9A92B52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016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256E-EA21-91DC-C1AD-07C88030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ACF0-0B7E-0514-32EB-1A4ED0920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20007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/>
              <a:t>Prior to beginning, development team works with the product owner and all other stakeholders to </a:t>
            </a:r>
            <a:r>
              <a:rPr lang="en-US" sz="1700" b="1" i="0" u="none" strike="noStrike" baseline="0" dirty="0"/>
              <a:t>develop the items in the product backlog</a:t>
            </a:r>
            <a:r>
              <a:rPr lang="en-US" sz="1700" b="0" i="0" u="none" strike="noStrike" baseline="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/>
              <a:t>The product owner and the development team </a:t>
            </a:r>
            <a:r>
              <a:rPr lang="en-US" sz="1700" b="1" i="0" u="none" strike="noStrike" baseline="0" dirty="0"/>
              <a:t>rank the items in the product backlog </a:t>
            </a:r>
            <a:r>
              <a:rPr lang="en-US" sz="1700" b="0" i="0" u="none" strike="noStrike" baseline="0" dirty="0"/>
              <a:t>by the importance of the owner’s business needs and the complexity of the software engineering tasks required to complete each of them.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/>
              <a:t>Prior to starting each sprint, the product owner states </a:t>
            </a:r>
            <a:r>
              <a:rPr lang="en-US" sz="1700" b="1" i="0" u="none" strike="noStrike" baseline="0" dirty="0"/>
              <a:t>development goal for the increment </a:t>
            </a:r>
            <a:r>
              <a:rPr lang="en-US" sz="1700" b="0" i="0" u="none" strike="noStrike" baseline="0" dirty="0"/>
              <a:t>to be completed in the upcoming sprint.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/>
              <a:t>The Scrum master and the development team </a:t>
            </a:r>
            <a:r>
              <a:rPr lang="en-US" sz="1700" b="1" i="0" u="none" strike="noStrike" baseline="0" dirty="0"/>
              <a:t>select the items to move from product backlog to the sprint backlog</a:t>
            </a:r>
            <a:r>
              <a:rPr lang="en-US" sz="1700" b="0" i="0" u="none" strike="noStrike" baseline="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/>
              <a:t>The development team </a:t>
            </a:r>
            <a:r>
              <a:rPr lang="en-US" sz="1700" b="1" i="0" u="none" strike="noStrike" baseline="0" dirty="0"/>
              <a:t>determines what can be delivered</a:t>
            </a:r>
            <a:r>
              <a:rPr lang="en-US" sz="1700" b="0" i="0" u="none" strike="noStrike" baseline="0" dirty="0"/>
              <a:t> in the increment within the constraints of the time-box allocated for the sprint and, with the Scrum master, </a:t>
            </a:r>
            <a:r>
              <a:rPr lang="en-US" sz="1700" b="1" i="0" u="none" strike="noStrike" baseline="0" dirty="0"/>
              <a:t>what work will be needed to deliver</a:t>
            </a:r>
            <a:r>
              <a:rPr lang="en-US" sz="1700" b="0" i="0" u="none" strike="noStrike" baseline="0" dirty="0"/>
              <a:t> the increment.</a:t>
            </a:r>
            <a:endParaRPr lang="en-US" sz="17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52CCE-C3EC-2805-5409-DD81DD4F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874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A354-05E9-0A85-551E-A612E881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Scrum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F7B5F-32CD-3E2D-0BC2-C42FEC76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91" y="2514600"/>
            <a:ext cx="7670018" cy="35306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 daily Scrum meeting is a </a:t>
            </a:r>
            <a:r>
              <a:rPr lang="en-US" sz="2000" b="1" i="0" u="none" strike="noStrike" baseline="0" dirty="0"/>
              <a:t>15-minute</a:t>
            </a:r>
            <a:r>
              <a:rPr lang="en-US" sz="2000" b="0" i="0" u="none" strike="noStrike" baseline="0" dirty="0"/>
              <a:t> event scheduled at the start of each workday to allow team members to </a:t>
            </a:r>
            <a:r>
              <a:rPr lang="en-US" sz="2000" b="1" i="0" u="none" strike="noStrike" baseline="0" dirty="0"/>
              <a:t>synchronize</a:t>
            </a:r>
            <a:r>
              <a:rPr lang="en-US" sz="2000" b="0" i="0" u="none" strike="noStrike" baseline="0" dirty="0"/>
              <a:t> their activities and </a:t>
            </a:r>
            <a:r>
              <a:rPr lang="en-US" sz="2000" b="1" i="0" u="none" strike="noStrike" baseline="0" dirty="0"/>
              <a:t>make plans </a:t>
            </a:r>
            <a:r>
              <a:rPr lang="en-US" sz="2000" b="0" i="0" u="none" strike="noStrike" baseline="0" dirty="0"/>
              <a:t>for the next 24 hours.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Three key questions are asked and answered by all team members: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What did you do since the last team meeting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What obstacles are you encountering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What do you plan to accomplish by the next team meeting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3FFB7-FA5C-6E1F-18B2-E5DDA5E5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346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7155-D741-B90C-A7C5-99DB622D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530E-09D9-3A4E-810F-E105DEB1D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791" y="2590800"/>
            <a:ext cx="7822418" cy="35306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 sprint review occurs at the </a:t>
            </a:r>
            <a:r>
              <a:rPr lang="en-US" sz="2000" b="1" i="0" u="none" strike="noStrike" baseline="0" dirty="0"/>
              <a:t>end of the sprint </a:t>
            </a:r>
            <a:r>
              <a:rPr lang="en-US" sz="2000" b="0" i="0" u="none" strike="noStrike" baseline="0" dirty="0"/>
              <a:t>when the development team has judged the increment complete.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 sprint review is often time-boxed as a </a:t>
            </a:r>
            <a:r>
              <a:rPr lang="en-US" sz="2000" b="1" i="0" u="none" strike="noStrike" baseline="0" dirty="0"/>
              <a:t>4-hour</a:t>
            </a:r>
            <a:r>
              <a:rPr lang="en-US" sz="2000" b="0" i="0" u="none" strike="noStrike" baseline="0" dirty="0"/>
              <a:t> meeting for a </a:t>
            </a:r>
            <a:r>
              <a:rPr lang="en-US" sz="2000" b="1" i="0" u="none" strike="noStrike" baseline="0" dirty="0"/>
              <a:t>4-week</a:t>
            </a:r>
            <a:r>
              <a:rPr lang="en-US" sz="2000" b="0" i="0" u="none" strike="noStrike" baseline="0" dirty="0"/>
              <a:t> sprint.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 Scrum master, the development team, the product owner, and selected stakeholders attend this review.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 primary activity is a </a:t>
            </a:r>
            <a:r>
              <a:rPr lang="en-US" sz="2000" b="1" i="1" u="none" strike="noStrike" baseline="0" dirty="0"/>
              <a:t>demo</a:t>
            </a:r>
            <a:r>
              <a:rPr lang="en-US" sz="2000" b="0" i="1" u="none" strike="noStrike" baseline="0" dirty="0"/>
              <a:t> </a:t>
            </a:r>
            <a:r>
              <a:rPr lang="en-US" sz="2000" b="0" i="0" u="none" strike="noStrike" baseline="0" dirty="0"/>
              <a:t>of the software increment completed during the sprint.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 product owner may </a:t>
            </a:r>
            <a:r>
              <a:rPr lang="en-US" sz="2000" b="1" i="0" u="none" strike="noStrike" baseline="0" dirty="0"/>
              <a:t>accept</a:t>
            </a:r>
            <a:r>
              <a:rPr lang="en-US" sz="2000" b="0" i="0" u="none" strike="noStrike" baseline="0" dirty="0"/>
              <a:t> the increment as complete or not.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F1270-B5FD-9808-CADF-B5F07EC9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530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50C0-92E5-5363-BDC5-B320A3DC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D6AAE-151A-C144-1FEB-2B77C93ED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83540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Ideally, before beginning another sprint planning meeting, the Scrum master will schedule a </a:t>
            </a:r>
            <a:r>
              <a:rPr lang="en-US" sz="2000" b="1" i="0" u="none" strike="noStrike" baseline="0" dirty="0"/>
              <a:t>3-hour</a:t>
            </a:r>
            <a:r>
              <a:rPr lang="en-US" sz="2000" b="0" i="0" u="none" strike="noStrike" baseline="0" dirty="0"/>
              <a:t> meeting (for a 4-week sprint) with the development team called a </a:t>
            </a:r>
            <a:r>
              <a:rPr lang="en-US" sz="2000" b="1" i="1" u="none" strike="noStrike" baseline="0" dirty="0"/>
              <a:t>sprint retrospective</a:t>
            </a:r>
            <a:r>
              <a:rPr lang="en-US" sz="2000" b="1" i="0" u="none" strike="noStrike" baseline="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During this meeting, the team discusses: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What went well in the sprint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What could be improved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What the team will commit to improving in the next sprint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ACD7B-6622-1EE9-9398-52C939F1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395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61B7-D778-704E-B382-8BC601D3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Project/Sprint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6569-9F55-DD08-75A4-904AB69DE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91" y="2514600"/>
            <a:ext cx="7746218" cy="3530600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By looking at the amount of work the team has completed in previous sprints, you should be able to estimate how much work they can do in future sprints. </a:t>
            </a:r>
          </a:p>
          <a:p>
            <a:pPr algn="just"/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In Agile development, this estimate is known as </a:t>
            </a:r>
            <a:r>
              <a:rPr lang="en-US" sz="2000" b="1" i="0" dirty="0">
                <a:solidFill>
                  <a:srgbClr val="282C33"/>
                </a:solidFill>
                <a:effectLst/>
                <a:latin typeface="+mj-lt"/>
              </a:rPr>
              <a:t>sprint velocity</a:t>
            </a:r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.</a:t>
            </a:r>
          </a:p>
          <a:p>
            <a:pPr algn="just"/>
            <a:r>
              <a:rPr lang="en-US" sz="2000" dirty="0">
                <a:solidFill>
                  <a:srgbClr val="282C33"/>
                </a:solidFill>
                <a:latin typeface="+mj-lt"/>
              </a:rPr>
              <a:t>S</a:t>
            </a:r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print velocity estimate gives senior management and other stakeholders a better idea of when to expect delivery of the product.</a:t>
            </a:r>
            <a:endParaRPr lang="en-US" sz="2000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34CCE-110E-479E-4417-157100B6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76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E0E3-47B8-9542-F7A3-7D714D3B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Agile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6ED3-80BC-BAEB-8156-544C7B6C7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Adaptive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Evolutionary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Early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Continual Improvement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Responsiveness to change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74A5B-0D96-B4C9-69AB-6D77F91E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101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B26B-3AB5-2819-3A4F-E3A586E6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Project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3D11-2F7F-92C2-C5DB-97AD2BDC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91" y="2514600"/>
            <a:ext cx="7746218" cy="3530600"/>
          </a:xfrm>
        </p:spPr>
        <p:txBody>
          <a:bodyPr/>
          <a:lstStyle/>
          <a:p>
            <a:pPr algn="just" rtl="0"/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To estimate what work can be completed in the future, you need to measure the work that has previously been done. </a:t>
            </a:r>
          </a:p>
          <a:p>
            <a:pPr algn="just" rtl="0"/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To get a good average measurement of work that has been done, plan to review the previous three sprints.</a:t>
            </a:r>
          </a:p>
          <a:p>
            <a:pPr algn="just" rtl="0"/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Story points are used to measure the amount of work completed in each sprint. </a:t>
            </a:r>
          </a:p>
          <a:p>
            <a:pPr algn="just" rtl="0"/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A </a:t>
            </a:r>
            <a:r>
              <a:rPr lang="en-US" sz="2000" b="1" i="0" dirty="0">
                <a:solidFill>
                  <a:srgbClr val="282C33"/>
                </a:solidFill>
                <a:effectLst/>
                <a:latin typeface="+mj-lt"/>
              </a:rPr>
              <a:t>story point </a:t>
            </a:r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is a measurement used by Agile development teams to estimate how much </a:t>
            </a:r>
            <a:r>
              <a:rPr lang="en-US" sz="2000" b="1" i="0" dirty="0">
                <a:solidFill>
                  <a:srgbClr val="282C33"/>
                </a:solidFill>
                <a:effectLst/>
                <a:latin typeface="+mj-lt"/>
              </a:rPr>
              <a:t>effort</a:t>
            </a:r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 and </a:t>
            </a:r>
            <a:r>
              <a:rPr lang="en-US" sz="2000" b="1" i="0" dirty="0">
                <a:solidFill>
                  <a:srgbClr val="282C33"/>
                </a:solidFill>
                <a:effectLst/>
                <a:latin typeface="+mj-lt"/>
              </a:rPr>
              <a:t>time</a:t>
            </a:r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 it will take to complete a user story.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67728-46D3-6AC9-C196-1BF2743D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508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B26B-3AB5-2819-3A4F-E3A586E6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Project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3D11-2F7F-92C2-C5DB-97AD2BDC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4216400"/>
          </a:xfrm>
        </p:spPr>
        <p:txBody>
          <a:bodyPr>
            <a:normAutofit fontScale="85000" lnSpcReduction="20000"/>
          </a:bodyPr>
          <a:lstStyle/>
          <a:p>
            <a:pPr marL="0" indent="0" algn="just" rtl="0">
              <a:buNone/>
            </a:pPr>
            <a:r>
              <a:rPr lang="en-US" sz="2100" b="1" i="0" dirty="0">
                <a:solidFill>
                  <a:srgbClr val="282C33"/>
                </a:solidFill>
                <a:effectLst/>
                <a:latin typeface="+mj-lt"/>
              </a:rPr>
              <a:t>Step 1: Count how many user story points are completed in each sprint</a:t>
            </a:r>
          </a:p>
          <a:p>
            <a:pPr marL="0" indent="0" algn="just" rtl="0">
              <a:buNone/>
            </a:pP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At the end of a sprint, add up how many story points the team completed.</a:t>
            </a:r>
          </a:p>
          <a:p>
            <a:pPr algn="just" rtl="0"/>
            <a:r>
              <a:rPr lang="en-US" sz="2100" b="1" i="0" dirty="0">
                <a:solidFill>
                  <a:srgbClr val="282C33"/>
                </a:solidFill>
                <a:effectLst/>
                <a:latin typeface="+mj-lt"/>
              </a:rPr>
              <a:t>For example, assume that in sprint 1: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The team committed to completing </a:t>
            </a:r>
            <a:r>
              <a:rPr lang="en-US" sz="2100" b="1" i="0" dirty="0">
                <a:solidFill>
                  <a:srgbClr val="282C33"/>
                </a:solidFill>
                <a:effectLst/>
                <a:latin typeface="+mj-lt"/>
              </a:rPr>
              <a:t>five</a:t>
            </a: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 user stories.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Each user story had </a:t>
            </a:r>
            <a:r>
              <a:rPr lang="en-US" sz="2100" b="1" i="0" dirty="0">
                <a:solidFill>
                  <a:srgbClr val="282C33"/>
                </a:solidFill>
                <a:effectLst/>
                <a:latin typeface="+mj-lt"/>
              </a:rPr>
              <a:t>eight </a:t>
            </a:r>
            <a:r>
              <a:rPr lang="en-US" sz="2100" i="0" dirty="0">
                <a:solidFill>
                  <a:srgbClr val="282C33"/>
                </a:solidFill>
                <a:effectLst/>
                <a:latin typeface="+mj-lt"/>
              </a:rPr>
              <a:t>story points </a:t>
            </a: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for a total of 40 story points.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The team completed </a:t>
            </a:r>
            <a:r>
              <a:rPr lang="en-US" sz="2100" b="1" i="0" dirty="0">
                <a:solidFill>
                  <a:srgbClr val="282C33"/>
                </a:solidFill>
                <a:effectLst/>
                <a:latin typeface="+mj-lt"/>
              </a:rPr>
              <a:t>three</a:t>
            </a: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 of the five user stories.</a:t>
            </a:r>
          </a:p>
          <a:p>
            <a:pPr algn="just" rtl="0"/>
            <a:r>
              <a:rPr lang="en-US" sz="2100" b="1" i="0" dirty="0">
                <a:solidFill>
                  <a:srgbClr val="282C33"/>
                </a:solidFill>
                <a:effectLst/>
                <a:latin typeface="+mj-lt"/>
              </a:rPr>
              <a:t>In sprint 2: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The team committed to </a:t>
            </a:r>
            <a:r>
              <a:rPr lang="en-US" sz="2100" b="1" i="0" dirty="0">
                <a:solidFill>
                  <a:srgbClr val="282C33"/>
                </a:solidFill>
                <a:effectLst/>
                <a:latin typeface="+mj-lt"/>
              </a:rPr>
              <a:t>seven</a:t>
            </a: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 user stories (including the two that were not completed in sprint 1).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Each user story had </a:t>
            </a:r>
            <a:r>
              <a:rPr lang="en-US" sz="2100" b="1" i="0" dirty="0">
                <a:solidFill>
                  <a:srgbClr val="282C33"/>
                </a:solidFill>
                <a:effectLst/>
                <a:latin typeface="+mj-lt"/>
              </a:rPr>
              <a:t>eight</a:t>
            </a: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 story points for a total of 56 story points.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The team completed </a:t>
            </a:r>
            <a:r>
              <a:rPr lang="en-US" sz="2100" b="1" i="0" dirty="0">
                <a:solidFill>
                  <a:srgbClr val="282C33"/>
                </a:solidFill>
                <a:effectLst/>
                <a:latin typeface="+mj-lt"/>
              </a:rPr>
              <a:t>four</a:t>
            </a: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 of the seven user stories.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67728-46D3-6AC9-C196-1BF2743D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077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B26B-3AB5-2819-3A4F-E3A586E6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Project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3D11-2F7F-92C2-C5DB-97AD2BDC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530600"/>
          </a:xfrm>
        </p:spPr>
        <p:txBody>
          <a:bodyPr>
            <a:normAutofit/>
          </a:bodyPr>
          <a:lstStyle/>
          <a:p>
            <a:pPr algn="l" rtl="0"/>
            <a:r>
              <a:rPr lang="en-US" sz="2000" b="1" i="0" dirty="0">
                <a:solidFill>
                  <a:srgbClr val="282C33"/>
                </a:solidFill>
                <a:effectLst/>
                <a:latin typeface="+mj-lt"/>
              </a:rPr>
              <a:t>In sprint 3: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The team committed to </a:t>
            </a:r>
            <a:r>
              <a:rPr lang="en-US" sz="2000" b="1" i="0" dirty="0">
                <a:solidFill>
                  <a:srgbClr val="282C33"/>
                </a:solidFill>
                <a:effectLst/>
                <a:latin typeface="+mj-lt"/>
              </a:rPr>
              <a:t>nine</a:t>
            </a:r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 user stories.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Each user story had </a:t>
            </a:r>
            <a:r>
              <a:rPr lang="en-US" sz="2000" b="1" i="0" dirty="0">
                <a:solidFill>
                  <a:srgbClr val="282C33"/>
                </a:solidFill>
                <a:effectLst/>
                <a:latin typeface="+mj-lt"/>
              </a:rPr>
              <a:t>eight</a:t>
            </a:r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 story points for a total of 72 story points.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The team completed </a:t>
            </a:r>
            <a:r>
              <a:rPr lang="en-US" sz="2000" b="1" i="0" dirty="0">
                <a:solidFill>
                  <a:srgbClr val="282C33"/>
                </a:solidFill>
                <a:effectLst/>
                <a:latin typeface="+mj-lt"/>
              </a:rPr>
              <a:t>five</a:t>
            </a:r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 of the nine user stories.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67728-46D3-6AC9-C196-1BF2743D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55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B26B-3AB5-2819-3A4F-E3A586E6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Project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3D11-2F7F-92C2-C5DB-97AD2BDC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407307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b="1" i="0" dirty="0">
                <a:solidFill>
                  <a:srgbClr val="282C33"/>
                </a:solidFill>
                <a:effectLst/>
                <a:latin typeface="+mj-lt"/>
              </a:rPr>
              <a:t>Step 2: Calculate the average of completed story points</a:t>
            </a:r>
          </a:p>
          <a:p>
            <a:pPr algn="l" rtl="0"/>
            <a:r>
              <a:rPr lang="en-US" b="0" i="0" dirty="0">
                <a:solidFill>
                  <a:srgbClr val="282C33"/>
                </a:solidFill>
                <a:effectLst/>
                <a:latin typeface="+mj-lt"/>
              </a:rPr>
              <a:t>Simply add up the total of story points completed from each sprint, then divide by the number of sprints.</a:t>
            </a:r>
          </a:p>
          <a:p>
            <a:pPr algn="l"/>
            <a:r>
              <a:rPr lang="en-US" b="1" i="0" dirty="0">
                <a:solidFill>
                  <a:srgbClr val="282C33"/>
                </a:solidFill>
                <a:effectLst/>
                <a:latin typeface="+mj-lt"/>
              </a:rPr>
              <a:t>Sprint 1</a:t>
            </a:r>
            <a:r>
              <a:rPr lang="en-US" b="0" i="0" dirty="0">
                <a:solidFill>
                  <a:srgbClr val="282C33"/>
                </a:solidFill>
                <a:effectLst/>
                <a:latin typeface="+mj-lt"/>
              </a:rPr>
              <a:t>: 3 user stories x 8 story points = 24</a:t>
            </a:r>
            <a:br>
              <a:rPr lang="en-US" b="0" i="0" dirty="0">
                <a:solidFill>
                  <a:srgbClr val="282C33"/>
                </a:solidFill>
                <a:effectLst/>
                <a:latin typeface="+mj-lt"/>
              </a:rPr>
            </a:br>
            <a:r>
              <a:rPr lang="en-US" b="1" i="0" dirty="0">
                <a:solidFill>
                  <a:srgbClr val="282C33"/>
                </a:solidFill>
                <a:effectLst/>
                <a:latin typeface="+mj-lt"/>
              </a:rPr>
              <a:t>Sprint 2</a:t>
            </a:r>
            <a:r>
              <a:rPr lang="en-US" b="0" i="0" dirty="0">
                <a:solidFill>
                  <a:srgbClr val="282C33"/>
                </a:solidFill>
                <a:effectLst/>
                <a:latin typeface="+mj-lt"/>
              </a:rPr>
              <a:t>: 4 user stories x 8 story points = 32</a:t>
            </a:r>
            <a:br>
              <a:rPr lang="en-US" b="0" i="0" dirty="0">
                <a:solidFill>
                  <a:srgbClr val="282C33"/>
                </a:solidFill>
                <a:effectLst/>
                <a:latin typeface="+mj-lt"/>
              </a:rPr>
            </a:br>
            <a:r>
              <a:rPr lang="en-US" b="1" i="0" dirty="0">
                <a:solidFill>
                  <a:srgbClr val="282C33"/>
                </a:solidFill>
                <a:effectLst/>
                <a:latin typeface="+mj-lt"/>
              </a:rPr>
              <a:t>Sprint 3</a:t>
            </a:r>
            <a:r>
              <a:rPr lang="en-US" b="0" i="0" dirty="0">
                <a:solidFill>
                  <a:srgbClr val="282C33"/>
                </a:solidFill>
                <a:effectLst/>
                <a:latin typeface="+mj-lt"/>
              </a:rPr>
              <a:t>: 5 user stories x 8 story points = 40</a:t>
            </a:r>
            <a:br>
              <a:rPr lang="en-US" b="0" i="0" dirty="0">
                <a:solidFill>
                  <a:srgbClr val="282C33"/>
                </a:solidFill>
                <a:effectLst/>
                <a:latin typeface="+mj-lt"/>
              </a:rPr>
            </a:br>
            <a:r>
              <a:rPr lang="en-US" b="1" i="0" dirty="0">
                <a:solidFill>
                  <a:srgbClr val="282C33"/>
                </a:solidFill>
                <a:effectLst/>
                <a:latin typeface="+mj-lt"/>
              </a:rPr>
              <a:t>Total</a:t>
            </a:r>
            <a:r>
              <a:rPr lang="en-US" b="0" i="0" dirty="0">
                <a:solidFill>
                  <a:srgbClr val="282C33"/>
                </a:solidFill>
                <a:effectLst/>
                <a:latin typeface="+mj-lt"/>
              </a:rPr>
              <a:t> = 96 story points</a:t>
            </a:r>
          </a:p>
          <a:p>
            <a:pPr algn="l"/>
            <a:r>
              <a:rPr lang="en-US" b="0" i="0" dirty="0">
                <a:solidFill>
                  <a:srgbClr val="282C33"/>
                </a:solidFill>
                <a:effectLst/>
                <a:latin typeface="+mj-lt"/>
              </a:rPr>
              <a:t>So, your </a:t>
            </a:r>
            <a:r>
              <a:rPr lang="en-US" b="1" i="0" dirty="0">
                <a:solidFill>
                  <a:srgbClr val="282C33"/>
                </a:solidFill>
                <a:effectLst/>
                <a:latin typeface="+mj-lt"/>
              </a:rPr>
              <a:t>average sprint velocity </a:t>
            </a:r>
            <a:r>
              <a:rPr lang="en-US" b="0" i="0" dirty="0">
                <a:solidFill>
                  <a:srgbClr val="282C33"/>
                </a:solidFill>
                <a:effectLst/>
                <a:latin typeface="+mj-lt"/>
              </a:rPr>
              <a:t>is 96 ÷ 3 = 32.</a:t>
            </a:r>
          </a:p>
          <a:p>
            <a:r>
              <a:rPr lang="en-US" b="0" i="0" dirty="0">
                <a:solidFill>
                  <a:srgbClr val="282C33"/>
                </a:solidFill>
                <a:effectLst/>
                <a:latin typeface="+mj-lt"/>
              </a:rPr>
              <a:t>You can now base the amount of work to be done in future sprints on the average of 32 story points. </a:t>
            </a:r>
          </a:p>
          <a:p>
            <a:r>
              <a:rPr lang="en-US" b="0" i="0" dirty="0">
                <a:solidFill>
                  <a:srgbClr val="282C33"/>
                </a:solidFill>
                <a:effectLst/>
                <a:latin typeface="+mj-lt"/>
              </a:rPr>
              <a:t>If you have 160 story points remaining to be completed in the project, you can assume that your team will need another five sprints to complete the project.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67728-46D3-6AC9-C196-1BF2743D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581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FE42-2688-0A24-9AE8-8620AEC9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BA64-7261-FEBF-8820-F71C62484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407307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Kanban originated in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Toyota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in the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1940s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. Kanban’s meaning in Japanese is “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visual card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”. </a:t>
            </a:r>
            <a:endParaRPr lang="en-US" sz="2000" b="1" i="0" dirty="0">
              <a:solidFill>
                <a:srgbClr val="222222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22222"/>
                </a:solidFill>
                <a:effectLst/>
              </a:rPr>
              <a:t>Kanban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 is a very popular framework for development in the agile software development methodology.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It provides a transparent way of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visualizing the tasks and work capacity of a team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It mainly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uses physical and digital boards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to allow the team members to visualize the current state of the project they are working 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The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Kanban board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has columns and story cards.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The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columns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are nothing, but workflow states and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cards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are nothing but a demonstration of the actual task a team member is performing.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E7B29-14B9-3A97-06BB-324EA96B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833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D33D-699C-4382-B6C4-AAC31BA5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41CA-5DB1-6CBD-BB9B-803C48BB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The Kanban cards are essential pieces on the Kanban board as it represents the work that the team is working on. These cards will have</a:t>
            </a:r>
          </a:p>
          <a:p>
            <a:pPr lvl="1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Priority</a:t>
            </a:r>
          </a:p>
          <a:p>
            <a:pPr lvl="1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Owner</a:t>
            </a:r>
          </a:p>
          <a:p>
            <a:pPr lvl="1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Type</a:t>
            </a:r>
          </a:p>
          <a:p>
            <a:pPr lvl="1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Due date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7ACB9-1B15-5064-17DF-B1EDC322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261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5839-4FA5-A4AD-2077-A220F735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Progress Limit(WIP Limit)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C35D1-11E6-147E-CDAD-C99E5FB4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A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column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in Kanban board represents the work stage, and you can place a WIP (Work in Progress) limit on the column.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effectLst/>
              </a:rPr>
              <a:t>The </a:t>
            </a:r>
            <a:r>
              <a:rPr lang="en-US" sz="2000" b="1" dirty="0">
                <a:solidFill>
                  <a:srgbClr val="222222"/>
                </a:solidFill>
                <a:effectLst/>
              </a:rPr>
              <a:t>WIP limit </a:t>
            </a:r>
            <a:r>
              <a:rPr lang="en-US" sz="2000" dirty="0">
                <a:solidFill>
                  <a:srgbClr val="222222"/>
                </a:solidFill>
                <a:effectLst/>
              </a:rPr>
              <a:t>means the maximum number of cards that can stay on that column.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22222"/>
                </a:solidFill>
                <a:effectLst/>
              </a:rPr>
              <a:t>Since Kanban project mana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gement uses a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pull-based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system, as and when a developer is free, he/she can pull a card from the to-do column to the dev column.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11486-2CC9-D29B-9F16-582D6E0E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030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6D6C-C3B2-111E-CB09-FC2CDE67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56B1-9554-334C-6DF9-B2F4EF98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407307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It is a physical or digital (JIRA) board designed to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help teams visualize their work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at different stages and processes.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It also helps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represent the stages of work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with columns using cards.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It has columns that represent the status of the work like</a:t>
            </a:r>
          </a:p>
          <a:p>
            <a:pPr marL="745236" lvl="1" indent="-3429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To-do,</a:t>
            </a:r>
          </a:p>
          <a:p>
            <a:pPr marL="745236" lvl="1" indent="-3429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Dev</a:t>
            </a:r>
          </a:p>
          <a:p>
            <a:pPr marL="745236" lvl="1" indent="-3429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Testing</a:t>
            </a:r>
          </a:p>
          <a:p>
            <a:pPr marL="745236" lvl="1" indent="-3429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Done.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25128-56B0-D786-DD37-FA7B7FE6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319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CAD6-7A7E-DAC4-7400-34B73918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Based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E1A2-6D6F-089E-1B4D-3D85901C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ea typeface="Source Sans Pro" panose="020B0503030403020204" pitchFamily="34" charset="0"/>
              </a:rPr>
              <a:t>Kanban is a pull-based method where tasks are being pulled rather being pushed. As soon as you have completed your current card, you can pull a new card from the previous column of the Kanban board.</a:t>
            </a:r>
            <a:endParaRPr lang="en-US" sz="2000" dirty="0">
              <a:ea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77DAD-16D8-CCCE-96D1-467148D3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508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9FE9-D65F-68EC-C8D6-CFFA8215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FE827-37C4-AC5F-0AAE-C855122B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22222"/>
                </a:solidFill>
                <a:effectLst/>
                <a:ea typeface="Source Sans Pro" panose="020B0503030403020204" pitchFamily="34" charset="0"/>
              </a:rPr>
              <a:t>Lead Time</a:t>
            </a:r>
            <a:r>
              <a:rPr lang="en-US" sz="2000" b="0" i="0" dirty="0">
                <a:solidFill>
                  <a:srgbClr val="222222"/>
                </a:solidFill>
                <a:effectLst/>
                <a:ea typeface="Source Sans Pro" panose="020B0503030403020204" pitchFamily="34" charset="0"/>
              </a:rPr>
              <a:t>: It is the duration between a new card’s arrival in your workflow and its final departure from the workflow.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22222"/>
                </a:solidFill>
                <a:effectLst/>
                <a:ea typeface="Source Sans Pro" panose="020B0503030403020204" pitchFamily="34" charset="0"/>
              </a:rPr>
              <a:t>Cycle Time</a:t>
            </a:r>
            <a:r>
              <a:rPr lang="en-US" sz="2000" b="0" i="0" dirty="0">
                <a:solidFill>
                  <a:srgbClr val="222222"/>
                </a:solidFill>
                <a:effectLst/>
                <a:ea typeface="Source Sans Pro" panose="020B0503030403020204" pitchFamily="34" charset="0"/>
              </a:rPr>
              <a:t>: It is a duration between the card’s arrival in the working state and when the card is ready for release.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22222"/>
                </a:solidFill>
                <a:effectLst/>
                <a:ea typeface="Source Sans Pro" panose="020B0503030403020204" pitchFamily="34" charset="0"/>
              </a:rPr>
              <a:t>WIP</a:t>
            </a:r>
            <a:r>
              <a:rPr lang="en-US" sz="2000" b="0" i="0" dirty="0">
                <a:solidFill>
                  <a:srgbClr val="222222"/>
                </a:solidFill>
                <a:effectLst/>
                <a:ea typeface="Source Sans Pro" panose="020B0503030403020204" pitchFamily="34" charset="0"/>
              </a:rPr>
              <a:t>: Work in progress (WIP) limits the maximum amount of work items in the different stages of the workflow.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22222"/>
                </a:solidFill>
                <a:effectLst/>
                <a:ea typeface="Source Sans Pro" panose="020B0503030403020204" pitchFamily="34" charset="0"/>
              </a:rPr>
              <a:t>Throughput</a:t>
            </a:r>
            <a:r>
              <a:rPr lang="en-US" sz="2000" b="0" i="0" dirty="0">
                <a:solidFill>
                  <a:srgbClr val="222222"/>
                </a:solidFill>
                <a:effectLst/>
                <a:ea typeface="Source Sans Pro" panose="020B0503030403020204" pitchFamily="34" charset="0"/>
              </a:rPr>
              <a:t>: It is the actual performance, and it tells the actual number of cards delivered in each timeframe.</a:t>
            </a:r>
          </a:p>
          <a:p>
            <a:pPr marL="0" indent="0" algn="ctr">
              <a:buNone/>
            </a:pPr>
            <a:r>
              <a:rPr lang="en-US" sz="2000" b="1" i="1" dirty="0">
                <a:solidFill>
                  <a:srgbClr val="222222"/>
                </a:solidFill>
                <a:effectLst/>
                <a:ea typeface="Source Sans Pro" panose="020B0503030403020204" pitchFamily="34" charset="0"/>
              </a:rPr>
              <a:t>Throughput = WIP/Cycle Time</a:t>
            </a:r>
            <a:endParaRPr lang="en-US" sz="2000" b="1" i="0" dirty="0">
              <a:solidFill>
                <a:srgbClr val="222222"/>
              </a:solidFill>
              <a:effectLst/>
              <a:ea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931C6-53C3-203C-AD5A-8D6CCC73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04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C50A5D5-FA02-5289-9D27-D19003DE3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6680200" cy="1143000"/>
          </a:xfrm>
        </p:spPr>
        <p:txBody>
          <a:bodyPr/>
          <a:lstStyle/>
          <a:p>
            <a:r>
              <a:rPr lang="en-US" altLang="en-US" sz="3600" dirty="0"/>
              <a:t>The Manifesto for </a:t>
            </a:r>
            <a:br>
              <a:rPr lang="en-US" altLang="en-US" sz="3600" dirty="0"/>
            </a:br>
            <a:r>
              <a:rPr lang="en-US" altLang="en-US" sz="3600" dirty="0"/>
              <a:t>Agile Software Development</a:t>
            </a:r>
            <a:endParaRPr lang="en-US" alt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5974FD0E-D01B-A9BE-1164-D2B94D44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F8983C-E837-46F8-8D4D-3EEB41BE445F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0FD9E-1F46-A389-FEAB-A13EA37962BA}"/>
              </a:ext>
            </a:extLst>
          </p:cNvPr>
          <p:cNvSpPr>
            <a:spLocks noGrp="1" noChangeArrowheads="1"/>
          </p:cNvSpPr>
          <p:nvPr/>
        </p:nvSpPr>
        <p:spPr>
          <a:xfrm>
            <a:off x="457200" y="2209800"/>
            <a:ext cx="8229600" cy="3962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Agile manifesto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Concentrate on responding to change rather than on creating a plan and then following it.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Value individuals and interactions over process and tools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Prefer to invest time in producing working software rather than in producing comprehensive documentation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Focus on customer collaboration rather than contract negotiation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8849-7B36-4D41-81CC-CFF6A8F9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4B8D-A613-1524-50E6-7EE99729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B035AC-B70E-28DB-6D94-699D13BD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3" y="2425347"/>
            <a:ext cx="850589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43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8849-7B36-4D41-81CC-CFF6A8F9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Board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89C800-3019-685E-908B-721BF92CA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31" y="2209800"/>
            <a:ext cx="6477338" cy="447392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4B8D-A613-1524-50E6-7EE99729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932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1628-A538-C862-51F4-374986AA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Board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BC31CEC4-85CB-7D93-9C49-06206DD87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97" y="2286000"/>
            <a:ext cx="7522005" cy="41148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575AF-059D-8A25-F1FB-C2ADFA64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2254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8FCB-2ABE-40D7-7FB5-C336C5ED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Board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9AFFEBE4-A072-BA3D-AE40-22C8EE045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329220"/>
            <a:ext cx="7518400" cy="42330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DF48F-CBC0-1C02-6BB1-D02E07CB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5966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F24E-AF65-DA43-FE32-003F38C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Board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45176F1E-35F3-B287-B7AC-7E8F0EF71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44" y="2286000"/>
            <a:ext cx="7679112" cy="43434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79146-B0E2-A108-1439-232E3192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966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751E-7DD7-CAB8-D8CC-FF7553E8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use Kanban Boards on 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39D5-DAB9-2436-C395-E2F5E72C7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530600"/>
          </a:xfrm>
        </p:spPr>
        <p:txBody>
          <a:bodyPr/>
          <a:lstStyle/>
          <a:p>
            <a:pPr algn="just">
              <a:lnSpc>
                <a:spcPct val="106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 Tools:</a:t>
            </a:r>
          </a:p>
          <a:p>
            <a:pPr lvl="1" indent="-342900" algn="just">
              <a:lnSpc>
                <a:spcPct val="106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Trello</a:t>
            </a:r>
          </a:p>
          <a:p>
            <a:pPr lvl="1" indent="-342900" algn="just">
              <a:lnSpc>
                <a:spcPct val="106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Jira</a:t>
            </a:r>
          </a:p>
          <a:p>
            <a:pPr lvl="1" indent="-342900" algn="just">
              <a:lnSpc>
                <a:spcPct val="106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Asana</a:t>
            </a:r>
          </a:p>
          <a:p>
            <a:pPr lvl="1" indent="-342900" algn="just">
              <a:lnSpc>
                <a:spcPct val="106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Planner</a:t>
            </a:r>
          </a:p>
          <a:p>
            <a:pPr marL="34290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https://www.youtube.com/watch?v=1tcAayUiSJI&amp;ab_channel=CareersTalk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337C1-E5AC-EA9E-FAED-6CA87B83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149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751E-7DD7-CAB8-D8CC-FF7553E8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39D5-DAB9-2436-C395-E2F5E72C7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530600"/>
          </a:xfrm>
        </p:spPr>
        <p:txBody>
          <a:bodyPr/>
          <a:lstStyle/>
          <a:p>
            <a:pPr marL="34290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PFleeger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Joanne Atlee, Software Engineering: Theory and Practice, 4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Edition</a:t>
            </a: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Roger S. Pressman, Software Engineering A Practitioner’s Approach, 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Edition.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McGrawHill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337C1-E5AC-EA9E-FAED-6CA87B83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32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4866536-F1EE-EB85-A19B-984C83582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7162800" cy="633413"/>
          </a:xfrm>
        </p:spPr>
        <p:txBody>
          <a:bodyPr/>
          <a:lstStyle/>
          <a:p>
            <a:r>
              <a:rPr lang="en-US" altLang="en-US"/>
              <a:t>Agility and the Cost of Change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61BD220-D9C2-6F38-30A6-430B6DF1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7CC6BB-D554-4F39-80FA-0056F025F8F3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148" name="Picture 5">
            <a:extLst>
              <a:ext uri="{FF2B5EF4-FFF2-40B4-BE49-F238E27FC236}">
                <a16:creationId xmlns:a16="http://schemas.microsoft.com/office/drawing/2014/main" id="{6CCBC288-0456-DFBB-E02E-F6BE2A05D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754688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71F585A-E2F8-6311-2FAF-1C36C794E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6705600" cy="633413"/>
          </a:xfrm>
        </p:spPr>
        <p:txBody>
          <a:bodyPr/>
          <a:lstStyle/>
          <a:p>
            <a:r>
              <a:rPr lang="en-US" altLang="en-US"/>
              <a:t>Human Factors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35EEA4D-14FB-213B-AFEF-43C30D8C22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4382" y="2489200"/>
            <a:ext cx="7670018" cy="3530600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200" dirty="0"/>
              <a:t>Key traits must exist among the people on an agile team and the team itself: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Competence.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Common focus.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Collaboration.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Decision-making ability.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Fuzzy problem-solving ability.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Mutual trust and respect.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Self-organization.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1B0C15A-1022-868C-EABD-D43353E0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24AAD-1921-4DDC-B706-A7093B454A96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C3D35B8-78EC-41FA-DBE3-7A572A7C7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1143000"/>
            <a:ext cx="7720013" cy="633413"/>
          </a:xfrm>
        </p:spPr>
        <p:txBody>
          <a:bodyPr/>
          <a:lstStyle/>
          <a:p>
            <a:r>
              <a:rPr lang="en-US" altLang="en-US"/>
              <a:t>Extreme Programming (XP)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976A764-C7FB-FC68-AEC9-B93BE433AA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57400"/>
            <a:ext cx="7720012" cy="4073070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most widely used agile process, originally proposed by Kent Beck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XP Planning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Begins with the creation of </a:t>
            </a: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“user stories”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/>
              <a:t>Each </a:t>
            </a:r>
            <a:r>
              <a:rPr lang="en-US" sz="1800" b="0" i="1" u="none" strike="noStrike" baseline="0" dirty="0"/>
              <a:t>user story</a:t>
            </a:r>
            <a:r>
              <a:rPr lang="en-US" sz="1800" b="0" i="0" u="none" strike="noStrike" baseline="0" dirty="0"/>
              <a:t> is written by the customer and is placed on an index card. The customer assigns a </a:t>
            </a:r>
            <a:r>
              <a:rPr lang="en-US" sz="1800" b="1" i="1" u="none" strike="noStrike" baseline="0" dirty="0"/>
              <a:t>value</a:t>
            </a:r>
            <a:r>
              <a:rPr lang="en-US" sz="1800" b="0" i="1" u="none" strike="noStrike" baseline="0" dirty="0"/>
              <a:t> </a:t>
            </a:r>
            <a:r>
              <a:rPr lang="en-US" sz="1800" b="0" i="0" u="none" strike="noStrike" baseline="0" dirty="0"/>
              <a:t>(a priority) to the story based on the overall business value of the feature or function.</a:t>
            </a:r>
            <a:endParaRPr lang="en-US" alt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Agile team assesses each story and assigns a </a:t>
            </a: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cost 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(measured in development weeks)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Stories are grouped to form a </a:t>
            </a: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deliverable increment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commitment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 made on delivery date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After the first increment </a:t>
            </a: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“project velocity” 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(number of customer stories implemented during the first release) is used to help define subsequent delivery dates for other increments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2FA64B75-2D5C-85B9-5E3E-20AE9929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EB7FD-0A24-4C97-83E7-F0F668E9771C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FAB8601-FAB7-FD3C-124F-F7A259028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7350125" cy="633413"/>
          </a:xfrm>
        </p:spPr>
        <p:txBody>
          <a:bodyPr/>
          <a:lstStyle/>
          <a:p>
            <a:r>
              <a:rPr lang="en-US" altLang="en-US"/>
              <a:t>Extreme Programming (XP)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AD660CAD-80AB-6448-3931-8C63D7E86D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829550" cy="3810000"/>
          </a:xfrm>
        </p:spPr>
        <p:txBody>
          <a:bodyPr>
            <a:no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altLang="en-US" sz="2000" b="1" dirty="0"/>
              <a:t>XP Design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Follows the </a:t>
            </a:r>
            <a:r>
              <a:rPr lang="en-US" altLang="en-US" sz="2000" b="1" dirty="0"/>
              <a:t>Keep It Simple (KIS) principle</a:t>
            </a:r>
            <a:r>
              <a:rPr lang="en-US" altLang="en-US" sz="2000" dirty="0"/>
              <a:t>. </a:t>
            </a:r>
            <a:r>
              <a:rPr lang="en-US" sz="2000" dirty="0"/>
              <a:t>The design of extra functionality (because the developer assumes it will be required later) is discouraged</a:t>
            </a:r>
            <a:endParaRPr lang="en-US" altLang="en-US" sz="2000" dirty="0"/>
          </a:p>
          <a:p>
            <a:pPr marL="800100"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Encourage the use of </a:t>
            </a:r>
            <a:r>
              <a:rPr lang="en-US" altLang="en-US" sz="2000" b="1" dirty="0"/>
              <a:t>CRC cards</a:t>
            </a:r>
            <a:r>
              <a:rPr lang="en-US" altLang="en-US" sz="2000" dirty="0"/>
              <a:t>. </a:t>
            </a:r>
            <a:r>
              <a:rPr lang="en-US" sz="2000" dirty="0"/>
              <a:t>CRC (class-responsibility collaborator) cards; identify and organize the object-oriented classes that are relevant to the current software increment.</a:t>
            </a:r>
            <a:endParaRPr lang="en-US" altLang="en-US" sz="2000" dirty="0"/>
          </a:p>
          <a:p>
            <a:pPr marL="800100"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For difficult design problems, suggests the creation of </a:t>
            </a:r>
            <a:r>
              <a:rPr lang="en-US" altLang="en-US" sz="2000" b="1" dirty="0"/>
              <a:t>“spike solutions”</a:t>
            </a:r>
            <a:r>
              <a:rPr lang="en-US" altLang="en-US" sz="2000" dirty="0"/>
              <a:t>—a design prototype.</a:t>
            </a:r>
          </a:p>
          <a:p>
            <a:pPr marL="800100"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b="1" i="0" u="none" strike="noStrike" baseline="0" dirty="0"/>
              <a:t>Refactoring</a:t>
            </a:r>
            <a:r>
              <a:rPr lang="en-US" sz="2000" b="0" i="0" u="none" strike="noStrike" baseline="0" dirty="0"/>
              <a:t>—modifying/optimizing the code in a way that does not change the external behavior of the software</a:t>
            </a:r>
            <a:endParaRPr lang="en-US" altLang="en-US" sz="2000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C3824FF-DB3B-3500-D45A-0720BF2D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F4B4C-F70D-4329-A0EE-4BB2B9D6AFF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AB0C68B-B5F7-1532-6BE5-67E6EEC6D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7350125" cy="633413"/>
          </a:xfrm>
        </p:spPr>
        <p:txBody>
          <a:bodyPr/>
          <a:lstStyle/>
          <a:p>
            <a:r>
              <a:rPr lang="en-US" altLang="en-US"/>
              <a:t>Extreme Programming (XP)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4C9F1CE3-E2DE-84D5-CB5B-9D7922952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2419" y="2209800"/>
            <a:ext cx="8299161" cy="3810000"/>
          </a:xfrm>
        </p:spPr>
        <p:txBody>
          <a:bodyPr>
            <a:no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altLang="en-US" sz="2000" b="1" dirty="0"/>
              <a:t>XP Coding</a:t>
            </a:r>
          </a:p>
          <a:p>
            <a:pPr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Recommends the construction of </a:t>
            </a:r>
            <a:r>
              <a:rPr lang="en-US" altLang="en-US" sz="2000" b="1" dirty="0"/>
              <a:t>unit tests </a:t>
            </a:r>
            <a:r>
              <a:rPr lang="en-US" altLang="en-US" sz="2000" dirty="0"/>
              <a:t>for each user story before coding commences.</a:t>
            </a:r>
          </a:p>
          <a:p>
            <a:pPr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Once the unit test has been created, the developer is better able to focus on what must be implemented to pass the test.</a:t>
            </a:r>
          </a:p>
          <a:p>
            <a:pPr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Encourages </a:t>
            </a:r>
            <a:r>
              <a:rPr lang="en-US" altLang="en-US" sz="2000" b="1" dirty="0"/>
              <a:t>“pair programming”</a:t>
            </a:r>
            <a:r>
              <a:rPr lang="en-US" altLang="en-US" sz="2000" dirty="0"/>
              <a:t>; </a:t>
            </a:r>
            <a:r>
              <a:rPr lang="en-US" sz="2000" dirty="0"/>
              <a:t>two people work together at one computer workstation to create code for a story. Provides a mechanism for real-time problem solving and real-time quality assurance.</a:t>
            </a:r>
          </a:p>
          <a:p>
            <a:pPr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b="1" dirty="0"/>
              <a:t>Continuous Integration</a:t>
            </a:r>
            <a:r>
              <a:rPr lang="en-US" altLang="en-US" sz="2000" dirty="0"/>
              <a:t>: </a:t>
            </a:r>
            <a:r>
              <a:rPr lang="en-US" sz="2000" b="0" i="0" u="none" strike="noStrike" baseline="0" dirty="0"/>
              <a:t>As pair programmers complete their work, the code they develop is integrated with the work of others to uncover compatibility and interfacing errors.</a:t>
            </a:r>
            <a:endParaRPr lang="en-US" altLang="en-US" sz="2000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436439D-8A84-703C-F86F-D912C073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ACFE0-847D-471D-876D-35F81A5F29DB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18112</TotalTime>
  <Words>2469</Words>
  <Application>Microsoft Office PowerPoint</Application>
  <PresentationFormat>On-screen Show (4:3)</PresentationFormat>
  <Paragraphs>283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Century Gothic</vt:lpstr>
      <vt:lpstr>Source Sans Pro</vt:lpstr>
      <vt:lpstr>STIXMathJax_Main-Italic</vt:lpstr>
      <vt:lpstr>STIXMathJax_Main-Regular</vt:lpstr>
      <vt:lpstr>Wingdings</vt:lpstr>
      <vt:lpstr>Wingdings 3</vt:lpstr>
      <vt:lpstr>Ion Boardroom</vt:lpstr>
      <vt:lpstr>Software Process Models</vt:lpstr>
      <vt:lpstr>What is Agile ?</vt:lpstr>
      <vt:lpstr>Key Characteristics of Agile Development</vt:lpstr>
      <vt:lpstr>The Manifesto for  Agile Software Development</vt:lpstr>
      <vt:lpstr>Agility and the Cost of Change</vt:lpstr>
      <vt:lpstr>Human Factors</vt:lpstr>
      <vt:lpstr>Extreme Programming (XP)</vt:lpstr>
      <vt:lpstr>Extreme Programming (XP)</vt:lpstr>
      <vt:lpstr>Extreme Programming (XP)</vt:lpstr>
      <vt:lpstr>Extreme Programming (XP)</vt:lpstr>
      <vt:lpstr>Extreme Programming (XP)</vt:lpstr>
      <vt:lpstr>Scrum</vt:lpstr>
      <vt:lpstr>Sprint</vt:lpstr>
      <vt:lpstr>Scrum</vt:lpstr>
      <vt:lpstr>Scrum</vt:lpstr>
      <vt:lpstr>Scrum Team</vt:lpstr>
      <vt:lpstr>Product Owner</vt:lpstr>
      <vt:lpstr>Scrum Master</vt:lpstr>
      <vt:lpstr>Development Team</vt:lpstr>
      <vt:lpstr>Development Team</vt:lpstr>
      <vt:lpstr>Scrum Artifacts</vt:lpstr>
      <vt:lpstr>Scrum Artifacts</vt:lpstr>
      <vt:lpstr>Scrum Artifacts</vt:lpstr>
      <vt:lpstr>Scrum Events</vt:lpstr>
      <vt:lpstr>Sprint Planning Meeting</vt:lpstr>
      <vt:lpstr>Daily Scrum Meeting</vt:lpstr>
      <vt:lpstr>Sprint Review Meeting</vt:lpstr>
      <vt:lpstr>Sprint Retrospective</vt:lpstr>
      <vt:lpstr>Project/Sprint Velocity</vt:lpstr>
      <vt:lpstr>Calculating Project Velocity</vt:lpstr>
      <vt:lpstr>Calculating Project Velocity</vt:lpstr>
      <vt:lpstr>Calculating Project Velocity</vt:lpstr>
      <vt:lpstr>Calculating Project Velocity</vt:lpstr>
      <vt:lpstr>Kanban</vt:lpstr>
      <vt:lpstr>Kanban Card</vt:lpstr>
      <vt:lpstr>Work In Progress Limit(WIP Limit)</vt:lpstr>
      <vt:lpstr>Kanban Board</vt:lpstr>
      <vt:lpstr>Pull Based System</vt:lpstr>
      <vt:lpstr>Kanban</vt:lpstr>
      <vt:lpstr>Kanban Board</vt:lpstr>
      <vt:lpstr>Kanban Board</vt:lpstr>
      <vt:lpstr>Kanban Board</vt:lpstr>
      <vt:lpstr>Kanban Board</vt:lpstr>
      <vt:lpstr>Kanban Board</vt:lpstr>
      <vt:lpstr>Learn to use Kanban Boards on Jira</vt:lpstr>
      <vt:lpstr>References</vt:lpstr>
    </vt:vector>
  </TitlesOfParts>
  <Company>RS Pressman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Set to accompany Web Engineering: A Practitioner Approach</dc:title>
  <dc:creator>Roger Pressman</dc:creator>
  <cp:lastModifiedBy>Mehroze Khan</cp:lastModifiedBy>
  <cp:revision>135</cp:revision>
  <dcterms:created xsi:type="dcterms:W3CDTF">2008-02-08T18:09:54Z</dcterms:created>
  <dcterms:modified xsi:type="dcterms:W3CDTF">2024-01-31T10:45:32Z</dcterms:modified>
</cp:coreProperties>
</file>