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7" r:id="rId14"/>
    <p:sldId id="298" r:id="rId15"/>
    <p:sldId id="269" r:id="rId16"/>
    <p:sldId id="270" r:id="rId17"/>
    <p:sldId id="271" r:id="rId18"/>
    <p:sldId id="273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99" r:id="rId27"/>
    <p:sldId id="280" r:id="rId28"/>
    <p:sldId id="281" r:id="rId29"/>
    <p:sldId id="268" r:id="rId30"/>
    <p:sldId id="282" r:id="rId31"/>
    <p:sldId id="283" r:id="rId32"/>
    <p:sldId id="284" r:id="rId33"/>
    <p:sldId id="296" r:id="rId34"/>
    <p:sldId id="301" r:id="rId35"/>
    <p:sldId id="285" r:id="rId36"/>
    <p:sldId id="286" r:id="rId37"/>
    <p:sldId id="287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96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6CC9B-3F31-4C7F-AC3F-D4AD3414E490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974D7-9CF9-45BE-84AE-201AF2811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6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974D7-9CF9-45BE-84AE-201AF28115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85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Ten-Roman"/>
              </a:rPr>
              <a:t>The stars represent size estimates from actual projects, and the pluses are cost estimates. The funnel-shaped lines narrowing to the right represent Boehm’s sense of how our estimates get more accurate as we learn more about a project. Notice that when the specifics of the project are not yet known, the estimate can differ from the eventual actual cost by a factor of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974D7-9CF9-45BE-84AE-201AF28115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2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974D7-9CF9-45BE-84AE-201AF28115B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0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974D7-9CF9-45BE-84AE-201AF28115B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20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05F6D-8C27-FB4A-3CAB-C7F61BD73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F57D43-072B-EB3C-17FB-18CBF43F52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426C7B-11B7-FA95-74DD-0976BE53C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40B81-9761-653A-441D-3BFB67F63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974D7-9CF9-45BE-84AE-201AF28115B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FA68-0C49-61C5-C401-E6930ABF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D21A8-CA6B-F6CB-BF04-951340CEB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2567E-247C-0460-C04A-805681E3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F0BC-A1D5-4DF4-96BA-55B53FC63C5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B3414-2B05-0B77-76D4-D353AD44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E5AB8-1D37-BFC5-43A9-56D03327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27BD-2FDB-457F-A980-998A2AB0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9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F475-8D28-2D44-33E8-B66007F5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75C8-862B-A38A-B5A9-05F8EBEBF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C3281-B3C9-684F-0F16-DE1D69D5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F0BC-A1D5-4DF4-96BA-55B53FC63C5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A4C68-287A-DD6C-8C7C-F0683A0F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9506F-F100-8259-8EE2-14989F92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27BD-2FDB-457F-A980-998A2AB0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0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5C2B9-EA4A-F2C9-0796-789184EB9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B668A-57B5-93A4-0298-F2FD67F52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2EDDA-B17D-5A49-E29E-4DAADA44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F0BC-A1D5-4DF4-96BA-55B53FC63C5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97486-BCE9-CAC9-F8AA-083FE30F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3CC1E-97B3-C825-BEC9-B6A17F0C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27BD-2FDB-457F-A980-998A2AB0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5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5A27-EE59-0820-844B-443787A4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B895-151F-370D-15C8-DBE18ADDC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44CA9-03A3-5432-F068-C3B3D2EB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F0BC-A1D5-4DF4-96BA-55B53FC63C5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5A46D-E472-1663-A8CB-B298E20B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0917C-70D3-3E45-411E-77CBB906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27BD-2FDB-457F-A980-998A2AB0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5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7755-BAB4-4915-A296-2B08B67D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6C300-22F0-1459-748F-202CA19CE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4967B-B399-8E3F-6136-A85FB70F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F0BC-A1D5-4DF4-96BA-55B53FC63C5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6E9B8-D0B7-9776-83A5-CFE2AA9F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2E401-81D0-C42B-C7F1-B7B2ECF7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27BD-2FDB-457F-A980-998A2AB0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5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DE93-5435-4040-EB6F-7DDB0EB3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C5E56-EFCF-766D-4225-A7C5CD705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E70EE-B80A-410D-EC9B-ADA803FE8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9648A-3156-CA6C-EA51-89B351A8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F0BC-A1D5-4DF4-96BA-55B53FC63C5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1C69B-ECD7-7B0B-8C90-FA0E9B1A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1E03-154C-A0ED-6198-90F4FB4B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27BD-2FDB-457F-A980-998A2AB0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BFEC-5BB6-C174-225F-DDE9E05D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2869D-1640-793F-B6C1-027C31CA9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0E3E9-A4FB-B621-D0BA-7326A3CF3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E051D-7709-CF37-3C63-B6A3761C8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291DA-137C-C3D4-A9E0-A0ED3E16F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9E971D-860C-041F-89C3-974278CF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F0BC-A1D5-4DF4-96BA-55B53FC63C5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EBAFB-E75B-0F40-B019-549808D7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3E050-54F6-F2A7-D25C-707C8199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27BD-2FDB-457F-A980-998A2AB0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0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5D1F-A231-A42D-FFFA-12C14AB3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3552D-4AE8-FA51-88FF-8107DCEE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F0BC-A1D5-4DF4-96BA-55B53FC63C5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524EF-70CF-BE15-9643-DB48002D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6954C-B782-E933-DDD3-9B3A2F8F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27BD-2FDB-457F-A980-998A2AB0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D8E83-1B22-0C73-CCFC-05D1B2A7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F0BC-A1D5-4DF4-96BA-55B53FC63C5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97BEF-7A10-1D18-1CCB-F7C9BEBA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D0C97-63B1-50D2-A3EA-41160C35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27BD-2FDB-457F-A980-998A2AB0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27BC-AE49-37E7-B009-429F7DCA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72106-BDD1-1970-9616-994591EF7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55514-A108-6C49-E615-544C63892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C7F79-2134-6D4D-64C7-9782A557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F0BC-A1D5-4DF4-96BA-55B53FC63C5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39D31-0CD6-57DB-9A28-92DA8999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5FEE7-247C-5850-B60B-1733D08D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27BD-2FDB-457F-A980-998A2AB0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7901-2845-A888-E562-34DC605D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D56AF-6936-0537-0183-F19583C7C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2A250-A248-D647-8AB7-15B9254A6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FDFC1-C736-F298-42A1-D0A95323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F0BC-A1D5-4DF4-96BA-55B53FC63C5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C2C61-967B-DA85-67E3-2F89087C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B9640-01C5-29F6-EF57-431066D1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27BD-2FDB-457F-A980-998A2AB0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6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8C737-8799-3CB6-FDFF-32A2A559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C864E-0DE4-4F08-9401-72E12BD27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6F81-33C6-095E-2CF1-B78A8AC41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CF0BC-A1D5-4DF4-96BA-55B53FC63C5C}" type="datetimeFigureOut">
              <a:rPr lang="en-US" smtClean="0"/>
              <a:t>07-Feb-24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4D3BD-883A-EE1A-C682-D46037AA2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9A96-CA9C-AA36-CAA9-916398080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E27BD-2FDB-457F-A980-998A2AB0B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1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AFFF-B538-3888-C9FF-B6CA387BB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Planning and Managing</a:t>
            </a:r>
            <a:br>
              <a:rPr lang="en-GB" dirty="0"/>
            </a:br>
            <a:r>
              <a:rPr lang="en-GB" dirty="0"/>
              <a:t>the Project: Effort Estimation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28044-A5B9-80EE-2976-CE9F1D7750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</p:spTree>
    <p:extLst>
      <p:ext uri="{BB962C8B-B14F-4D97-AF65-F5344CB8AC3E}">
        <p14:creationId xmlns:p14="http://schemas.microsoft.com/office/powerpoint/2010/main" val="1945769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E804-F49A-0A5C-56C2-C033EE9C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E6048-5712-D49D-9416-502E64F3A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Sizing represents the project planner’s first major challenge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 dirty="0"/>
              <a:t>Size</a:t>
            </a:r>
            <a:r>
              <a:rPr lang="en-US" sz="2800" dirty="0"/>
              <a:t> refers to a quantifiable outcome of the s/w project (e.g. LOC (Lines of Code) and/or FP(Function Points))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51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3085-AF2F-76A5-D875-56AE99D7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Problem-Based Estimation of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C435-A56E-BA65-66FC-F203F6BEC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of baseline productivity metrics are LOC/pm or FP/pm</a:t>
            </a:r>
          </a:p>
          <a:p>
            <a:pPr eaLnBrk="1" hangingPunct="1"/>
            <a:r>
              <a:rPr lang="en-US" dirty="0"/>
              <a:t>Making the use of single baseline productivity metric is discouraged</a:t>
            </a:r>
          </a:p>
          <a:p>
            <a:pPr algn="l"/>
            <a:r>
              <a:rPr lang="en-US" dirty="0"/>
              <a:t>In general, LOC/pm or FP/pm averages should be computed by project domain. Projects should be grouped by team size, application area, complexity, and other relevant parameters</a:t>
            </a:r>
          </a:p>
          <a:p>
            <a:pPr eaLnBrk="1" hangingPunct="1"/>
            <a:r>
              <a:rPr lang="en-US" dirty="0"/>
              <a:t>Local domain averages should be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11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3085-AF2F-76A5-D875-56AE99D7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Problem-Based Estimation of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C435-A56E-BA65-66FC-F203F6BEC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Statistical approach – </a:t>
            </a:r>
            <a:r>
              <a:rPr lang="en-US" i="1" dirty="0"/>
              <a:t>three-point</a:t>
            </a:r>
            <a:r>
              <a:rPr lang="en-US" dirty="0"/>
              <a:t> or </a:t>
            </a:r>
            <a:r>
              <a:rPr lang="en-US" i="1" dirty="0"/>
              <a:t>expected-value</a:t>
            </a:r>
            <a:r>
              <a:rPr lang="en-US" dirty="0"/>
              <a:t> estimate (Delphi’s Technique)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/>
              <a:t>S</a:t>
            </a:r>
            <a:r>
              <a:rPr lang="en-US" dirty="0"/>
              <a:t> = (</a:t>
            </a:r>
            <a:r>
              <a:rPr lang="en-US" i="1" dirty="0" err="1"/>
              <a:t>s</a:t>
            </a:r>
            <a:r>
              <a:rPr lang="en-US" i="1" baseline="-25000" dirty="0" err="1"/>
              <a:t>opt</a:t>
            </a:r>
            <a:r>
              <a:rPr lang="en-US" dirty="0"/>
              <a:t> + 4</a:t>
            </a:r>
            <a:r>
              <a:rPr lang="en-US" i="1" dirty="0"/>
              <a:t>s</a:t>
            </a:r>
            <a:r>
              <a:rPr lang="en-US" i="1" baseline="-25000" dirty="0"/>
              <a:t>m</a:t>
            </a:r>
            <a:r>
              <a:rPr lang="en-US" dirty="0"/>
              <a:t> + </a:t>
            </a:r>
            <a:r>
              <a:rPr lang="en-US" i="1" dirty="0" err="1"/>
              <a:t>s</a:t>
            </a:r>
            <a:r>
              <a:rPr lang="en-US" i="1" baseline="-25000" dirty="0" err="1"/>
              <a:t>pess</a:t>
            </a:r>
            <a:r>
              <a:rPr lang="en-US" dirty="0"/>
              <a:t>)/6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S</a:t>
            </a:r>
            <a:r>
              <a:rPr lang="en-US" dirty="0"/>
              <a:t> = expected-value for the estimation variable (size)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err="1"/>
              <a:t>s</a:t>
            </a:r>
            <a:r>
              <a:rPr lang="en-US" i="1" baseline="-25000" dirty="0" err="1"/>
              <a:t>opt</a:t>
            </a:r>
            <a:r>
              <a:rPr lang="en-US" dirty="0"/>
              <a:t> = optimistic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err="1"/>
              <a:t>s</a:t>
            </a:r>
            <a:r>
              <a:rPr lang="en-US" i="1" baseline="-25000" dirty="0" err="1"/>
              <a:t>m</a:t>
            </a:r>
            <a:r>
              <a:rPr lang="en-US" dirty="0"/>
              <a:t> = most likely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err="1"/>
              <a:t>s</a:t>
            </a:r>
            <a:r>
              <a:rPr lang="en-US" i="1" baseline="-25000" dirty="0" err="1"/>
              <a:t>pess</a:t>
            </a:r>
            <a:r>
              <a:rPr lang="en-US" dirty="0"/>
              <a:t> = pessimistic value</a:t>
            </a:r>
          </a:p>
        </p:txBody>
      </p:sp>
    </p:spTree>
    <p:extLst>
      <p:ext uri="{BB962C8B-B14F-4D97-AF65-F5344CB8AC3E}">
        <p14:creationId xmlns:p14="http://schemas.microsoft.com/office/powerpoint/2010/main" val="2288258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6EB93-14AB-5189-9EFE-E8F8C973D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31F6-3045-8A53-FAFE-822CBC83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Problem-Based Estimation of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D2553-41F2-E20F-F0DA-AF1BE5B7C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009"/>
            <a:ext cx="10515600" cy="4756954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For example, the range of LOC estimates for the 3D geometric analysis function is optimistic, 4600 LOC; most likely, 6900 LOC; and pessimistic, 8600 LOC. Applying Equation, the expected value for the 3D geometric analysis function is 6800 LOC.</a:t>
            </a:r>
          </a:p>
          <a:p>
            <a:pPr marL="0" indent="0" algn="ctr">
              <a:buNone/>
            </a:pPr>
            <a:r>
              <a:rPr lang="en-US" sz="2400" i="1" dirty="0"/>
              <a:t>S</a:t>
            </a:r>
            <a:r>
              <a:rPr lang="en-US" sz="2400" dirty="0"/>
              <a:t> = (</a:t>
            </a:r>
            <a:r>
              <a:rPr lang="en-US" sz="2400" i="1" dirty="0" err="1"/>
              <a:t>s</a:t>
            </a:r>
            <a:r>
              <a:rPr lang="en-US" sz="2400" i="1" baseline="-25000" dirty="0" err="1"/>
              <a:t>opt</a:t>
            </a:r>
            <a:r>
              <a:rPr lang="en-US" sz="2400" dirty="0"/>
              <a:t> + 4</a:t>
            </a:r>
            <a:r>
              <a:rPr lang="en-US" sz="2400" i="1" dirty="0"/>
              <a:t>s</a:t>
            </a:r>
            <a:r>
              <a:rPr lang="en-US" sz="2400" i="1" baseline="-25000" dirty="0"/>
              <a:t>m</a:t>
            </a:r>
            <a:r>
              <a:rPr lang="en-US" sz="2400" dirty="0"/>
              <a:t> + </a:t>
            </a:r>
            <a:r>
              <a:rPr lang="en-US" sz="2400" i="1" dirty="0" err="1"/>
              <a:t>s</a:t>
            </a:r>
            <a:r>
              <a:rPr lang="en-US" sz="2400" i="1" baseline="-25000" dirty="0" err="1"/>
              <a:t>pess</a:t>
            </a:r>
            <a:r>
              <a:rPr lang="en-US" sz="2400" dirty="0"/>
              <a:t>)/6</a:t>
            </a:r>
          </a:p>
          <a:p>
            <a:pPr marL="0" indent="0" algn="ctr">
              <a:buNone/>
            </a:pPr>
            <a:r>
              <a:rPr lang="en-US" sz="2400" dirty="0"/>
              <a:t>S = (4600 + 4 * 6900 + 8600)/6</a:t>
            </a:r>
          </a:p>
          <a:p>
            <a:pPr marL="0" indent="0" algn="ctr">
              <a:buNone/>
            </a:pPr>
            <a:r>
              <a:rPr lang="en-US" sz="2400" dirty="0"/>
              <a:t>S = 6800 LOC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75BED-7649-E312-412C-77CC6B93E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685" y="3883511"/>
            <a:ext cx="6745106" cy="278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2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9E203-BE7F-13A6-848C-20F988824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F1D7-ED6E-982A-B1EA-E21C6001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Problem-Based Estimation of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E5666-C886-E941-B159-D34873E21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009"/>
            <a:ext cx="10515600" cy="4756954"/>
          </a:xfrm>
        </p:spPr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/>
              <a:t>A review of historical data indicates that the organizational </a:t>
            </a:r>
            <a:r>
              <a:rPr lang="en-US" sz="2000" b="1" i="0" u="none" strike="noStrike" baseline="0" dirty="0"/>
              <a:t>average productivity </a:t>
            </a:r>
            <a:r>
              <a:rPr lang="en-US" sz="2000" b="0" i="0" u="none" strike="noStrike" baseline="0" dirty="0"/>
              <a:t>for systems of this type is 620 LOC/pm. </a:t>
            </a:r>
          </a:p>
          <a:p>
            <a:pPr algn="l"/>
            <a:r>
              <a:rPr lang="en-US" sz="2000" b="0" i="0" u="none" strike="noStrike" baseline="0" dirty="0"/>
              <a:t>Based on a burdened </a:t>
            </a:r>
            <a:r>
              <a:rPr lang="en-US" sz="2000" b="1" i="0" u="none" strike="noStrike" baseline="0" dirty="0"/>
              <a:t>labor rate </a:t>
            </a:r>
            <a:r>
              <a:rPr lang="en-US" sz="2000" b="0" i="0" u="none" strike="noStrike" baseline="0" dirty="0"/>
              <a:t>of $8,000 per month, the </a:t>
            </a:r>
            <a:r>
              <a:rPr lang="en-US" sz="2000" b="1" i="0" u="none" strike="noStrike" baseline="0" dirty="0"/>
              <a:t>cost per line of code </a:t>
            </a:r>
            <a:r>
              <a:rPr lang="en-US" sz="2000" b="0" i="0" u="none" strike="noStrike" baseline="0" dirty="0"/>
              <a:t>is approximately $13. (8000/620 =  12.9)</a:t>
            </a:r>
          </a:p>
          <a:p>
            <a:pPr algn="l"/>
            <a:r>
              <a:rPr lang="en-US" sz="2000" b="0" i="0" u="none" strike="noStrike" baseline="0" dirty="0"/>
              <a:t>Based on the LOC estimate and the historical productivity data, the </a:t>
            </a:r>
            <a:r>
              <a:rPr lang="en-US" sz="2000" b="1" i="0" u="none" strike="noStrike" baseline="0" dirty="0"/>
              <a:t>total estimated project cost </a:t>
            </a:r>
            <a:r>
              <a:rPr lang="en-US" sz="2000" b="0" i="0" u="none" strike="noStrike" baseline="0" dirty="0"/>
              <a:t>is $431,000. (33200*13 = 431600)</a:t>
            </a:r>
          </a:p>
          <a:p>
            <a:pPr algn="l"/>
            <a:r>
              <a:rPr lang="en-US" sz="2000" dirty="0"/>
              <a:t>T</a:t>
            </a:r>
            <a:r>
              <a:rPr lang="en-US" sz="2000" b="0" i="0" u="none" strike="noStrike" baseline="0" dirty="0"/>
              <a:t>he </a:t>
            </a:r>
            <a:r>
              <a:rPr lang="en-US" sz="2000" b="1" i="0" u="none" strike="noStrike" baseline="0" dirty="0"/>
              <a:t>estimated effort </a:t>
            </a:r>
            <a:r>
              <a:rPr lang="en-US" sz="2000" b="0" i="0" u="none" strike="noStrike" baseline="0" dirty="0"/>
              <a:t>is 54 person-months. (33200/620=53.5)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26F3C-499E-62E7-4816-B051EE9BD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685" y="3883511"/>
            <a:ext cx="6745106" cy="278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03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CFD2-6CF7-CC23-43F9-234352DB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Function Points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FDF7-4418-9AC8-7031-7917C1922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536"/>
            <a:ext cx="10515600" cy="5535562"/>
          </a:xfrm>
        </p:spPr>
        <p:txBody>
          <a:bodyPr>
            <a:normAutofit fontScale="92500"/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dirty="0"/>
              <a:t>Can be used effectively as a means for measuring the functionality delivered by a system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dirty="0"/>
              <a:t>Using historical data, function points can be used to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800" dirty="0"/>
              <a:t>Estimate the cost or effort required to design, code, and test the software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800" dirty="0"/>
              <a:t>Predict the number of errors that will be encountered during testing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800" dirty="0"/>
              <a:t>Forecast the number of components and/or the number of projected source code lines in the implemented system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dirty="0"/>
              <a:t>Derived using an empirical relationship based on 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arenR"/>
            </a:pPr>
            <a:r>
              <a:rPr lang="en-US" sz="2800" dirty="0"/>
              <a:t>Countable (direct) measures of the software’s </a:t>
            </a:r>
            <a:r>
              <a:rPr lang="en-US" sz="2800" u="sng" dirty="0"/>
              <a:t>information domain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arenR"/>
            </a:pPr>
            <a:r>
              <a:rPr lang="en-US" sz="2800" dirty="0"/>
              <a:t>Assessments of the software’s complexity</a:t>
            </a:r>
          </a:p>
          <a:p>
            <a:pPr marL="0" indent="0" algn="ctr">
              <a:buNone/>
            </a:pPr>
            <a:r>
              <a:rPr lang="en-US" dirty="0"/>
              <a:t>FP = count total * [0.65 + 0.01 * sum(F</a:t>
            </a:r>
            <a:r>
              <a:rPr lang="en-US" baseline="-25000" dirty="0"/>
              <a:t>i</a:t>
            </a:r>
            <a:r>
              <a:rPr lang="en-US" dirty="0"/>
              <a:t>)]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12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CFD2-6CF7-CC23-43F9-234352DB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Function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FDF7-4418-9AC8-7031-7917C1922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dirty="0"/>
              <a:t>Information Domain Values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sz="2400" dirty="0"/>
              <a:t>Number of external inputs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sz="2400" dirty="0"/>
              <a:t>Number of external outputs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sz="2400" dirty="0"/>
              <a:t>Number of external inquiries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sz="2400" dirty="0"/>
              <a:t>Number of internal logical files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sz="2400" dirty="0"/>
              <a:t>Number of external interface files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r>
              <a:rPr lang="en-US" dirty="0"/>
              <a:t>Value Adjustment Factors (VAF)</a:t>
            </a:r>
          </a:p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en-US" sz="2400" dirty="0"/>
              <a:t>14 Factors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7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5409-D503-9DA8-C3D2-A0A0EC08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Domain Values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505DC39-AEED-8284-8692-3EBC086FA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236200" cy="5167312"/>
          </a:xfrm>
        </p:spPr>
      </p:pic>
    </p:spTree>
    <p:extLst>
      <p:ext uri="{BB962C8B-B14F-4D97-AF65-F5344CB8AC3E}">
        <p14:creationId xmlns:p14="http://schemas.microsoft.com/office/powerpoint/2010/main" val="39860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5409-D503-9DA8-C3D2-A0A0EC08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Domain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C9C9B-F4FF-7A72-73C6-4506721B3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Number of external inputs</a:t>
            </a:r>
          </a:p>
          <a:p>
            <a:pPr lvl="1" eaLnBrk="1" hangingPunct="1"/>
            <a:r>
              <a:rPr lang="en-US" dirty="0"/>
              <a:t>Each external input originates from a user or is transmitted from another application</a:t>
            </a:r>
          </a:p>
          <a:p>
            <a:pPr lvl="1" eaLnBrk="1" hangingPunct="1"/>
            <a:r>
              <a:rPr lang="en-US" dirty="0"/>
              <a:t>They provide distinct application-oriented data or control information</a:t>
            </a:r>
          </a:p>
          <a:p>
            <a:pPr lvl="1" eaLnBrk="1" hangingPunct="1"/>
            <a:r>
              <a:rPr lang="en-US" dirty="0"/>
              <a:t>They are often used to update internal logical files</a:t>
            </a:r>
          </a:p>
          <a:p>
            <a:pPr lvl="1" eaLnBrk="1" hangingPunct="1"/>
            <a:r>
              <a:rPr lang="en-US" dirty="0"/>
              <a:t>They are not inquiries (those are counted under another category)</a:t>
            </a:r>
          </a:p>
          <a:p>
            <a:pPr eaLnBrk="1" hangingPunct="1"/>
            <a:r>
              <a:rPr lang="en-US" sz="2400" dirty="0"/>
              <a:t>Number of external outputs</a:t>
            </a:r>
          </a:p>
          <a:p>
            <a:pPr lvl="1" eaLnBrk="1" hangingPunct="1"/>
            <a:r>
              <a:rPr lang="en-US" dirty="0"/>
              <a:t>Each external output is derived within the application and provides information to the user</a:t>
            </a:r>
          </a:p>
          <a:p>
            <a:pPr lvl="1" eaLnBrk="1" hangingPunct="1"/>
            <a:r>
              <a:rPr lang="en-US" dirty="0"/>
              <a:t>This refers to reports, screens, error messages, etc.</a:t>
            </a:r>
          </a:p>
          <a:p>
            <a:pPr lvl="1" eaLnBrk="1" hangingPunct="1"/>
            <a:r>
              <a:rPr lang="en-US" dirty="0"/>
              <a:t>Individual data items within a report or screen are not counted separately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6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5409-D503-9DA8-C3D2-A0A0EC08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Domain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C9C9B-F4FF-7A72-73C6-4506721B3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Number of external inquiries</a:t>
            </a:r>
          </a:p>
          <a:p>
            <a:pPr lvl="1" eaLnBrk="1" hangingPunct="1"/>
            <a:r>
              <a:rPr lang="en-US" dirty="0"/>
              <a:t>An external inquiry is defined as an online input that results in the generation of some immediate software response</a:t>
            </a:r>
          </a:p>
          <a:p>
            <a:pPr lvl="1" eaLnBrk="1" hangingPunct="1"/>
            <a:r>
              <a:rPr lang="en-US" dirty="0"/>
              <a:t>The response is in the form of an online output</a:t>
            </a:r>
          </a:p>
          <a:p>
            <a:pPr eaLnBrk="1" hangingPunct="1"/>
            <a:r>
              <a:rPr lang="en-US" sz="2400" dirty="0"/>
              <a:t>Number of internal logical files</a:t>
            </a:r>
          </a:p>
          <a:p>
            <a:pPr lvl="1" eaLnBrk="1" hangingPunct="1"/>
            <a:r>
              <a:rPr lang="en-US" dirty="0"/>
              <a:t>Each internal logical file is a logical grouping of data that resides within the application’s boundary and is maintained via external inputs</a:t>
            </a:r>
          </a:p>
          <a:p>
            <a:pPr eaLnBrk="1" hangingPunct="1"/>
            <a:r>
              <a:rPr lang="en-US" sz="2400" dirty="0"/>
              <a:t>Number of external interface files</a:t>
            </a:r>
          </a:p>
          <a:p>
            <a:pPr lvl="1" eaLnBrk="1" hangingPunct="1"/>
            <a:r>
              <a:rPr lang="en-US" dirty="0"/>
              <a:t>Each external interface file is a logical grouping of data that resides external to the application but provides data that may be of use to the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3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3DE8-E5C3-9387-8110-AFA87510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Effort Estimation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090E-12D6-0208-19C1-DFEB8040F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Estimating project costs is one of the crucial aspects of project planning and management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Estimating cost must be done as early as possible during the project life cycle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Type of costs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facilities: hardware, space, furniture, telephone, etc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software tools for designing software 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staff (effort): the biggest component of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20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2C9F-0A2E-CBDE-5DC1-317A7C97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Adjustment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10EC-E260-A20D-0FAA-CE5034256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2800" dirty="0"/>
              <a:t>Does the system require reliable backup and recovery?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2800" dirty="0"/>
              <a:t>Are specialized data communications required to transfer information to or from the application?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2800" dirty="0"/>
              <a:t>Are there distributed processing functions?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2800" dirty="0"/>
              <a:t>Is performance critical?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2800" dirty="0"/>
              <a:t>Will the system run in an existing, heavily utilized operational environment?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2800" dirty="0"/>
              <a:t>Does the system require on-line data entry?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r>
              <a:rPr lang="en-US" sz="2800" dirty="0"/>
              <a:t>Does the on-line data entry require the input transaction to be built over multiple screens or operations?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2800" dirty="0"/>
          </a:p>
          <a:p>
            <a:pPr marL="609600" indent="-609600" eaLnBrk="1" hangingPunct="1">
              <a:lnSpc>
                <a:spcPct val="90000"/>
              </a:lnSpc>
              <a:buFontTx/>
              <a:buAutoNum type="arabicParenR"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51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2C9F-0A2E-CBDE-5DC1-317A7C97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Adjustment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10EC-E260-A20D-0FAA-CE5034256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eaLnBrk="1" hangingPunct="1">
              <a:buFontTx/>
              <a:buAutoNum type="arabicParenR" startAt="8"/>
            </a:pPr>
            <a:r>
              <a:rPr lang="en-US" sz="2800" dirty="0"/>
              <a:t>Are the internal logical files updated on-line?</a:t>
            </a:r>
          </a:p>
          <a:p>
            <a:pPr marL="609600" indent="-609600" eaLnBrk="1" hangingPunct="1">
              <a:buFontTx/>
              <a:buAutoNum type="arabicParenR" startAt="8"/>
            </a:pPr>
            <a:r>
              <a:rPr lang="en-US" sz="2800" dirty="0"/>
              <a:t>Are the inputs, outputs, files, or inquiries complex?</a:t>
            </a:r>
          </a:p>
          <a:p>
            <a:pPr marL="609600" indent="-609600" eaLnBrk="1" hangingPunct="1">
              <a:buFontTx/>
              <a:buAutoNum type="arabicParenR" startAt="8"/>
            </a:pPr>
            <a:r>
              <a:rPr lang="en-US" sz="2800" dirty="0"/>
              <a:t>Is the internal processing complex?</a:t>
            </a:r>
          </a:p>
          <a:p>
            <a:pPr marL="609600" indent="-609600" eaLnBrk="1" hangingPunct="1">
              <a:buFontTx/>
              <a:buAutoNum type="arabicParenR" startAt="8"/>
            </a:pPr>
            <a:r>
              <a:rPr lang="en-US" sz="2800" dirty="0"/>
              <a:t>Is the code designed to be reusable?</a:t>
            </a:r>
          </a:p>
          <a:p>
            <a:pPr marL="609600" indent="-609600" eaLnBrk="1" hangingPunct="1">
              <a:buFontTx/>
              <a:buAutoNum type="arabicParenR" startAt="8"/>
            </a:pPr>
            <a:r>
              <a:rPr lang="en-US" sz="2800" dirty="0"/>
              <a:t>Are conversion and installation included in the design?</a:t>
            </a:r>
          </a:p>
          <a:p>
            <a:pPr marL="609600" indent="-609600" eaLnBrk="1" hangingPunct="1">
              <a:buFontTx/>
              <a:buAutoNum type="arabicParenR" startAt="8"/>
            </a:pPr>
            <a:r>
              <a:rPr lang="en-US" sz="2800" dirty="0"/>
              <a:t>Is the system designed for multiple installations in different organizations?</a:t>
            </a:r>
          </a:p>
          <a:p>
            <a:pPr marL="609600" indent="-609600" eaLnBrk="1" hangingPunct="1">
              <a:buFontTx/>
              <a:buAutoNum type="arabicParenR" startAt="8"/>
            </a:pPr>
            <a:r>
              <a:rPr lang="en-US" sz="2800" dirty="0"/>
              <a:t>Is the application designed to facilitate change and for ease of use by the user?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E5CC-78DE-FAEF-3A59-52558A53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Point Computation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002F8-FB86-8566-9F94-AD2E212BE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7420"/>
            <a:ext cx="10515600" cy="6046838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buFontTx/>
              <a:buAutoNum type="arabicParenR"/>
            </a:pPr>
            <a:r>
              <a:rPr lang="en-US" sz="2200" dirty="0"/>
              <a:t>Identify/collect the information domain values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2200" dirty="0"/>
              <a:t>Complete the table shown below to get the count total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sz="2200" dirty="0"/>
              <a:t>Associate a weighting factor (i.e., complexity value) with each count based on criteria established by the software development organization  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2200" dirty="0"/>
              <a:t>Evaluate and sum up the adjustment factors (see example in the next few slides)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sz="2200" dirty="0"/>
              <a:t>“</a:t>
            </a:r>
            <a:r>
              <a:rPr lang="en-US" sz="2200" dirty="0">
                <a:latin typeface="Courier New" pitchFamily="49" charset="0"/>
              </a:rPr>
              <a:t>F</a:t>
            </a:r>
            <a:r>
              <a:rPr lang="en-US" sz="2200" baseline="-25000" dirty="0">
                <a:latin typeface="Courier New" pitchFamily="49" charset="0"/>
              </a:rPr>
              <a:t>i</a:t>
            </a:r>
            <a:r>
              <a:rPr lang="en-US" sz="2200" dirty="0"/>
              <a:t>” refers to 14 value adjustment factors, with each ranging in value from 0 (not important) to 5 (absolutely essential)</a:t>
            </a:r>
          </a:p>
          <a:p>
            <a:pPr marL="609600" indent="-609600" eaLnBrk="1" hangingPunct="1">
              <a:buFontTx/>
              <a:buAutoNum type="arabicParenR"/>
            </a:pPr>
            <a:r>
              <a:rPr lang="en-US" sz="2200" dirty="0"/>
              <a:t>Compute the number of function points (FP)</a:t>
            </a:r>
            <a:r>
              <a:rPr lang="en-US" sz="2200" dirty="0">
                <a:latin typeface="Courier New" pitchFamily="49" charset="0"/>
              </a:rPr>
              <a:t> 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FP = count total * [0.65 + 0.01 * sum(F</a:t>
            </a:r>
            <a:r>
              <a:rPr lang="en-US" sz="2200" baseline="-25000" dirty="0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)]</a:t>
            </a:r>
            <a:endParaRPr lang="en-US" sz="2200" dirty="0"/>
          </a:p>
          <a:p>
            <a:pPr eaLnBrk="1" hangingPunct="1"/>
            <a:r>
              <a:rPr lang="en-US" sz="2400" b="1" dirty="0"/>
              <a:t>Information 		        	                       Weighting Factor</a:t>
            </a:r>
          </a:p>
          <a:p>
            <a:pPr eaLnBrk="1" hangingPunct="1"/>
            <a:r>
              <a:rPr lang="en-US" sz="2400" b="1" u="sng" dirty="0"/>
              <a:t>Domain Value</a:t>
            </a:r>
            <a:r>
              <a:rPr lang="en-US" sz="2400" b="1" dirty="0"/>
              <a:t>		</a:t>
            </a:r>
            <a:r>
              <a:rPr lang="en-US" sz="2400" b="1" u="sng" dirty="0"/>
              <a:t>Count</a:t>
            </a:r>
            <a:r>
              <a:rPr lang="en-US" sz="2400" b="1" dirty="0"/>
              <a:t>     </a:t>
            </a:r>
            <a:r>
              <a:rPr lang="en-US" sz="2400" b="1" u="sng" dirty="0"/>
              <a:t>Simple</a:t>
            </a:r>
            <a:r>
              <a:rPr lang="en-US" sz="2400" b="1" dirty="0"/>
              <a:t>	    A</a:t>
            </a:r>
            <a:r>
              <a:rPr lang="en-US" sz="2400" b="1" u="sng" dirty="0"/>
              <a:t>verage</a:t>
            </a:r>
            <a:r>
              <a:rPr lang="en-US" sz="2400" b="1" dirty="0"/>
              <a:t>     </a:t>
            </a:r>
            <a:r>
              <a:rPr lang="en-US" sz="2400" b="1" u="sng" dirty="0"/>
              <a:t>Complex</a:t>
            </a:r>
          </a:p>
          <a:p>
            <a:pPr eaLnBrk="1" hangingPunct="1"/>
            <a:r>
              <a:rPr lang="en-US" sz="2400" dirty="0"/>
              <a:t>External Inputs		_____  x     3	          4	               6	      = _____</a:t>
            </a:r>
          </a:p>
          <a:p>
            <a:pPr eaLnBrk="1" hangingPunct="1"/>
            <a:r>
              <a:rPr lang="en-US" sz="2400" dirty="0"/>
              <a:t>External Outputs		_____  x     4	          5	               7	      = _____</a:t>
            </a:r>
          </a:p>
          <a:p>
            <a:pPr eaLnBrk="1" hangingPunct="1"/>
            <a:r>
              <a:rPr lang="en-US" sz="2400" dirty="0"/>
              <a:t>External Inquiries		_____  x     3	          4	               6	      = _____</a:t>
            </a:r>
          </a:p>
          <a:p>
            <a:pPr eaLnBrk="1" hangingPunct="1"/>
            <a:r>
              <a:rPr lang="en-US" sz="2400" dirty="0"/>
              <a:t>Internal Logical Files		_____  x     7	         10	              15	      = _____</a:t>
            </a:r>
          </a:p>
          <a:p>
            <a:pPr eaLnBrk="1" hangingPunct="1"/>
            <a:r>
              <a:rPr lang="en-US" sz="2400" dirty="0"/>
              <a:t>External Interface Files	_____  x     5	          7	              10	      = _____</a:t>
            </a:r>
            <a:br>
              <a:rPr lang="en-US" sz="2400" dirty="0"/>
            </a:br>
            <a:r>
              <a:rPr lang="en-US" sz="2400" b="1" dirty="0"/>
              <a:t>Count total</a:t>
            </a:r>
            <a:r>
              <a:rPr lang="en-US" sz="2400" dirty="0"/>
              <a:t>							                     ________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80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DC46-3511-BBF2-85AF-1A3F069F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33AA-8B6F-4620-8B6D-217791DA1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2800" dirty="0">
              <a:latin typeface="Courier New" pitchFamily="49" charset="0"/>
            </a:endParaRP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endParaRPr lang="en-US" sz="2800" dirty="0">
              <a:latin typeface="Courier New" pitchFamily="49" charset="0"/>
            </a:endParaRP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endParaRPr lang="en-US" sz="2800" dirty="0">
              <a:latin typeface="Courier New" pitchFamily="49" charset="0"/>
            </a:endParaRPr>
          </a:p>
          <a:p>
            <a:pPr eaLnBrk="1" hangingPunct="1"/>
            <a:r>
              <a:rPr lang="en-US" sz="2800" dirty="0">
                <a:latin typeface="Courier New" pitchFamily="49" charset="0"/>
              </a:rPr>
              <a:t>FP = count total * [0.65 + 0.01 * </a:t>
            </a:r>
            <a:r>
              <a:rPr lang="en-US" sz="2800" dirty="0">
                <a:latin typeface="Courier New" pitchFamily="49" charset="0"/>
                <a:sym typeface="Symbol" pitchFamily="18" charset="2"/>
              </a:rPr>
              <a:t>sum</a:t>
            </a:r>
            <a:r>
              <a:rPr lang="en-US" sz="2800" dirty="0">
                <a:latin typeface="Courier New" pitchFamily="49" charset="0"/>
              </a:rPr>
              <a:t>(F</a:t>
            </a:r>
            <a:r>
              <a:rPr lang="en-US" sz="2800" baseline="-25000" dirty="0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)]</a:t>
            </a:r>
          </a:p>
          <a:p>
            <a:pPr eaLnBrk="1" hangingPunct="1"/>
            <a:r>
              <a:rPr lang="en-US" sz="2800" dirty="0">
                <a:latin typeface="Courier New" pitchFamily="49" charset="0"/>
              </a:rPr>
              <a:t>FP = 50 * [0.65 + (0.01 * 46)]</a:t>
            </a:r>
          </a:p>
          <a:p>
            <a:pPr eaLnBrk="1" hangingPunct="1"/>
            <a:r>
              <a:rPr lang="en-US" sz="2800" dirty="0">
                <a:latin typeface="Courier New" pitchFamily="49" charset="0"/>
              </a:rPr>
              <a:t>FP = 55.5 (rounded up to 56)</a:t>
            </a:r>
            <a:endParaRPr lang="en-US" sz="2800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786541-C5BD-1F0A-9FB1-1BBA77F9065E}"/>
              </a:ext>
            </a:extLst>
          </p:cNvPr>
          <p:cNvSpPr/>
          <p:nvPr/>
        </p:nvSpPr>
        <p:spPr>
          <a:xfrm>
            <a:off x="5466945" y="2172929"/>
            <a:ext cx="530732" cy="1513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DC3CFBB-004B-269E-6C38-B707924C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802" y="1561896"/>
            <a:ext cx="8705237" cy="23083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b="1" dirty="0"/>
              <a:t>Information 		        	       Weighting Factor</a:t>
            </a:r>
          </a:p>
          <a:p>
            <a:pPr eaLnBrk="1" hangingPunct="1"/>
            <a:r>
              <a:rPr lang="en-US" b="1" u="sng" dirty="0"/>
              <a:t>Domain Value</a:t>
            </a:r>
            <a:r>
              <a:rPr lang="en-US" b="1" dirty="0"/>
              <a:t>		</a:t>
            </a:r>
            <a:r>
              <a:rPr lang="en-US" b="1" u="sng" dirty="0"/>
              <a:t>Count</a:t>
            </a:r>
            <a:r>
              <a:rPr lang="en-US" b="1" dirty="0"/>
              <a:t>	</a:t>
            </a:r>
            <a:r>
              <a:rPr lang="en-US" b="1" u="sng" dirty="0"/>
              <a:t>Simple</a:t>
            </a:r>
            <a:r>
              <a:rPr lang="en-US" b="1" dirty="0"/>
              <a:t>	A</a:t>
            </a:r>
            <a:r>
              <a:rPr lang="en-US" b="1" u="sng" dirty="0"/>
              <a:t>verage</a:t>
            </a:r>
            <a:r>
              <a:rPr lang="en-US" b="1" dirty="0"/>
              <a:t>	  </a:t>
            </a:r>
            <a:r>
              <a:rPr lang="en-US" b="1" u="sng" dirty="0"/>
              <a:t>Complex</a:t>
            </a:r>
          </a:p>
          <a:p>
            <a:pPr eaLnBrk="1" hangingPunct="1"/>
            <a:r>
              <a:rPr lang="en-US" dirty="0"/>
              <a:t>External Inputs		3          x	     3	     4	       6	      =   9</a:t>
            </a:r>
          </a:p>
          <a:p>
            <a:pPr eaLnBrk="1" hangingPunct="1"/>
            <a:r>
              <a:rPr lang="en-US" dirty="0"/>
              <a:t>External Outputs		2          x	     4	     5	       7	      =   8</a:t>
            </a:r>
          </a:p>
          <a:p>
            <a:pPr eaLnBrk="1" hangingPunct="1"/>
            <a:r>
              <a:rPr lang="en-US" dirty="0"/>
              <a:t>External Inquiries		2          x	     3	     4	       6	      =   6</a:t>
            </a:r>
          </a:p>
          <a:p>
            <a:pPr eaLnBrk="1" hangingPunct="1"/>
            <a:r>
              <a:rPr lang="en-US" dirty="0"/>
              <a:t>Internal Logical Files	1          x	     7	    10	      15	      =   7</a:t>
            </a:r>
          </a:p>
          <a:p>
            <a:pPr eaLnBrk="1" hangingPunct="1"/>
            <a:r>
              <a:rPr lang="en-US" dirty="0"/>
              <a:t>External Interface Files	4          x	     5	     7	      10	      =  20</a:t>
            </a:r>
            <a:br>
              <a:rPr lang="en-US" dirty="0"/>
            </a:br>
            <a:r>
              <a:rPr lang="en-US" b="1" dirty="0"/>
              <a:t>Count total</a:t>
            </a:r>
            <a:r>
              <a:rPr lang="en-US" dirty="0"/>
              <a:t>						          </a:t>
            </a:r>
            <a:r>
              <a:rPr lang="en-US" b="1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778919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4C7C-BEDF-7ED2-C82E-C5E2FD7C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FP-Based Estimation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704CB42D-C4AD-7CDD-0A45-C52B22E75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39" y="1559615"/>
            <a:ext cx="10082522" cy="515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52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22EE-0323-8627-B6B6-16CDB025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FP-Based Estimation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383F83-AF2E-A827-EAEC-AC8B75DE7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09" y="2514285"/>
            <a:ext cx="11449582" cy="40879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FADB5A-15CD-2536-66B0-431D3169F5D4}"/>
              </a:ext>
            </a:extLst>
          </p:cNvPr>
          <p:cNvSpPr txBox="1"/>
          <p:nvPr/>
        </p:nvSpPr>
        <p:spPr>
          <a:xfrm>
            <a:off x="722556" y="1690688"/>
            <a:ext cx="10515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0" i="0" u="none" strike="noStrike" baseline="0" dirty="0"/>
              <a:t>For the purpose of this estimate, the complexity weighting factor is assumed to be average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07971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5C945-9914-D46A-0C79-5D73CC12F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544C-C672-E73F-001C-DB681C3E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FP-Based Estimation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2395A466-CEB8-62A7-A08C-A44D1D4C2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4008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/>
              <a:t>Value Adjustment Factors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1C1989-2D9A-F076-99B6-6BEFF5A46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427" y="1269890"/>
            <a:ext cx="7775146" cy="5125566"/>
          </a:xfrm>
          <a:prstGeom prst="rect">
            <a:avLst/>
          </a:prstGeom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803AB191-C1B9-0904-612A-6F868CD27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1120" y="6210790"/>
            <a:ext cx="6122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/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379397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2A69-4C46-FF70-6E7D-728876B1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FP-Based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B7047-9CBF-329D-3D42-E328F423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342"/>
            <a:ext cx="10515600" cy="51816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dirty="0"/>
              <a:t>Now,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err="1"/>
              <a:t>FP</a:t>
            </a:r>
            <a:r>
              <a:rPr lang="en-US" sz="2200" baseline="-25000" dirty="0" err="1"/>
              <a:t>estimated</a:t>
            </a:r>
            <a:r>
              <a:rPr lang="en-US" sz="2200" dirty="0"/>
              <a:t> = </a:t>
            </a:r>
            <a:r>
              <a:rPr lang="en-US" sz="2200" dirty="0" err="1"/>
              <a:t>count_total</a:t>
            </a:r>
            <a:r>
              <a:rPr lang="en-US" sz="2200" dirty="0"/>
              <a:t> </a:t>
            </a:r>
            <a:r>
              <a:rPr lang="en-US" sz="2200" dirty="0">
                <a:sym typeface="Symbol" pitchFamily="18" charset="2"/>
              </a:rPr>
              <a:t></a:t>
            </a:r>
            <a:r>
              <a:rPr lang="en-US" sz="2200" dirty="0"/>
              <a:t> [0.65 + 0.01 </a:t>
            </a:r>
            <a:r>
              <a:rPr lang="en-US" sz="2200" dirty="0">
                <a:sym typeface="Symbol" pitchFamily="18" charset="2"/>
              </a:rPr>
              <a:t>  (</a:t>
            </a:r>
            <a:r>
              <a:rPr lang="en-US" sz="2200" i="1" dirty="0">
                <a:sym typeface="Symbol" pitchFamily="18" charset="2"/>
              </a:rPr>
              <a:t>F</a:t>
            </a:r>
            <a:r>
              <a:rPr lang="en-US" sz="2200" i="1" baseline="-25000" dirty="0">
                <a:sym typeface="Symbol" pitchFamily="18" charset="2"/>
              </a:rPr>
              <a:t>i</a:t>
            </a:r>
            <a:r>
              <a:rPr lang="en-US" sz="2200" dirty="0">
                <a:sym typeface="Symbol" pitchFamily="18" charset="2"/>
              </a:rPr>
              <a:t>)</a:t>
            </a:r>
            <a:r>
              <a:rPr lang="en-US" sz="2200" dirty="0"/>
              <a:t>]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i="1" dirty="0"/>
              <a:t>F</a:t>
            </a:r>
            <a:r>
              <a:rPr lang="en-US" sz="2200" i="1" baseline="-25000" dirty="0"/>
              <a:t>i</a:t>
            </a:r>
            <a:r>
              <a:rPr lang="en-US" sz="2200" dirty="0"/>
              <a:t> (</a:t>
            </a:r>
            <a:r>
              <a:rPr lang="en-US" sz="2200" i="1" dirty="0" err="1"/>
              <a:t>i</a:t>
            </a:r>
            <a:r>
              <a:rPr lang="en-US" sz="2200" dirty="0"/>
              <a:t> = 1 to 14 are value adjustment factors)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So,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err="1"/>
              <a:t>FP</a:t>
            </a:r>
            <a:r>
              <a:rPr lang="en-US" sz="2200" baseline="-25000" dirty="0" err="1"/>
              <a:t>estimated</a:t>
            </a:r>
            <a:r>
              <a:rPr lang="en-US" sz="2200" dirty="0"/>
              <a:t> = 320 </a:t>
            </a:r>
            <a:r>
              <a:rPr lang="en-US" sz="2200" dirty="0">
                <a:sym typeface="Symbol" pitchFamily="18" charset="2"/>
              </a:rPr>
              <a:t> [0.65 + 0.01  52]  = 375 (approx.)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sym typeface="Symbol" pitchFamily="18" charset="2"/>
              </a:rPr>
              <a:t>Let,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sym typeface="Symbol" pitchFamily="18" charset="2"/>
              </a:rPr>
              <a:t>Average Productivity = 6.5 FP/pm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sym typeface="Symbol" pitchFamily="18" charset="2"/>
              </a:rPr>
              <a:t>Labor rate = $8,000 per month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sym typeface="Symbol" pitchFamily="18" charset="2"/>
              </a:rPr>
              <a:t>So,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sym typeface="Symbol" pitchFamily="18" charset="2"/>
              </a:rPr>
              <a:t>Cost per FP =  Labor Rate/Average Productivity = $1,230 (approx.)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Total estimated project cost = </a:t>
            </a:r>
            <a:r>
              <a:rPr lang="en-US" sz="2200" dirty="0" err="1"/>
              <a:t>FP</a:t>
            </a:r>
            <a:r>
              <a:rPr lang="en-US" sz="2200" baseline="-25000" dirty="0" err="1"/>
              <a:t>estimated</a:t>
            </a:r>
            <a:r>
              <a:rPr lang="en-US" sz="2200" baseline="-25000" dirty="0"/>
              <a:t> </a:t>
            </a:r>
            <a:r>
              <a:rPr lang="en-US" sz="2200" dirty="0"/>
              <a:t>* Cost per FP = $461,000 (approx.)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Estimated effort = </a:t>
            </a:r>
            <a:r>
              <a:rPr lang="en-US" sz="2200" dirty="0" err="1"/>
              <a:t>FP</a:t>
            </a:r>
            <a:r>
              <a:rPr lang="en-US" sz="2200" baseline="-25000" dirty="0" err="1"/>
              <a:t>estimated</a:t>
            </a:r>
            <a:r>
              <a:rPr lang="en-US" sz="2200" baseline="-25000" dirty="0"/>
              <a:t> </a:t>
            </a:r>
            <a:r>
              <a:rPr lang="en-US" sz="2200" dirty="0"/>
              <a:t>/</a:t>
            </a:r>
            <a:r>
              <a:rPr lang="en-US" sz="2200" dirty="0">
                <a:sym typeface="Symbol" pitchFamily="18" charset="2"/>
              </a:rPr>
              <a:t> Average Productivity</a:t>
            </a:r>
            <a:r>
              <a:rPr lang="en-US" sz="2200" dirty="0"/>
              <a:t> = 58 person-months (</a:t>
            </a:r>
            <a:r>
              <a:rPr lang="en-US" sz="2200" dirty="0" err="1"/>
              <a:t>approx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6358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FF4D-C68F-3203-5EC3-43257982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79818-8036-0F14-54C5-0C1076D6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6077"/>
            <a:ext cx="10515600" cy="5341221"/>
          </a:xfrm>
        </p:spPr>
        <p:txBody>
          <a:bodyPr>
            <a:normAutofit/>
          </a:bodyPr>
          <a:lstStyle/>
          <a:p>
            <a:r>
              <a:rPr lang="en-US" dirty="0"/>
              <a:t>password, panic button, activate/deactivate</a:t>
            </a:r>
          </a:p>
          <a:p>
            <a:r>
              <a:rPr lang="en-US" dirty="0"/>
              <a:t>zone inquiry, sensor inquiry</a:t>
            </a:r>
          </a:p>
          <a:p>
            <a:r>
              <a:rPr lang="en-US" dirty="0"/>
              <a:t>system configuration file</a:t>
            </a:r>
          </a:p>
          <a:p>
            <a:r>
              <a:rPr lang="en-US" dirty="0"/>
              <a:t>messages, sensor status</a:t>
            </a:r>
          </a:p>
          <a:p>
            <a:r>
              <a:rPr lang="en-US" dirty="0"/>
              <a:t>test sensor, zone setting, alarm alert, </a:t>
            </a:r>
            <a:r>
              <a:rPr lang="en-US" dirty="0" err="1"/>
              <a:t>a/d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 </a:t>
            </a:r>
            <a:r>
              <a:rPr lang="el-GR" dirty="0"/>
              <a:t>Σ</a:t>
            </a:r>
            <a:r>
              <a:rPr lang="en-US" dirty="0"/>
              <a:t>F</a:t>
            </a:r>
            <a:r>
              <a:rPr lang="en-US" baseline="-25000" dirty="0"/>
              <a:t>i</a:t>
            </a:r>
            <a:r>
              <a:rPr lang="en-US" dirty="0"/>
              <a:t> = 46</a:t>
            </a:r>
          </a:p>
          <a:p>
            <a:r>
              <a:rPr lang="en-US" dirty="0"/>
              <a:t>Size in FP? </a:t>
            </a:r>
          </a:p>
          <a:p>
            <a:r>
              <a:rPr lang="en-US" dirty="0"/>
              <a:t>Effort?</a:t>
            </a:r>
          </a:p>
          <a:p>
            <a:r>
              <a:rPr lang="en-US" dirty="0"/>
              <a:t>Cost?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27C72-B745-7A18-77DE-B166077C3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44" y="3264311"/>
            <a:ext cx="7100171" cy="3613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0741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64EE-E99B-163D-A59D-A07D797E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09EA1-19CE-170B-B58F-F2C379E4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hierarchy of estimation models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Address the following areas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Application composition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Early design stage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Post-architecture stage model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Three different sizing options are available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Application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Function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Lines of source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4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7090-D5A0-AD72-614F-357B282E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Project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2844-4C77-C176-DF54-518C550B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Software cost and effort estimation will never be an exact science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Too many variables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/>
              <a:t>Human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/>
              <a:t>Technical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/>
              <a:t>Environmental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/>
              <a:t>Political</a:t>
            </a:r>
          </a:p>
        </p:txBody>
      </p:sp>
    </p:spTree>
    <p:extLst>
      <p:ext uri="{BB962C8B-B14F-4D97-AF65-F5344CB8AC3E}">
        <p14:creationId xmlns:p14="http://schemas.microsoft.com/office/powerpoint/2010/main" val="31738154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9AD1-1724-A12F-A0FB-8A33A55A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Effort Estimation </a:t>
            </a:r>
            <a:br>
              <a:rPr lang="en-GB" dirty="0"/>
            </a:br>
            <a:r>
              <a:rPr lang="en-GB" sz="3200" dirty="0"/>
              <a:t>COCOMO (Constructive Cost Model)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76390-9598-2957-F549-BDA14D4B8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Introduced by Boehm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COCOMO I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effort as a function of size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COCOMO II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updated version 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effort as a function of size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Includes cost factors as a multiplier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include models of reuse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requires sizing information like all other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83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94B1-FF53-E350-1535-33F404BD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Effort Estimation </a:t>
            </a:r>
            <a:br>
              <a:rPr lang="en-GB" dirty="0"/>
            </a:br>
            <a:r>
              <a:rPr lang="en-GB" sz="3200" dirty="0"/>
              <a:t>COCOMO 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1586-C990-4884-DD65-088351A5E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Effort (E) = a (KLOC)</a:t>
            </a:r>
            <a:r>
              <a:rPr lang="en-GB" baseline="30000" dirty="0"/>
              <a:t>b </a:t>
            </a:r>
            <a:r>
              <a:rPr lang="en-GB" sz="2800" i="1" dirty="0" err="1"/>
              <a:t>person_months</a:t>
            </a:r>
            <a:endParaRPr lang="en-GB" i="1" dirty="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Development Time (D) = c x E </a:t>
            </a:r>
            <a:r>
              <a:rPr lang="en-GB" sz="2800" baseline="30000" dirty="0"/>
              <a:t>d </a:t>
            </a:r>
            <a:r>
              <a:rPr lang="en-GB" sz="2800" i="1" dirty="0"/>
              <a:t>months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Organic: small teams, rigid requirements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Semi detached: medium teams, less rigid requirements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Embedded: combination of O and S (h/w, s/w,…)</a:t>
            </a:r>
          </a:p>
          <a:p>
            <a:endParaRPr lang="en-US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09824D2A-95E3-84BC-F161-C15B2F670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780" y="4859515"/>
            <a:ext cx="7418439" cy="19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9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48D8-714A-77F4-63A0-BF45F853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A2724DA0-14B3-A050-4352-510DCA9CB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5453" y="1621379"/>
            <a:ext cx="7791363" cy="3615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84AA1-26CA-03FA-CF95-75D27E2AB8A0}"/>
              </a:ext>
            </a:extLst>
          </p:cNvPr>
          <p:cNvSpPr txBox="1"/>
          <p:nvPr/>
        </p:nvSpPr>
        <p:spPr>
          <a:xfrm>
            <a:off x="8377084" y="5477019"/>
            <a:ext cx="16223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E? </a:t>
            </a:r>
          </a:p>
          <a:p>
            <a:r>
              <a:rPr lang="en-US" sz="2800" dirty="0"/>
              <a:t>D?</a:t>
            </a:r>
          </a:p>
        </p:txBody>
      </p:sp>
    </p:spTree>
    <p:extLst>
      <p:ext uri="{BB962C8B-B14F-4D97-AF65-F5344CB8AC3E}">
        <p14:creationId xmlns:p14="http://schemas.microsoft.com/office/powerpoint/2010/main" val="1733191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48D8-714A-77F4-63A0-BF45F853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A2724DA0-14B3-A050-4352-510DCA9CB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5453" y="1621379"/>
            <a:ext cx="7791363" cy="3615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84AA1-26CA-03FA-CF95-75D27E2AB8A0}"/>
              </a:ext>
            </a:extLst>
          </p:cNvPr>
          <p:cNvSpPr txBox="1"/>
          <p:nvPr/>
        </p:nvSpPr>
        <p:spPr>
          <a:xfrm>
            <a:off x="4289778" y="5477019"/>
            <a:ext cx="72813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KLOC = 33200/1000 = 33.2</a:t>
            </a:r>
          </a:p>
          <a:p>
            <a:r>
              <a:rPr lang="en-US" sz="2400" dirty="0"/>
              <a:t>E = 2.4*(33.2)^1.05 = 94.9 = (approx. 95 p-m)</a:t>
            </a:r>
          </a:p>
          <a:p>
            <a:r>
              <a:rPr lang="en-US" sz="2400" dirty="0"/>
              <a:t>D = 2.5*(94.9)^0.38 = 14.10 = (approx. 14 months)</a:t>
            </a:r>
          </a:p>
        </p:txBody>
      </p:sp>
    </p:spTree>
    <p:extLst>
      <p:ext uri="{BB962C8B-B14F-4D97-AF65-F5344CB8AC3E}">
        <p14:creationId xmlns:p14="http://schemas.microsoft.com/office/powerpoint/2010/main" val="2974755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116D1-AC4F-C7F8-CA0A-6B99F6F8B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CF65-B2A6-85DD-C4D5-ECB0649D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F2C8B3B7-0221-7CAD-11C1-1495B0281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0318" y="1384712"/>
            <a:ext cx="7791363" cy="3230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D385FA-2BE2-BBC0-CF94-1411DE353FB6}"/>
              </a:ext>
            </a:extLst>
          </p:cNvPr>
          <p:cNvSpPr txBox="1"/>
          <p:nvPr/>
        </p:nvSpPr>
        <p:spPr>
          <a:xfrm>
            <a:off x="4246747" y="4834800"/>
            <a:ext cx="72813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KLOC = 33200/1000 = 33.2</a:t>
            </a:r>
          </a:p>
          <a:p>
            <a:r>
              <a:rPr lang="en-US" sz="2400" dirty="0"/>
              <a:t>E = 2.4*(33.2)^1.05 = 94.9 = (approx. 95 p-m)</a:t>
            </a:r>
          </a:p>
          <a:p>
            <a:r>
              <a:rPr lang="en-US" sz="2400" dirty="0"/>
              <a:t>D = 2.5*(94.9)^0.38 = 14.10 = (approx. 14 months)</a:t>
            </a:r>
          </a:p>
          <a:p>
            <a:r>
              <a:rPr lang="en-US" sz="2400" dirty="0"/>
              <a:t>Person Estimation = N = E/D = 95/14 = (approx. 7 person)</a:t>
            </a:r>
          </a:p>
          <a:p>
            <a:r>
              <a:rPr lang="en-US" sz="2400" dirty="0"/>
              <a:t>Productivity = P = KLOC/E = 33.2/95 = 0.34 KLOC/PM</a:t>
            </a:r>
          </a:p>
        </p:txBody>
      </p:sp>
    </p:spTree>
    <p:extLst>
      <p:ext uri="{BB962C8B-B14F-4D97-AF65-F5344CB8AC3E}">
        <p14:creationId xmlns:p14="http://schemas.microsoft.com/office/powerpoint/2010/main" val="1960498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767E-E8C3-E682-E3C5-E6DAF5A2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Effort Estimation </a:t>
            </a:r>
            <a:br>
              <a:rPr lang="en-GB" dirty="0"/>
            </a:br>
            <a:r>
              <a:rPr lang="en-GB" sz="2800" dirty="0"/>
              <a:t>COCOMO II: Stages of Development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3D85F-5471-CFE2-B2C7-42A1DC8DF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6550" indent="-336550">
              <a:lnSpc>
                <a:spcPts val="2800"/>
              </a:lnSpc>
              <a:spcBef>
                <a:spcPts val="800"/>
              </a:spcBef>
              <a:buClr>
                <a:srgbClr val="000000"/>
              </a:buClr>
              <a:buFont typeface="Times New Roman" pitchFamily="18" charset="0"/>
              <a:buChar char="•"/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</a:tabLst>
            </a:pPr>
            <a:r>
              <a:rPr lang="en-GB" dirty="0"/>
              <a:t>Application composition  </a:t>
            </a:r>
          </a:p>
          <a:p>
            <a:pPr marL="736600" lvl="1" indent="-279400">
              <a:lnSpc>
                <a:spcPct val="106000"/>
              </a:lnSpc>
              <a:spcBef>
                <a:spcPts val="700"/>
              </a:spcBef>
              <a:buClr>
                <a:srgbClr val="000000"/>
              </a:buClr>
              <a:buFont typeface="Times New Roman" pitchFamily="18" charset="0"/>
              <a:buChar char="–"/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</a:tabLst>
            </a:pPr>
            <a:r>
              <a:rPr lang="en-GB" dirty="0"/>
              <a:t>prototyping to resolve high-risk user interface issues</a:t>
            </a:r>
          </a:p>
          <a:p>
            <a:pPr marL="736600" lvl="1" indent="-279400">
              <a:lnSpc>
                <a:spcPct val="106000"/>
              </a:lnSpc>
              <a:spcBef>
                <a:spcPts val="700"/>
              </a:spcBef>
              <a:buClr>
                <a:srgbClr val="000000"/>
              </a:buClr>
              <a:buFont typeface="Times New Roman" pitchFamily="18" charset="0"/>
              <a:buChar char="–"/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</a:tabLst>
            </a:pPr>
            <a:r>
              <a:rPr lang="en-GB" dirty="0"/>
              <a:t>size estimates in application/object points</a:t>
            </a:r>
          </a:p>
          <a:p>
            <a:pPr marL="336550" indent="-336550">
              <a:lnSpc>
                <a:spcPct val="106000"/>
              </a:lnSpc>
              <a:spcBef>
                <a:spcPts val="800"/>
              </a:spcBef>
              <a:buClr>
                <a:srgbClr val="000000"/>
              </a:buClr>
              <a:buFont typeface="Times New Roman" pitchFamily="18" charset="0"/>
              <a:buChar char="•"/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</a:tabLst>
            </a:pPr>
            <a:r>
              <a:rPr lang="en-GB" dirty="0"/>
              <a:t>Early design  </a:t>
            </a:r>
          </a:p>
          <a:p>
            <a:pPr marL="736600" lvl="1" indent="-279400">
              <a:lnSpc>
                <a:spcPct val="106000"/>
              </a:lnSpc>
              <a:spcBef>
                <a:spcPts val="700"/>
              </a:spcBef>
              <a:buClr>
                <a:srgbClr val="000000"/>
              </a:buClr>
              <a:buFont typeface="Times New Roman" pitchFamily="18" charset="0"/>
              <a:buChar char="–"/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</a:tabLst>
            </a:pPr>
            <a:r>
              <a:rPr lang="en-GB" dirty="0"/>
              <a:t>to explore alternative architectures and concepts</a:t>
            </a:r>
          </a:p>
          <a:p>
            <a:pPr marL="736600" lvl="1" indent="-279400">
              <a:lnSpc>
                <a:spcPct val="106000"/>
              </a:lnSpc>
              <a:spcBef>
                <a:spcPts val="700"/>
              </a:spcBef>
              <a:buClr>
                <a:srgbClr val="000000"/>
              </a:buClr>
              <a:buFont typeface="Times New Roman" pitchFamily="18" charset="0"/>
              <a:buChar char="–"/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</a:tabLst>
            </a:pPr>
            <a:r>
              <a:rPr lang="en-GB" dirty="0"/>
              <a:t>size estimates in function points</a:t>
            </a:r>
          </a:p>
          <a:p>
            <a:pPr marL="336550" indent="-336550">
              <a:lnSpc>
                <a:spcPct val="106000"/>
              </a:lnSpc>
              <a:spcBef>
                <a:spcPts val="800"/>
              </a:spcBef>
              <a:buClr>
                <a:srgbClr val="000000"/>
              </a:buClr>
              <a:buFont typeface="Times New Roman" pitchFamily="18" charset="0"/>
              <a:buChar char="•"/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</a:tabLst>
            </a:pPr>
            <a:r>
              <a:rPr lang="en-GB" dirty="0"/>
              <a:t>Post architecture</a:t>
            </a:r>
          </a:p>
          <a:p>
            <a:pPr marL="736600" lvl="1" indent="-279400">
              <a:lnSpc>
                <a:spcPct val="106000"/>
              </a:lnSpc>
              <a:spcBef>
                <a:spcPts val="700"/>
              </a:spcBef>
              <a:buClr>
                <a:srgbClr val="000000"/>
              </a:buClr>
              <a:buFont typeface="Times New Roman" pitchFamily="18" charset="0"/>
              <a:buChar char="–"/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</a:tabLst>
            </a:pPr>
            <a:r>
              <a:rPr lang="en-GB" dirty="0"/>
              <a:t>development has begun</a:t>
            </a:r>
          </a:p>
          <a:p>
            <a:pPr marL="736600" lvl="1" indent="-279400">
              <a:lnSpc>
                <a:spcPct val="106000"/>
              </a:lnSpc>
              <a:spcBef>
                <a:spcPts val="700"/>
              </a:spcBef>
              <a:buClr>
                <a:srgbClr val="000000"/>
              </a:buClr>
              <a:buFont typeface="Times New Roman" pitchFamily="18" charset="0"/>
              <a:buChar char="–"/>
              <a:tabLst>
                <a:tab pos="460375" algn="l"/>
                <a:tab pos="917575" algn="l"/>
                <a:tab pos="1374775" algn="l"/>
                <a:tab pos="1831975" algn="l"/>
                <a:tab pos="2289175" algn="l"/>
                <a:tab pos="2746375" algn="l"/>
                <a:tab pos="3203575" algn="l"/>
                <a:tab pos="3660775" algn="l"/>
                <a:tab pos="4117975" algn="l"/>
                <a:tab pos="4575175" algn="l"/>
                <a:tab pos="5032375" algn="l"/>
                <a:tab pos="5489575" algn="l"/>
                <a:tab pos="5946775" algn="l"/>
                <a:tab pos="6403975" algn="l"/>
                <a:tab pos="6861175" algn="l"/>
                <a:tab pos="7318375" algn="l"/>
                <a:tab pos="7775575" algn="l"/>
                <a:tab pos="8232775" algn="l"/>
                <a:tab pos="8689975" algn="l"/>
                <a:tab pos="9147175" algn="l"/>
              </a:tabLst>
            </a:pPr>
            <a:r>
              <a:rPr lang="en-GB" dirty="0"/>
              <a:t>size estimates in lines of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76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6F83-A1F4-22B7-015C-67878FD4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114FB-9D2D-AD7D-D134-1FD3BEE8C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4786"/>
            <a:ext cx="10515600" cy="4351338"/>
          </a:xfrm>
        </p:spPr>
        <p:txBody>
          <a:bodyPr/>
          <a:lstStyle/>
          <a:p>
            <a:pPr eaLnBrk="1" hangingPunct="1"/>
            <a:r>
              <a:rPr lang="en-US" dirty="0"/>
              <a:t>Application points are computed using counts of the number of</a:t>
            </a:r>
          </a:p>
          <a:p>
            <a:pPr lvl="1" eaLnBrk="1" hangingPunct="1"/>
            <a:r>
              <a:rPr lang="en-US" dirty="0"/>
              <a:t>Screens (at the user interface)</a:t>
            </a:r>
          </a:p>
          <a:p>
            <a:pPr lvl="1" eaLnBrk="1" hangingPunct="1"/>
            <a:r>
              <a:rPr lang="en-US" dirty="0"/>
              <a:t>Reports</a:t>
            </a:r>
          </a:p>
          <a:p>
            <a:pPr lvl="1" eaLnBrk="1" hangingPunct="1"/>
            <a:r>
              <a:rPr lang="en-US" dirty="0"/>
              <a:t>Components likely to be required to build the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58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6F83-A1F4-22B7-015C-67878FD4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Size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250CE2F6-D845-0659-8009-343E9A8B5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593869"/>
            <a:ext cx="9334500" cy="3974096"/>
          </a:xfrm>
          <a:prstGeom prst="rect">
            <a:avLst/>
          </a:prstGeom>
        </p:spPr>
      </p:pic>
      <p:sp>
        <p:nvSpPr>
          <p:cNvPr id="7" name="Text Box 52">
            <a:extLst>
              <a:ext uri="{FF2B5EF4-FFF2-40B4-BE49-F238E27FC236}">
                <a16:creationId xmlns:a16="http://schemas.microsoft.com/office/drawing/2014/main" id="{F9C352B8-0563-774E-07E9-FE20934E2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2330" y="5862166"/>
            <a:ext cx="53873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/>
              <a:t>Complexity weights for object types</a:t>
            </a:r>
          </a:p>
        </p:txBody>
      </p:sp>
    </p:spTree>
    <p:extLst>
      <p:ext uri="{BB962C8B-B14F-4D97-AF65-F5344CB8AC3E}">
        <p14:creationId xmlns:p14="http://schemas.microsoft.com/office/powerpoint/2010/main" val="478033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6F83-A1F4-22B7-015C-67878FD4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Size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250CE2F6-D845-0659-8009-343E9A8B5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690688"/>
            <a:ext cx="9334500" cy="3974096"/>
          </a:xfrm>
          <a:prstGeom prst="rect">
            <a:avLst/>
          </a:prstGeom>
        </p:spPr>
      </p:pic>
      <p:sp>
        <p:nvSpPr>
          <p:cNvPr id="7" name="Text Box 52">
            <a:extLst>
              <a:ext uri="{FF2B5EF4-FFF2-40B4-BE49-F238E27FC236}">
                <a16:creationId xmlns:a16="http://schemas.microsoft.com/office/drawing/2014/main" id="{F9C352B8-0563-774E-07E9-FE20934E2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664784"/>
            <a:ext cx="1032141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000" dirty="0">
                <a:latin typeface="+mn-lt"/>
                <a:cs typeface="Arial" panose="020B0604020202020204" pitchFamily="34" charset="0"/>
              </a:rPr>
              <a:t>Determine Object Points: Add all weighted object instances to get object point count</a:t>
            </a:r>
          </a:p>
        </p:txBody>
      </p:sp>
    </p:spTree>
    <p:extLst>
      <p:ext uri="{BB962C8B-B14F-4D97-AF65-F5344CB8AC3E}">
        <p14:creationId xmlns:p14="http://schemas.microsoft.com/office/powerpoint/2010/main" val="35213193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ED00-720B-3F09-C3E4-485A1E9F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08FB4-C1AF-5ACD-12FC-690BE83F30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Determine object points based on reuse of code</a:t>
                </a:r>
              </a:p>
              <a:p>
                <a:r>
                  <a:rPr lang="en-US" dirty="0"/>
                  <a:t>New Object Points (NOP)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𝑂𝑏𝑗𝑒𝑐𝑡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𝑝𝑜𝑖𝑛𝑡𝑠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100 − %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𝑟𝑒𝑠𝑢𝑠𝑒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NOP differ from the object point count because there may be reuse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08FB4-C1AF-5ACD-12FC-690BE83F30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97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EACA-F49B-DD7C-96BF-C43688EE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Effort Estimation</a:t>
            </a:r>
            <a:br>
              <a:rPr lang="en-GB" dirty="0"/>
            </a:br>
            <a:r>
              <a:rPr lang="en-GB" sz="2800" dirty="0" err="1"/>
              <a:t>Estimation</a:t>
            </a:r>
            <a:r>
              <a:rPr lang="en-GB" sz="2800" dirty="0"/>
              <a:t> Should be Done Repeatedly 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9BBC6-A8B5-A937-1A7A-7F277BA9B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Uncertainty early in the project can affect the accuracy of cost and size estimations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D3459-E6B7-B997-3B29-EBAE357E5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347" y="2605549"/>
            <a:ext cx="6913306" cy="415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147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0BCA-9118-BA87-20C8-1EE19096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Size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1F6FD45D-A189-8BD5-8FC1-E73202D6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31" y="2074607"/>
            <a:ext cx="10551569" cy="3087329"/>
          </a:xfrm>
          <a:prstGeom prst="rect">
            <a:avLst/>
          </a:prstGeom>
        </p:spPr>
      </p:pic>
      <p:sp>
        <p:nvSpPr>
          <p:cNvPr id="5" name="Text Box 46">
            <a:extLst>
              <a:ext uri="{FF2B5EF4-FFF2-40B4-BE49-F238E27FC236}">
                <a16:creationId xmlns:a16="http://schemas.microsoft.com/office/drawing/2014/main" id="{9144F4F1-92B6-2D49-A86F-98D1ADC8B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315" y="5317255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/>
              <a:t>Productivity rate for object points</a:t>
            </a:r>
          </a:p>
        </p:txBody>
      </p:sp>
    </p:spTree>
    <p:extLst>
      <p:ext uri="{BB962C8B-B14F-4D97-AF65-F5344CB8AC3E}">
        <p14:creationId xmlns:p14="http://schemas.microsoft.com/office/powerpoint/2010/main" val="2080757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FB6D-0E20-88C1-F08C-ECE8727E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18CEA-9B17-ADAD-BC79-ACC889FF43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Effort in PM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𝑁𝑂𝑃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𝑃𝑅𝑂𝐷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18CEA-9B17-ADAD-BC79-ACC889FF4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072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A6DA-6F55-79C3-04F4-122B1391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Cocomo</a:t>
            </a:r>
            <a:r>
              <a:rPr lang="en-US" dirty="0"/>
              <a:t>-II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3740C-EF92-92F1-7720-72BBE4122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523"/>
            <a:ext cx="10515600" cy="485944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Cocomo</a:t>
            </a:r>
            <a:r>
              <a:rPr lang="en-US" dirty="0"/>
              <a:t>-II model to estimate effort required to build an Order Taking system for restaurant that produces 15 screens, 6 reports and will require 70% new software components. Assume average complexity and average developer/environment maturity.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7B841F-F4AF-36CA-AA98-01FA41351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717907"/>
              </p:ext>
            </p:extLst>
          </p:nvPr>
        </p:nvGraphicFramePr>
        <p:xfrm>
          <a:off x="1147864" y="2939845"/>
          <a:ext cx="10119905" cy="379525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023981">
                  <a:extLst>
                    <a:ext uri="{9D8B030D-6E8A-4147-A177-3AD203B41FA5}">
                      <a16:colId xmlns:a16="http://schemas.microsoft.com/office/drawing/2014/main" val="1553968243"/>
                    </a:ext>
                  </a:extLst>
                </a:gridCol>
                <a:gridCol w="2023981">
                  <a:extLst>
                    <a:ext uri="{9D8B030D-6E8A-4147-A177-3AD203B41FA5}">
                      <a16:colId xmlns:a16="http://schemas.microsoft.com/office/drawing/2014/main" val="2976268690"/>
                    </a:ext>
                  </a:extLst>
                </a:gridCol>
                <a:gridCol w="2023981">
                  <a:extLst>
                    <a:ext uri="{9D8B030D-6E8A-4147-A177-3AD203B41FA5}">
                      <a16:colId xmlns:a16="http://schemas.microsoft.com/office/drawing/2014/main" val="3800712688"/>
                    </a:ext>
                  </a:extLst>
                </a:gridCol>
                <a:gridCol w="2023981">
                  <a:extLst>
                    <a:ext uri="{9D8B030D-6E8A-4147-A177-3AD203B41FA5}">
                      <a16:colId xmlns:a16="http://schemas.microsoft.com/office/drawing/2014/main" val="2639742276"/>
                    </a:ext>
                  </a:extLst>
                </a:gridCol>
                <a:gridCol w="2023981">
                  <a:extLst>
                    <a:ext uri="{9D8B030D-6E8A-4147-A177-3AD203B41FA5}">
                      <a16:colId xmlns:a16="http://schemas.microsoft.com/office/drawing/2014/main" val="1809153677"/>
                    </a:ext>
                  </a:extLst>
                </a:gridCol>
              </a:tblGrid>
              <a:tr h="75905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Complexity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Weight Factor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Total Objects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997368"/>
                  </a:ext>
                </a:extLst>
              </a:tr>
              <a:tr h="75905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Screen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11859"/>
                  </a:ext>
                </a:extLst>
              </a:tr>
              <a:tr h="75905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833657"/>
                  </a:ext>
                </a:extLst>
              </a:tr>
              <a:tr h="75905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Components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642718"/>
                  </a:ext>
                </a:extLst>
              </a:tr>
              <a:tr h="759051">
                <a:tc gridSpan="4"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Total Object Points: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140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2925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D1C5-32D1-8C6A-C86B-61B7D277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Cocomo</a:t>
            </a:r>
            <a:r>
              <a:rPr lang="en-US" dirty="0"/>
              <a:t>-II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F43E8-1CDB-1735-D63A-2797816E8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It is mentioned that 70% new software components will be developed. So, the remaining 30% can be reused.</a:t>
                </a:r>
              </a:p>
              <a:p>
                <a:pPr marL="0" indent="0" algn="ctr">
                  <a:buNone/>
                </a:pPr>
                <a:r>
                  <a:rPr lang="en-US" dirty="0"/>
                  <a:t>New Object Points (NOP)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𝑂𝑏𝑗𝑒𝑐𝑡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𝑝𝑜𝑖𝑛𝑡𝑠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100 − %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𝑟𝑒𝑠𝑢𝑠𝑒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/>
                  <a:t>NOP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 ∗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100 −30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/>
                  <a:t>NOP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 ∗ 70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/>
                  <a:t>NOP = 42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F43E8-1CDB-1735-D63A-2797816E8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4555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D1C5-32D1-8C6A-C86B-61B7D277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Cocomo</a:t>
            </a:r>
            <a:r>
              <a:rPr lang="en-US" dirty="0"/>
              <a:t>-II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F43E8-1CDB-1735-D63A-2797816E8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Since developer/environment maturity is average, productivity (PROD) = 13</a:t>
                </a:r>
              </a:p>
              <a:p>
                <a:r>
                  <a:rPr lang="en-US" dirty="0"/>
                  <a:t>Effort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𝑁𝑂𝑃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𝑃𝑅𝑂𝐷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Effort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Effort = 3.23 person months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2F43E8-1CDB-1735-D63A-2797816E8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21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B457-98B4-0C64-A634-20E910F9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E3FF8-7D45-5136-30C5-41C08F0B8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Shari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PFleeger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Joanne Atlee, Software Engineering: Theory and Practice, 4</a:t>
            </a:r>
            <a:r>
              <a:rPr lang="en-US" sz="2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Edition</a:t>
            </a: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Roger S. Pressman, Software Engineering A Practitioner’s Approach, 9</a:t>
            </a:r>
            <a:r>
              <a:rPr lang="en-US" sz="2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Edition.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McGrawHill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9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346A-BBC0-8EF9-1946-0C5E142E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3.3 Effort Estimation </a:t>
            </a:r>
            <a:br>
              <a:rPr lang="en-GB" dirty="0"/>
            </a:br>
            <a:r>
              <a:rPr lang="en-GB" sz="2800" dirty="0"/>
              <a:t>Sidebar 3.3 Causes of Inaccurate Estimates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66B07-8C50-F643-C613-CEDABFD6C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Key causes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Frequent request for change by users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Overlooked tasks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User's lack of understanding of the requirements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Insufficient analysis when developing estimates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Lack of coordination of system development, technical services, operations, data administration, and other functions during development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Lack of an adequate method or guidelines for estimating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5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C768-A7F5-11B1-D00A-F3BE208E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3.3 Effort Estimation </a:t>
            </a:r>
            <a:br>
              <a:rPr lang="en-GB" dirty="0"/>
            </a:br>
            <a:r>
              <a:rPr lang="en-GB" sz="3100" dirty="0"/>
              <a:t>Sidebar 3.3 Causes of Inaccurate Estimates (continued)</a:t>
            </a: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6D037-BC91-8C60-8C21-57701DEC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0310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 dirty="0"/>
              <a:t>Key influences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Complexity of the proposed application system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Required integration with existing system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Complexity of the program in the system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Size of the system expressed as number of functions or programs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Capabilities of the project team members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Project team's experience with the application, the programming language, and hardware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Capabilities of the project team members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Database management system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Number of project team member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Extent of programming and documentation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80E8-1A0F-4BB7-D075-F0FA6F3C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Project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0D622-F0F5-3D9E-6199-0E6A328A4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/>
              <a:t>Options for estimation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Delay estimation until late in the project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600" dirty="0"/>
              <a:t>Attractive, but not practical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Base estimates on similar projects that have already been completed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600" dirty="0"/>
              <a:t>Unfortunately, past experience has not always been a good indicator of future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Use relatively simple decomposition techniques to generate project cost and effort estimates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600" dirty="0"/>
              <a:t>“Divide and conquer”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Use one or more empirical models for software cost and effort estimation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600" dirty="0"/>
              <a:t>Can be used as a cross-check for the previous option and vice versa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5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427F-E122-4B2D-2A6C-DD61D258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8DE9E-0DB8-9DAC-9209-68E27545A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Two different points of view for the decomposition approach</a:t>
            </a:r>
          </a:p>
          <a:p>
            <a:pPr lvl="1" eaLnBrk="1" hangingPunct="1"/>
            <a:r>
              <a:rPr lang="en-US" dirty="0"/>
              <a:t>Decomposition of the problem</a:t>
            </a:r>
          </a:p>
          <a:p>
            <a:pPr lvl="1" eaLnBrk="1" hangingPunct="1"/>
            <a:r>
              <a:rPr lang="en-US" dirty="0"/>
              <a:t>Decomposition of the process</a:t>
            </a:r>
          </a:p>
          <a:p>
            <a:pPr eaLnBrk="1" hangingPunct="1"/>
            <a:r>
              <a:rPr lang="en-US" dirty="0"/>
              <a:t>But first, the project planner must</a:t>
            </a:r>
          </a:p>
          <a:p>
            <a:pPr lvl="1" eaLnBrk="1" hangingPunct="1"/>
            <a:r>
              <a:rPr lang="en-US" dirty="0"/>
              <a:t>Understand the scope of the s/w to be built</a:t>
            </a:r>
          </a:p>
          <a:p>
            <a:pPr lvl="1" eaLnBrk="1" hangingPunct="1"/>
            <a:r>
              <a:rPr lang="en-US" dirty="0"/>
              <a:t>Generate an estimate of its “size”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7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E804-F49A-0A5C-56C2-C033EE9C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E6048-5712-D49D-9416-502E64F3A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The accuracy of a s/w project estimate is predicated on a number of things: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The degree to which the planner has properly estimated the size of the product to be built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The ability to translate the size estimate into human effort, calendar time, and dollars (required availability of past records)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The degree to which the project plan reflects the abilities of the s/w team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The stability of product requirements and the environment that supports the s/w engineering effort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9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2526</Words>
  <Application>Microsoft Office PowerPoint</Application>
  <PresentationFormat>Widescreen</PresentationFormat>
  <Paragraphs>312</Paragraphs>
  <Slides>45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TimesTen-Roman</vt:lpstr>
      <vt:lpstr>Office Theme</vt:lpstr>
      <vt:lpstr>Planning and Managing the Project: Effort Estimation</vt:lpstr>
      <vt:lpstr>Effort Estimation</vt:lpstr>
      <vt:lpstr>Software Project Estimation</vt:lpstr>
      <vt:lpstr>Effort Estimation Estimation Should be Done Repeatedly </vt:lpstr>
      <vt:lpstr>3.3 Effort Estimation  Sidebar 3.3 Causes of Inaccurate Estimates</vt:lpstr>
      <vt:lpstr>3.3 Effort Estimation  Sidebar 3.3 Causes of Inaccurate Estimates (continued)</vt:lpstr>
      <vt:lpstr>Software Project Estimation</vt:lpstr>
      <vt:lpstr>Decomposition Techniques</vt:lpstr>
      <vt:lpstr>Estimating Size</vt:lpstr>
      <vt:lpstr>Estimating Size</vt:lpstr>
      <vt:lpstr>Problem-Based Estimation of Size</vt:lpstr>
      <vt:lpstr>Problem-Based Estimation of Size</vt:lpstr>
      <vt:lpstr>Problem-Based Estimation of Size</vt:lpstr>
      <vt:lpstr>Problem-Based Estimation of Size</vt:lpstr>
      <vt:lpstr>Introduction to Function Points  </vt:lpstr>
      <vt:lpstr>Introduction to Function Points</vt:lpstr>
      <vt:lpstr>Information Domain Values</vt:lpstr>
      <vt:lpstr>Information Domain Values</vt:lpstr>
      <vt:lpstr>Information Domain Values</vt:lpstr>
      <vt:lpstr>Value Adjustment Factors</vt:lpstr>
      <vt:lpstr>Value Adjustment Factors</vt:lpstr>
      <vt:lpstr>Function Point Computation  </vt:lpstr>
      <vt:lpstr>Function Point Example</vt:lpstr>
      <vt:lpstr>An Example of FP-Based Estimation</vt:lpstr>
      <vt:lpstr>An Example of FP-Based Estimation</vt:lpstr>
      <vt:lpstr>An Example of FP-Based Estimation</vt:lpstr>
      <vt:lpstr>An Example of FP-Based Estimation</vt:lpstr>
      <vt:lpstr>An Example  </vt:lpstr>
      <vt:lpstr>Estimating Size</vt:lpstr>
      <vt:lpstr>Effort Estimation  COCOMO (Constructive Cost Model)</vt:lpstr>
      <vt:lpstr>Effort Estimation  COCOMO I</vt:lpstr>
      <vt:lpstr>An Example</vt:lpstr>
      <vt:lpstr>An Example</vt:lpstr>
      <vt:lpstr>An Example</vt:lpstr>
      <vt:lpstr>Effort Estimation  COCOMO II: Stages of Development</vt:lpstr>
      <vt:lpstr>Estimating Size</vt:lpstr>
      <vt:lpstr>Estimating Size</vt:lpstr>
      <vt:lpstr>Estimating Size</vt:lpstr>
      <vt:lpstr>Estimating Size</vt:lpstr>
      <vt:lpstr>Estimating Size</vt:lpstr>
      <vt:lpstr>Estimating Size</vt:lpstr>
      <vt:lpstr>Cocomo-II Example</vt:lpstr>
      <vt:lpstr>Cocomo-II Example</vt:lpstr>
      <vt:lpstr>Cocomo-II Example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and Managing the Project: Effort Estimation</dc:title>
  <dc:creator>Mehroze Khan</dc:creator>
  <cp:lastModifiedBy>Mehroze Khan</cp:lastModifiedBy>
  <cp:revision>43</cp:revision>
  <dcterms:created xsi:type="dcterms:W3CDTF">2023-04-30T11:44:33Z</dcterms:created>
  <dcterms:modified xsi:type="dcterms:W3CDTF">2024-02-07T09:30:55Z</dcterms:modified>
</cp:coreProperties>
</file>