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71" r:id="rId8"/>
    <p:sldId id="262" r:id="rId9"/>
    <p:sldId id="263" r:id="rId10"/>
    <p:sldId id="272" r:id="rId11"/>
    <p:sldId id="264" r:id="rId12"/>
    <p:sldId id="265" r:id="rId13"/>
    <p:sldId id="268" r:id="rId14"/>
    <p:sldId id="269"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22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AEBB9-D7E5-444D-B219-D3BB719EC5B0}" type="datetimeFigureOut">
              <a:rPr lang="en-US" smtClean="0"/>
              <a:t>12-Feb-24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AFC26-C06A-4FD1-9BA3-467B28561352}" type="slidenum">
              <a:rPr lang="en-US" smtClean="0"/>
              <a:t>‹#›</a:t>
            </a:fld>
            <a:endParaRPr lang="en-US"/>
          </a:p>
        </p:txBody>
      </p:sp>
    </p:spTree>
    <p:extLst>
      <p:ext uri="{BB962C8B-B14F-4D97-AF65-F5344CB8AC3E}">
        <p14:creationId xmlns:p14="http://schemas.microsoft.com/office/powerpoint/2010/main" val="426198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horizontal bars represent the duration of each activity; those bars composed of asterisks indicate the critical path. Activities depicted by dashes and Fs are not on the critical path, and an F represents float or slack time.</a:t>
            </a:r>
            <a:endParaRPr lang="en-US" dirty="0"/>
          </a:p>
        </p:txBody>
      </p:sp>
      <p:sp>
        <p:nvSpPr>
          <p:cNvPr id="4" name="Slide Number Placeholder 3"/>
          <p:cNvSpPr>
            <a:spLocks noGrp="1"/>
          </p:cNvSpPr>
          <p:nvPr>
            <p:ph type="sldNum" sz="quarter" idx="5"/>
          </p:nvPr>
        </p:nvSpPr>
        <p:spPr/>
        <p:txBody>
          <a:bodyPr/>
          <a:lstStyle/>
          <a:p>
            <a:fld id="{FA1AFC26-C06A-4FD1-9BA3-467B28561352}" type="slidenum">
              <a:rPr lang="en-US" smtClean="0"/>
              <a:t>13</a:t>
            </a:fld>
            <a:endParaRPr lang="en-US"/>
          </a:p>
        </p:txBody>
      </p:sp>
    </p:spTree>
    <p:extLst>
      <p:ext uri="{BB962C8B-B14F-4D97-AF65-F5344CB8AC3E}">
        <p14:creationId xmlns:p14="http://schemas.microsoft.com/office/powerpoint/2010/main" val="4893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project began in January, and the dashed vertical line labeled “today” indicates that the project team is working during the middle of May. A vertical bar shows progress on each activity, and the color of the bar denotes completion, duration, or criticality. A diamond icon shows us where there has been slippage, and the triangles designate an activity’s start and finish.</a:t>
            </a:r>
            <a:endParaRPr lang="en-US" dirty="0"/>
          </a:p>
        </p:txBody>
      </p:sp>
      <p:sp>
        <p:nvSpPr>
          <p:cNvPr id="4" name="Slide Number Placeholder 3"/>
          <p:cNvSpPr>
            <a:spLocks noGrp="1"/>
          </p:cNvSpPr>
          <p:nvPr>
            <p:ph type="sldNum" sz="quarter" idx="5"/>
          </p:nvPr>
        </p:nvSpPr>
        <p:spPr/>
        <p:txBody>
          <a:bodyPr/>
          <a:lstStyle/>
          <a:p>
            <a:fld id="{FA1AFC26-C06A-4FD1-9BA3-467B28561352}" type="slidenum">
              <a:rPr lang="en-US" smtClean="0"/>
              <a:t>15</a:t>
            </a:fld>
            <a:endParaRPr lang="en-US"/>
          </a:p>
        </p:txBody>
      </p:sp>
    </p:spTree>
    <p:extLst>
      <p:ext uri="{BB962C8B-B14F-4D97-AF65-F5344CB8AC3E}">
        <p14:creationId xmlns:p14="http://schemas.microsoft.com/office/powerpoint/2010/main" val="1062502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3626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09588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360165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397879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77160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F585FE-E648-4349-AE9C-097956BAB01A}" type="datetimeFigureOut">
              <a:rPr lang="en-US" smtClean="0"/>
              <a:t>12-Feb-24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42976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F585FE-E648-4349-AE9C-097956BAB01A}" type="datetimeFigureOut">
              <a:rPr lang="en-US" smtClean="0"/>
              <a:t>12-Feb-24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57444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992861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07410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411048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316038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90865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585FE-E648-4349-AE9C-097956BAB01A}" type="datetimeFigureOut">
              <a:rPr lang="en-US" smtClean="0"/>
              <a:t>12-Feb-24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70983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F585FE-E648-4349-AE9C-097956BAB01A}" type="datetimeFigureOut">
              <a:rPr lang="en-US" smtClean="0"/>
              <a:t>12-Feb-24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31447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585FE-E648-4349-AE9C-097956BAB01A}" type="datetimeFigureOut">
              <a:rPr lang="en-US" smtClean="0"/>
              <a:t>12-Feb-24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40559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14487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95479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4F585FE-E648-4349-AE9C-097956BAB01A}" type="datetimeFigureOut">
              <a:rPr lang="en-US" smtClean="0"/>
              <a:t>12-Feb-24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6BC952-BA32-49BA-B76A-6294A6CE24A0}" type="slidenum">
              <a:rPr lang="en-US" smtClean="0"/>
              <a:t>‹#›</a:t>
            </a:fld>
            <a:endParaRPr lang="en-US"/>
          </a:p>
        </p:txBody>
      </p:sp>
    </p:spTree>
    <p:extLst>
      <p:ext uri="{BB962C8B-B14F-4D97-AF65-F5344CB8AC3E}">
        <p14:creationId xmlns:p14="http://schemas.microsoft.com/office/powerpoint/2010/main" val="3014945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2C4A-73E6-1F15-E719-604CAE45AF8E}"/>
              </a:ext>
            </a:extLst>
          </p:cNvPr>
          <p:cNvSpPr>
            <a:spLocks noGrp="1"/>
          </p:cNvSpPr>
          <p:nvPr>
            <p:ph type="ctrTitle"/>
          </p:nvPr>
        </p:nvSpPr>
        <p:spPr/>
        <p:txBody>
          <a:bodyPr/>
          <a:lstStyle/>
          <a:p>
            <a:r>
              <a:rPr lang="en-US" dirty="0"/>
              <a:t>Project Management</a:t>
            </a:r>
          </a:p>
        </p:txBody>
      </p:sp>
      <p:sp>
        <p:nvSpPr>
          <p:cNvPr id="3" name="Subtitle 2">
            <a:extLst>
              <a:ext uri="{FF2B5EF4-FFF2-40B4-BE49-F238E27FC236}">
                <a16:creationId xmlns:a16="http://schemas.microsoft.com/office/drawing/2014/main" id="{C516C014-834E-7807-E73F-8DED2B7F5ED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290210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F3917A8-85BA-CC96-65DC-99B7929A8BB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b="0" i="0" kern="1200">
                <a:solidFill>
                  <a:srgbClr val="EBEBEB"/>
                </a:solidFill>
                <a:latin typeface="+mj-lt"/>
                <a:ea typeface="+mj-ea"/>
                <a:cs typeface="+mj-cs"/>
              </a:rPr>
              <a:t>Milestones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Text&#10;&#10;Description automatically generated with medium confidence">
            <a:extLst>
              <a:ext uri="{FF2B5EF4-FFF2-40B4-BE49-F238E27FC236}">
                <a16:creationId xmlns:a16="http://schemas.microsoft.com/office/drawing/2014/main" id="{A986515E-708A-5736-3314-DA773BD9F5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9725" y="396545"/>
            <a:ext cx="5454128" cy="6077024"/>
          </a:xfrm>
          <a:prstGeom prst="rect">
            <a:avLst/>
          </a:prstGeom>
        </p:spPr>
      </p:pic>
    </p:spTree>
    <p:extLst>
      <p:ext uri="{BB962C8B-B14F-4D97-AF65-F5344CB8AC3E}">
        <p14:creationId xmlns:p14="http://schemas.microsoft.com/office/powerpoint/2010/main" val="344005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87F90A-F60F-114B-6753-A89CFB3B3B40}"/>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Estimating Completion</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Table&#10;&#10;Description automatically generated">
            <a:extLst>
              <a:ext uri="{FF2B5EF4-FFF2-40B4-BE49-F238E27FC236}">
                <a16:creationId xmlns:a16="http://schemas.microsoft.com/office/drawing/2014/main" id="{C6C7C1A9-2400-AD99-4CD1-FB0E5DA518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7325" y="53493"/>
            <a:ext cx="5516787" cy="6699732"/>
          </a:xfrm>
          <a:prstGeom prst="rect">
            <a:avLst/>
          </a:prstGeom>
        </p:spPr>
      </p:pic>
    </p:spTree>
    <p:extLst>
      <p:ext uri="{BB962C8B-B14F-4D97-AF65-F5344CB8AC3E}">
        <p14:creationId xmlns:p14="http://schemas.microsoft.com/office/powerpoint/2010/main" val="20588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77B6C75-23DF-FD4E-8BD5-E6A417F8F3B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a:solidFill>
                  <a:srgbClr val="EBEBEB"/>
                </a:solidFill>
                <a:latin typeface="+mj-lt"/>
                <a:ea typeface="+mj-ea"/>
                <a:cs typeface="+mj-cs"/>
              </a:rPr>
              <a:t>CPM Activity Graph with Time Durations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Chart&#10;&#10;Description automatically generated">
            <a:extLst>
              <a:ext uri="{FF2B5EF4-FFF2-40B4-BE49-F238E27FC236}">
                <a16:creationId xmlns:a16="http://schemas.microsoft.com/office/drawing/2014/main" id="{A8FC02DC-38EA-BEF2-6D46-887018037B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4118" y="365317"/>
            <a:ext cx="6785133" cy="6349808"/>
          </a:xfrm>
          <a:prstGeom prst="rect">
            <a:avLst/>
          </a:prstGeom>
        </p:spPr>
      </p:pic>
    </p:spTree>
    <p:extLst>
      <p:ext uri="{BB962C8B-B14F-4D97-AF65-F5344CB8AC3E}">
        <p14:creationId xmlns:p14="http://schemas.microsoft.com/office/powerpoint/2010/main" val="121478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A93283-0CC5-B830-2126-1A072CFA4BD4}"/>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CPM Bar Chart</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Graphical user interface, table&#10;&#10;Description automatically generated">
            <a:extLst>
              <a:ext uri="{FF2B5EF4-FFF2-40B4-BE49-F238E27FC236}">
                <a16:creationId xmlns:a16="http://schemas.microsoft.com/office/drawing/2014/main" id="{09724B53-7BFF-BE66-DF8D-FDB77BCD2D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3374" y="650404"/>
            <a:ext cx="7657223" cy="5721821"/>
          </a:xfrm>
          <a:prstGeom prst="rect">
            <a:avLst/>
          </a:prstGeom>
        </p:spPr>
      </p:pic>
    </p:spTree>
    <p:extLst>
      <p:ext uri="{BB962C8B-B14F-4D97-AF65-F5344CB8AC3E}">
        <p14:creationId xmlns:p14="http://schemas.microsoft.com/office/powerpoint/2010/main" val="242244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1568118-3B73-3EAE-721C-94C743389C4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WBS for Communication Software</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Diagram&#10;&#10;Description automatically generated">
            <a:extLst>
              <a:ext uri="{FF2B5EF4-FFF2-40B4-BE49-F238E27FC236}">
                <a16:creationId xmlns:a16="http://schemas.microsoft.com/office/drawing/2014/main" id="{255DA114-C42A-0223-E094-5ED21CF39A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910" y="1036887"/>
            <a:ext cx="7502317" cy="5343525"/>
          </a:xfrm>
          <a:prstGeom prst="rect">
            <a:avLst/>
          </a:prstGeom>
        </p:spPr>
      </p:pic>
    </p:spTree>
    <p:extLst>
      <p:ext uri="{BB962C8B-B14F-4D97-AF65-F5344CB8AC3E}">
        <p14:creationId xmlns:p14="http://schemas.microsoft.com/office/powerpoint/2010/main" val="37303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AB13F4-9A93-E9A2-3E11-6151CB7D93B9}"/>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Gantt Chart</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Table&#10;&#10;Description automatically generated">
            <a:extLst>
              <a:ext uri="{FF2B5EF4-FFF2-40B4-BE49-F238E27FC236}">
                <a16:creationId xmlns:a16="http://schemas.microsoft.com/office/drawing/2014/main" id="{33DF6EA3-C49F-1563-671F-A0DC2A919D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5300" y="72453"/>
            <a:ext cx="7295291" cy="6783959"/>
          </a:xfrm>
          <a:prstGeom prst="rect">
            <a:avLst/>
          </a:prstGeom>
        </p:spPr>
      </p:pic>
    </p:spTree>
    <p:extLst>
      <p:ext uri="{BB962C8B-B14F-4D97-AF65-F5344CB8AC3E}">
        <p14:creationId xmlns:p14="http://schemas.microsoft.com/office/powerpoint/2010/main" val="312055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AA5-AF7B-A8BB-5C73-110B0C1718A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C579BB-ACAC-5917-4823-13CE50CADFF2}"/>
              </a:ext>
            </a:extLst>
          </p:cNvPr>
          <p:cNvSpPr>
            <a:spLocks noGrp="1"/>
          </p:cNvSpPr>
          <p:nvPr>
            <p:ph idx="1"/>
          </p:nvPr>
        </p:nvSpPr>
        <p:spPr>
          <a:xfrm>
            <a:off x="1154954" y="2603500"/>
            <a:ext cx="10348788" cy="3416300"/>
          </a:xfrm>
        </p:spPr>
        <p:txBody>
          <a:bodyPr/>
          <a:lstStyle/>
          <a:p>
            <a:pPr marL="342900" indent="-342900" algn="just">
              <a:lnSpc>
                <a:spcPct val="106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Shari </a:t>
            </a:r>
            <a:r>
              <a:rPr lang="en-US" sz="1800" dirty="0" err="1">
                <a:effectLst/>
                <a:latin typeface="Calibri" panose="020F0502020204030204" pitchFamily="34" charset="0"/>
                <a:ea typeface="Calibri" panose="020F0502020204030204" pitchFamily="34" charset="0"/>
                <a:cs typeface="Calibri" panose="020F0502020204030204" pitchFamily="34" charset="0"/>
              </a:rPr>
              <a:t>PFleeger</a:t>
            </a:r>
            <a:r>
              <a:rPr lang="en-US" sz="1800" dirty="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Edition</a:t>
            </a:r>
          </a:p>
          <a:p>
            <a:pPr marL="342900" marR="0" lvl="0" indent="-342900" algn="just">
              <a:lnSpc>
                <a:spcPct val="106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Edition. </a:t>
            </a:r>
            <a:r>
              <a:rPr lang="en-US" sz="18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418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B60D2949-6174-B496-DCB8-9286DAAE566D}"/>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Customer Questions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3D2540-1407-C564-A6C6-F13280210B61}"/>
              </a:ext>
            </a:extLst>
          </p:cNvPr>
          <p:cNvSpPr>
            <a:spLocks noGrp="1"/>
          </p:cNvSpPr>
          <p:nvPr>
            <p:ph idx="1"/>
          </p:nvPr>
        </p:nvSpPr>
        <p:spPr>
          <a:xfrm>
            <a:off x="5041399" y="1085549"/>
            <a:ext cx="5579707" cy="4686903"/>
          </a:xfrm>
        </p:spPr>
        <p:txBody>
          <a:bodyPr anchor="ctr">
            <a:normAutofit/>
          </a:bodyPr>
          <a:lstStyle/>
          <a:p>
            <a:pPr marL="0" indent="0">
              <a:buNone/>
            </a:pPr>
            <a:r>
              <a:rPr lang="en-US" sz="2000" dirty="0">
                <a:solidFill>
                  <a:schemeClr val="tx1"/>
                </a:solidFill>
                <a:latin typeface="TimesTen-Roman"/>
              </a:rPr>
              <a:t>C</a:t>
            </a:r>
            <a:r>
              <a:rPr lang="en-US" sz="2000" b="0" i="0" u="none" strike="noStrike" baseline="0" dirty="0">
                <a:solidFill>
                  <a:schemeClr val="tx1"/>
                </a:solidFill>
                <a:latin typeface="TimesTen-Roman"/>
              </a:rPr>
              <a:t>ustomers have several questions to be answered:</a:t>
            </a:r>
          </a:p>
          <a:p>
            <a:r>
              <a:rPr lang="en-US" sz="2000" b="0" i="0" u="none" strike="noStrike" baseline="0" dirty="0">
                <a:solidFill>
                  <a:schemeClr val="tx1"/>
                </a:solidFill>
                <a:latin typeface="TimesTen-Roman"/>
              </a:rPr>
              <a:t>Do you understand my problem and my needs?</a:t>
            </a:r>
          </a:p>
          <a:p>
            <a:r>
              <a:rPr lang="en-US" sz="2000" b="0" i="0" u="none" strike="noStrike" baseline="0" dirty="0">
                <a:solidFill>
                  <a:schemeClr val="tx1"/>
                </a:solidFill>
                <a:latin typeface="TimesTen-Roman"/>
              </a:rPr>
              <a:t>Can you design a system that will solve my problem or satisfy my needs?</a:t>
            </a:r>
          </a:p>
          <a:p>
            <a:r>
              <a:rPr lang="en-US" sz="2000" b="0" i="0" u="none" strike="noStrike" baseline="0" dirty="0">
                <a:solidFill>
                  <a:schemeClr val="tx1"/>
                </a:solidFill>
                <a:latin typeface="TimesTen-Roman"/>
              </a:rPr>
              <a:t>How long will it take you to develop such a system?</a:t>
            </a:r>
          </a:p>
          <a:p>
            <a:r>
              <a:rPr lang="en-US" sz="2000" b="0" i="0" u="none" strike="noStrike" baseline="0" dirty="0">
                <a:solidFill>
                  <a:schemeClr val="tx1"/>
                </a:solidFill>
                <a:latin typeface="TimesTen-Roman"/>
              </a:rPr>
              <a:t>How much will it cost to have you develop such a system?</a:t>
            </a:r>
            <a:endParaRPr lang="en-US" sz="2000" dirty="0">
              <a:solidFill>
                <a:schemeClr val="tx1"/>
              </a:solidFill>
            </a:endParaRPr>
          </a:p>
        </p:txBody>
      </p:sp>
    </p:spTree>
    <p:extLst>
      <p:ext uri="{BB962C8B-B14F-4D97-AF65-F5344CB8AC3E}">
        <p14:creationId xmlns:p14="http://schemas.microsoft.com/office/powerpoint/2010/main" val="1527039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7874-85E7-E190-6897-A2D47A6A6EAA}"/>
              </a:ext>
            </a:extLst>
          </p:cNvPr>
          <p:cNvSpPr>
            <a:spLocks noGrp="1"/>
          </p:cNvSpPr>
          <p:nvPr>
            <p:ph type="title"/>
          </p:nvPr>
        </p:nvSpPr>
        <p:spPr/>
        <p:txBody>
          <a:bodyPr/>
          <a:lstStyle/>
          <a:p>
            <a:r>
              <a:rPr lang="en-US"/>
              <a:t>Project Schedule</a:t>
            </a:r>
            <a:endParaRPr lang="en-US" dirty="0"/>
          </a:p>
        </p:txBody>
      </p:sp>
      <p:sp>
        <p:nvSpPr>
          <p:cNvPr id="3" name="Content Placeholder 2">
            <a:extLst>
              <a:ext uri="{FF2B5EF4-FFF2-40B4-BE49-F238E27FC236}">
                <a16:creationId xmlns:a16="http://schemas.microsoft.com/office/drawing/2014/main" id="{ED550827-F8FB-F17E-BDF6-397B85C32B58}"/>
              </a:ext>
            </a:extLst>
          </p:cNvPr>
          <p:cNvSpPr>
            <a:spLocks noGrp="1"/>
          </p:cNvSpPr>
          <p:nvPr>
            <p:ph idx="1"/>
          </p:nvPr>
        </p:nvSpPr>
        <p:spPr>
          <a:xfrm>
            <a:off x="1154954" y="2603500"/>
            <a:ext cx="10122646" cy="3416300"/>
          </a:xfrm>
        </p:spPr>
        <p:txBody>
          <a:bodyPr>
            <a:normAutofit/>
          </a:bodyPr>
          <a:lstStyle/>
          <a:p>
            <a:pPr algn="l"/>
            <a:r>
              <a:rPr lang="en-US" sz="2000" b="0" i="0" u="none" strike="noStrike" baseline="0" dirty="0">
                <a:latin typeface="TimesTen-Roman"/>
              </a:rPr>
              <a:t>A </a:t>
            </a:r>
            <a:r>
              <a:rPr lang="en-US" sz="2000" b="1" i="0" u="none" strike="noStrike" baseline="0" dirty="0">
                <a:latin typeface="TimesTen-Bold"/>
              </a:rPr>
              <a:t>project schedule:</a:t>
            </a:r>
          </a:p>
          <a:p>
            <a:pPr lvl="1" algn="just">
              <a:buFont typeface="Wingdings" panose="05000000000000000000" pitchFamily="2" charset="2"/>
              <a:buChar char="Ø"/>
            </a:pPr>
            <a:r>
              <a:rPr lang="en-US" sz="2000" b="0" i="0" u="none" strike="noStrike" baseline="0" dirty="0">
                <a:latin typeface="TimesTen-Roman"/>
              </a:rPr>
              <a:t>Describes the software development cycle for a particular project by enumerating the phases or stages of the project and breaking each into discrete tasks or activities to be done.</a:t>
            </a:r>
          </a:p>
          <a:p>
            <a:pPr lvl="1" algn="just">
              <a:buFont typeface="Wingdings" panose="05000000000000000000" pitchFamily="2" charset="2"/>
              <a:buChar char="Ø"/>
            </a:pPr>
            <a:r>
              <a:rPr lang="en-US" sz="2000" dirty="0">
                <a:latin typeface="TimesTen-Roman"/>
              </a:rPr>
              <a:t>P</a:t>
            </a:r>
            <a:r>
              <a:rPr lang="en-US" sz="2000" b="0" i="0" u="none" strike="noStrike" baseline="0" dirty="0">
                <a:latin typeface="TimesTen-Roman"/>
              </a:rPr>
              <a:t>ortrays the interactions among these activities and estimates the time that each task or activity will take.</a:t>
            </a:r>
          </a:p>
          <a:p>
            <a:pPr lvl="1" algn="just">
              <a:buFont typeface="Wingdings" panose="05000000000000000000" pitchFamily="2" charset="2"/>
              <a:buChar char="Ø"/>
            </a:pPr>
            <a:r>
              <a:rPr lang="en-US" sz="2000" dirty="0">
                <a:latin typeface="TimesTen-Roman"/>
              </a:rPr>
              <a:t>Is a t</a:t>
            </a:r>
            <a:r>
              <a:rPr lang="en-US" sz="2000" b="0" i="0" u="none" strike="noStrike" baseline="0" dirty="0">
                <a:latin typeface="TimesTen-Roman"/>
              </a:rPr>
              <a:t>imeline</a:t>
            </a:r>
            <a:r>
              <a:rPr lang="en-US" sz="2000" dirty="0">
                <a:latin typeface="TimesTen-Roman"/>
              </a:rPr>
              <a:t> </a:t>
            </a:r>
            <a:r>
              <a:rPr lang="en-US" sz="2000" b="0" i="0" u="none" strike="noStrike" baseline="0" dirty="0">
                <a:latin typeface="TimesTen-Roman"/>
              </a:rPr>
              <a:t>that shows when activities will begin and end, and when the related development products will be ready.</a:t>
            </a:r>
            <a:endParaRPr lang="en-US" sz="2000" dirty="0"/>
          </a:p>
        </p:txBody>
      </p:sp>
    </p:spTree>
    <p:extLst>
      <p:ext uri="{BB962C8B-B14F-4D97-AF65-F5344CB8AC3E}">
        <p14:creationId xmlns:p14="http://schemas.microsoft.com/office/powerpoint/2010/main" val="2100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FD64-2E89-FD86-D82D-6C9C2C0B63F0}"/>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77502CED-A386-DF04-09F0-60FF4682CD0D}"/>
              </a:ext>
            </a:extLst>
          </p:cNvPr>
          <p:cNvSpPr>
            <a:spLocks noGrp="1"/>
          </p:cNvSpPr>
          <p:nvPr>
            <p:ph idx="1"/>
          </p:nvPr>
        </p:nvSpPr>
        <p:spPr>
          <a:xfrm>
            <a:off x="1154954" y="2603500"/>
            <a:ext cx="10503646" cy="3416300"/>
          </a:xfrm>
        </p:spPr>
        <p:txBody>
          <a:bodyPr>
            <a:noAutofit/>
          </a:bodyPr>
          <a:lstStyle/>
          <a:p>
            <a:pPr algn="just"/>
            <a:r>
              <a:rPr lang="en-US" sz="2000" b="0" i="0" u="none" strike="noStrike" baseline="0" dirty="0">
                <a:latin typeface="TimesTen-Roman"/>
              </a:rPr>
              <a:t>We begin by working with customers and potential users to understand what they want and need. At the same time, we make sure that they are comfortable with our knowledge of their needs. We list all project </a:t>
            </a:r>
            <a:r>
              <a:rPr lang="en-US" sz="2000" b="1" i="0" u="none" strike="noStrike" baseline="0" dirty="0">
                <a:latin typeface="TimesTen-Bold"/>
              </a:rPr>
              <a:t>deliverables</a:t>
            </a:r>
            <a:r>
              <a:rPr lang="en-US" sz="2000" b="0" i="0" u="none" strike="noStrike" baseline="0" dirty="0">
                <a:latin typeface="Times-Roman"/>
              </a:rPr>
              <a:t>, </a:t>
            </a:r>
            <a:r>
              <a:rPr lang="en-US" sz="2000" b="0" i="0" u="none" strike="noStrike" baseline="0" dirty="0">
                <a:latin typeface="TimesTen-Roman"/>
              </a:rPr>
              <a:t>that is, the items that the customer expects to see during project development.</a:t>
            </a:r>
          </a:p>
          <a:p>
            <a:pPr algn="l"/>
            <a:r>
              <a:rPr lang="en-US" sz="2000" b="0" i="0" u="none" strike="noStrike" baseline="0" dirty="0">
                <a:latin typeface="TimesTen-Roman"/>
              </a:rPr>
              <a:t>Among the deliverables may be:</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ocuments</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function</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subsystems</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accuracy</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reliability, security, or performance</a:t>
            </a:r>
            <a:endParaRPr lang="en-US" sz="2000" dirty="0"/>
          </a:p>
        </p:txBody>
      </p:sp>
    </p:spTree>
    <p:extLst>
      <p:ext uri="{BB962C8B-B14F-4D97-AF65-F5344CB8AC3E}">
        <p14:creationId xmlns:p14="http://schemas.microsoft.com/office/powerpoint/2010/main" val="410118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6F69-8138-C124-2EE6-0C45A53B8283}"/>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F09944EA-5BF7-6C25-07DA-175F78F423AA}"/>
              </a:ext>
            </a:extLst>
          </p:cNvPr>
          <p:cNvSpPr>
            <a:spLocks noGrp="1"/>
          </p:cNvSpPr>
          <p:nvPr>
            <p:ph idx="1"/>
          </p:nvPr>
        </p:nvSpPr>
        <p:spPr>
          <a:xfrm>
            <a:off x="834652" y="2468032"/>
            <a:ext cx="10522696" cy="3416300"/>
          </a:xfrm>
        </p:spPr>
        <p:txBody>
          <a:bodyPr>
            <a:noAutofit/>
          </a:bodyPr>
          <a:lstStyle/>
          <a:p>
            <a:pPr algn="just"/>
            <a:r>
              <a:rPr lang="en-US" sz="2200" b="0" i="0" u="none" strike="noStrike" baseline="0" dirty="0">
                <a:latin typeface="TimesTen-Roman"/>
              </a:rPr>
              <a:t>An </a:t>
            </a:r>
            <a:r>
              <a:rPr lang="en-US" sz="2200" b="1" i="0" u="none" strike="noStrike" baseline="0" dirty="0">
                <a:latin typeface="TimesTen-Bold"/>
              </a:rPr>
              <a:t>activity </a:t>
            </a:r>
            <a:r>
              <a:rPr lang="en-US" sz="2200" b="0" i="0" u="none" strike="noStrike" baseline="0" dirty="0">
                <a:latin typeface="TimesTen-Roman"/>
              </a:rPr>
              <a:t>is a part of the project that takes place over a period of time</a:t>
            </a:r>
            <a:r>
              <a:rPr lang="en-US" sz="2200" dirty="0">
                <a:latin typeface="TimesTen-Roman"/>
              </a:rPr>
              <a:t>.</a:t>
            </a:r>
            <a:endParaRPr lang="en-US" sz="2200" b="0" i="0" u="none" strike="noStrike" baseline="0" dirty="0">
              <a:latin typeface="TimesTen-Roman"/>
            </a:endParaRPr>
          </a:p>
          <a:p>
            <a:pPr algn="just"/>
            <a:r>
              <a:rPr lang="en-US" sz="2200" i="0" u="none" strike="noStrike" baseline="0" dirty="0">
                <a:latin typeface="TimesTen-Bold"/>
              </a:rPr>
              <a:t>A </a:t>
            </a:r>
            <a:r>
              <a:rPr lang="en-US" sz="2200" b="1" i="0" u="none" strike="noStrike" baseline="0" dirty="0">
                <a:latin typeface="TimesTen-Bold"/>
              </a:rPr>
              <a:t>milestone </a:t>
            </a:r>
            <a:r>
              <a:rPr lang="en-US" sz="2200" b="0" i="0" u="none" strike="noStrike" baseline="0" dirty="0">
                <a:latin typeface="TimesTen-Roman"/>
              </a:rPr>
              <a:t>is the completion of an activity—a particular point in time.</a:t>
            </a:r>
          </a:p>
          <a:p>
            <a:pPr algn="just"/>
            <a:r>
              <a:rPr lang="en-US" sz="2200" b="0" i="0" u="none" strike="noStrike" baseline="0" dirty="0">
                <a:latin typeface="TimesTen-Roman"/>
              </a:rPr>
              <a:t>We can describe each activity with four parameters:</a:t>
            </a:r>
          </a:p>
          <a:p>
            <a:pPr lvl="1" algn="just"/>
            <a:r>
              <a:rPr lang="en-US" sz="2200" b="0" i="0" u="none" strike="noStrike" baseline="0" dirty="0">
                <a:latin typeface="TimesTen-Roman"/>
              </a:rPr>
              <a:t>A </a:t>
            </a:r>
            <a:r>
              <a:rPr lang="en-US" sz="2200" b="1" i="0" u="none" strike="noStrike" baseline="0" dirty="0">
                <a:latin typeface="TimesTen-Bold"/>
              </a:rPr>
              <a:t>precursor </a:t>
            </a:r>
            <a:r>
              <a:rPr lang="en-US" sz="2200" b="0" i="0" u="none" strike="noStrike" baseline="0" dirty="0">
                <a:latin typeface="TimesTen-Roman"/>
              </a:rPr>
              <a:t>is an event or set of events that must occur before the activity can begin; it describes the set of conditions that allows the activity to begin.</a:t>
            </a:r>
          </a:p>
          <a:p>
            <a:pPr lvl="1" algn="just"/>
            <a:r>
              <a:rPr lang="en-US" sz="2200" b="0" i="0" u="none" strike="noStrike" baseline="0" dirty="0">
                <a:latin typeface="TimesTen-Roman"/>
              </a:rPr>
              <a:t>The </a:t>
            </a:r>
            <a:r>
              <a:rPr lang="en-US" sz="2200" b="1" i="0" u="none" strike="noStrike" baseline="0" dirty="0">
                <a:latin typeface="TimesTen-Roman"/>
              </a:rPr>
              <a:t>duration</a:t>
            </a:r>
            <a:r>
              <a:rPr lang="en-US" sz="2200" b="0" i="0" u="none" strike="noStrike" baseline="0" dirty="0">
                <a:latin typeface="TimesTen-Roman"/>
              </a:rPr>
              <a:t> is the length of time needed to complete the activity</a:t>
            </a:r>
            <a:r>
              <a:rPr lang="en-US" sz="2200" dirty="0">
                <a:latin typeface="TimesTen-Roman"/>
              </a:rPr>
              <a:t>.</a:t>
            </a:r>
          </a:p>
          <a:p>
            <a:pPr lvl="1" algn="just"/>
            <a:r>
              <a:rPr lang="en-US" sz="2200" b="0" i="0" u="none" strike="noStrike" baseline="0" dirty="0">
                <a:latin typeface="TimesTen-Roman"/>
              </a:rPr>
              <a:t>The </a:t>
            </a:r>
            <a:r>
              <a:rPr lang="en-US" sz="2200" b="1" i="0" u="none" strike="noStrike" baseline="0" dirty="0">
                <a:latin typeface="TimesTen-Bold"/>
              </a:rPr>
              <a:t>due date </a:t>
            </a:r>
            <a:r>
              <a:rPr lang="en-US" sz="2200" b="0" i="0" u="none" strike="noStrike" baseline="0" dirty="0">
                <a:latin typeface="TimesTen-Roman"/>
              </a:rPr>
              <a:t>is the date by which the activity must be completed, frequently determined by contractual deadlines.</a:t>
            </a:r>
          </a:p>
          <a:p>
            <a:pPr lvl="1" algn="just"/>
            <a:r>
              <a:rPr lang="en-US" sz="2200" b="0" i="0" u="none" strike="noStrike" baseline="0" dirty="0">
                <a:latin typeface="TimesTen-Roman"/>
              </a:rPr>
              <a:t>Signifying that the activity has ended, the </a:t>
            </a:r>
            <a:r>
              <a:rPr lang="en-US" sz="2200" b="1" i="0" u="none" strike="noStrike" baseline="0" dirty="0">
                <a:latin typeface="TimesTen-Bold"/>
              </a:rPr>
              <a:t>endpoint </a:t>
            </a:r>
            <a:r>
              <a:rPr lang="en-US" sz="2200" b="0" i="0" u="none" strike="noStrike" baseline="0" dirty="0">
                <a:latin typeface="TimesTen-Roman"/>
              </a:rPr>
              <a:t>is usually a milestone or</a:t>
            </a:r>
            <a:r>
              <a:rPr lang="en-US" sz="2200" dirty="0">
                <a:latin typeface="TimesTen-Roman"/>
              </a:rPr>
              <a:t> deliverable.</a:t>
            </a:r>
            <a:endParaRPr lang="en-US" sz="2200" dirty="0"/>
          </a:p>
        </p:txBody>
      </p:sp>
    </p:spTree>
    <p:extLst>
      <p:ext uri="{BB962C8B-B14F-4D97-AF65-F5344CB8AC3E}">
        <p14:creationId xmlns:p14="http://schemas.microsoft.com/office/powerpoint/2010/main" val="376142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15EAFEDD-9436-6B1A-1A8A-E7C9B42235A4}"/>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Project Schedule</a:t>
            </a:r>
          </a:p>
        </p:txBody>
      </p:sp>
      <p:pic>
        <p:nvPicPr>
          <p:cNvPr id="5" name="Picture 4" descr="Diagram&#10;&#10;Description automatically generated">
            <a:extLst>
              <a:ext uri="{FF2B5EF4-FFF2-40B4-BE49-F238E27FC236}">
                <a16:creationId xmlns:a16="http://schemas.microsoft.com/office/drawing/2014/main" id="{A0FF34DE-919F-96D1-65DC-AEAB8B3F6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960" y="1522434"/>
            <a:ext cx="6391533" cy="4553967"/>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5C5BF3C-3B46-F501-243B-4A7CAB6298CA}"/>
              </a:ext>
            </a:extLst>
          </p:cNvPr>
          <p:cNvSpPr>
            <a:spLocks noGrp="1"/>
          </p:cNvSpPr>
          <p:nvPr>
            <p:ph idx="1"/>
          </p:nvPr>
        </p:nvSpPr>
        <p:spPr>
          <a:xfrm>
            <a:off x="1154955" y="2120900"/>
            <a:ext cx="3133726" cy="3898900"/>
          </a:xfrm>
        </p:spPr>
        <p:txBody>
          <a:bodyPr>
            <a:normAutofit/>
          </a:bodyPr>
          <a:lstStyle/>
          <a:p>
            <a:r>
              <a:rPr lang="en-US" sz="2000" dirty="0">
                <a:solidFill>
                  <a:srgbClr val="FFFFFF"/>
                </a:solidFill>
                <a:latin typeface="TimesTen-Roman"/>
              </a:rPr>
              <a:t>W</a:t>
            </a:r>
            <a:r>
              <a:rPr lang="en-US" sz="2000" b="0" i="0" u="none" strike="noStrike" baseline="0" dirty="0">
                <a:solidFill>
                  <a:srgbClr val="FFFFFF"/>
                </a:solidFill>
                <a:latin typeface="TimesTen-Roman"/>
              </a:rPr>
              <a:t>e can separate development into a succession of phases. Each phase is composed of steps, and each step can be subdivided further into activities</a:t>
            </a:r>
            <a:endParaRPr lang="en-US" sz="20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482193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EFAA-140D-65E9-C4C9-6921CBDBE7E3}"/>
              </a:ext>
            </a:extLst>
          </p:cNvPr>
          <p:cNvSpPr>
            <a:spLocks noGrp="1"/>
          </p:cNvSpPr>
          <p:nvPr>
            <p:ph type="title"/>
          </p:nvPr>
        </p:nvSpPr>
        <p:spPr/>
        <p:txBody>
          <a:bodyPr/>
          <a:lstStyle/>
          <a:p>
            <a:r>
              <a:rPr lang="en-US" dirty="0"/>
              <a:t>Work Breakdown Structure</a:t>
            </a:r>
          </a:p>
        </p:txBody>
      </p:sp>
      <p:sp>
        <p:nvSpPr>
          <p:cNvPr id="3" name="Content Placeholder 2">
            <a:extLst>
              <a:ext uri="{FF2B5EF4-FFF2-40B4-BE49-F238E27FC236}">
                <a16:creationId xmlns:a16="http://schemas.microsoft.com/office/drawing/2014/main" id="{551BBAD1-E881-24B4-AAA4-B63FF795520C}"/>
              </a:ext>
            </a:extLst>
          </p:cNvPr>
          <p:cNvSpPr>
            <a:spLocks noGrp="1"/>
          </p:cNvSpPr>
          <p:nvPr>
            <p:ph idx="1"/>
          </p:nvPr>
        </p:nvSpPr>
        <p:spPr>
          <a:xfrm>
            <a:off x="1154954" y="2603500"/>
            <a:ext cx="9905396" cy="3416300"/>
          </a:xfrm>
        </p:spPr>
        <p:txBody>
          <a:bodyPr>
            <a:normAutofit/>
          </a:bodyPr>
          <a:lstStyle/>
          <a:p>
            <a:r>
              <a:rPr lang="en-US" sz="2000" dirty="0"/>
              <a:t>Dividing Complex projects to </a:t>
            </a:r>
            <a:r>
              <a:rPr lang="en-US" sz="2000" b="1" dirty="0"/>
              <a:t>simpler</a:t>
            </a:r>
            <a:r>
              <a:rPr lang="en-US" sz="2000" dirty="0"/>
              <a:t> and </a:t>
            </a:r>
            <a:r>
              <a:rPr lang="en-US" sz="2000" b="1" dirty="0"/>
              <a:t>manageable</a:t>
            </a:r>
            <a:r>
              <a:rPr lang="en-US" sz="2000" dirty="0"/>
              <a:t> tasks is the process identified as Work Breakdown Structure (WBS)</a:t>
            </a:r>
          </a:p>
          <a:p>
            <a:r>
              <a:rPr lang="en-US" sz="2000" b="0" i="0" u="none" strike="noStrike" baseline="0" dirty="0"/>
              <a:t>It depicts the project as a set of discrete pieces of work.</a:t>
            </a:r>
            <a:endParaRPr lang="en-US" sz="2000" dirty="0"/>
          </a:p>
        </p:txBody>
      </p:sp>
    </p:spTree>
    <p:extLst>
      <p:ext uri="{BB962C8B-B14F-4D97-AF65-F5344CB8AC3E}">
        <p14:creationId xmlns:p14="http://schemas.microsoft.com/office/powerpoint/2010/main" val="409730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64D3C6-2F58-F04A-B1FD-B85469F853A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a:solidFill>
                  <a:srgbClr val="EBEBEB"/>
                </a:solidFill>
                <a:latin typeface="+mj-lt"/>
                <a:ea typeface="+mj-ea"/>
                <a:cs typeface="+mj-cs"/>
              </a:rPr>
              <a:t>Work Breakdown Structure</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a:extLst>
              <a:ext uri="{FF2B5EF4-FFF2-40B4-BE49-F238E27FC236}">
                <a16:creationId xmlns:a16="http://schemas.microsoft.com/office/drawing/2014/main" id="{D2B1B3A4-C601-94F0-E0EE-DE8519A98BDC}"/>
              </a:ext>
            </a:extLst>
          </p:cNvPr>
          <p:cNvPicPr>
            <a:picLocks noGrp="1" noChangeAspect="1"/>
          </p:cNvPicPr>
          <p:nvPr>
            <p:ph idx="1"/>
          </p:nvPr>
        </p:nvPicPr>
        <p:blipFill>
          <a:blip r:embed="rId3"/>
          <a:stretch>
            <a:fillRect/>
          </a:stretch>
        </p:blipFill>
        <p:spPr>
          <a:xfrm>
            <a:off x="1562101" y="-128764"/>
            <a:ext cx="5454132" cy="7082014"/>
          </a:xfrm>
          <a:prstGeom prst="rect">
            <a:avLst/>
          </a:prstGeom>
        </p:spPr>
      </p:pic>
    </p:spTree>
    <p:extLst>
      <p:ext uri="{BB962C8B-B14F-4D97-AF65-F5344CB8AC3E}">
        <p14:creationId xmlns:p14="http://schemas.microsoft.com/office/powerpoint/2010/main" val="2233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1B5CD64-208D-41DC-410D-B0C98F7B672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Activity Graph</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Diagram&#10;&#10;Description automatically generated">
            <a:extLst>
              <a:ext uri="{FF2B5EF4-FFF2-40B4-BE49-F238E27FC236}">
                <a16:creationId xmlns:a16="http://schemas.microsoft.com/office/drawing/2014/main" id="{D450A9D9-0202-BAEC-6DA3-EC06BC9841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5" y="648770"/>
            <a:ext cx="7486399" cy="5980630"/>
          </a:xfrm>
          <a:prstGeom prst="rect">
            <a:avLst/>
          </a:prstGeom>
        </p:spPr>
      </p:pic>
    </p:spTree>
    <p:extLst>
      <p:ext uri="{BB962C8B-B14F-4D97-AF65-F5344CB8AC3E}">
        <p14:creationId xmlns:p14="http://schemas.microsoft.com/office/powerpoint/2010/main" val="1265449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739</TotalTime>
  <Words>580</Words>
  <Application>Microsoft Office PowerPoint</Application>
  <PresentationFormat>Widescreen</PresentationFormat>
  <Paragraphs>49</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Times-Roman</vt:lpstr>
      <vt:lpstr>TimesTen-Bold</vt:lpstr>
      <vt:lpstr>TimesTen-Roman</vt:lpstr>
      <vt:lpstr>Wingdings</vt:lpstr>
      <vt:lpstr>Wingdings 3</vt:lpstr>
      <vt:lpstr>Ion Boardroom</vt:lpstr>
      <vt:lpstr>Project Management</vt:lpstr>
      <vt:lpstr>Customer Questions</vt:lpstr>
      <vt:lpstr>Project Schedule</vt:lpstr>
      <vt:lpstr>Project Schedule</vt:lpstr>
      <vt:lpstr>Project Schedule</vt:lpstr>
      <vt:lpstr>Project Schedule</vt:lpstr>
      <vt:lpstr>Work Breakdown Structure</vt:lpstr>
      <vt:lpstr>Work Breakdown Structure</vt:lpstr>
      <vt:lpstr>Activity Graph</vt:lpstr>
      <vt:lpstr>Milestones</vt:lpstr>
      <vt:lpstr>Estimating Completion</vt:lpstr>
      <vt:lpstr>CPM Activity Graph with Time Durations</vt:lpstr>
      <vt:lpstr>CPM Bar Chart</vt:lpstr>
      <vt:lpstr>WBS for Communication Software</vt:lpstr>
      <vt:lpstr>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Mehroze Khan</dc:creator>
  <cp:lastModifiedBy>Mehroze Khan</cp:lastModifiedBy>
  <cp:revision>20</cp:revision>
  <dcterms:created xsi:type="dcterms:W3CDTF">2023-02-03T07:24:17Z</dcterms:created>
  <dcterms:modified xsi:type="dcterms:W3CDTF">2024-02-12T03:48:00Z</dcterms:modified>
</cp:coreProperties>
</file>