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77" r:id="rId15"/>
    <p:sldId id="268" r:id="rId16"/>
    <p:sldId id="280" r:id="rId17"/>
    <p:sldId id="281" r:id="rId18"/>
    <p:sldId id="278" r:id="rId19"/>
    <p:sldId id="271" r:id="rId20"/>
    <p:sldId id="272" r:id="rId21"/>
    <p:sldId id="273" r:id="rId22"/>
    <p:sldId id="27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C9500-16A6-4ACA-B719-1691D6D2A4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F9739C-6780-4EF1-BB9F-9C0CC3CC5EA5}">
      <dgm:prSet custT="1"/>
      <dgm:spPr/>
      <dgm:t>
        <a:bodyPr/>
        <a:lstStyle/>
        <a:p>
          <a:r>
            <a:rPr lang="en-US" sz="1800" b="0" i="0" baseline="0" dirty="0"/>
            <a:t>Analyzing the paths among the milestones of a project is called the </a:t>
          </a:r>
          <a:r>
            <a:rPr lang="en-US" sz="1800" b="1" i="0" baseline="0" dirty="0"/>
            <a:t>Critical Path Method (CPM)</a:t>
          </a:r>
          <a:r>
            <a:rPr lang="en-US" sz="1800" b="0" i="0" baseline="0" dirty="0"/>
            <a:t>.</a:t>
          </a:r>
          <a:endParaRPr lang="en-US" sz="1800" dirty="0"/>
        </a:p>
      </dgm:t>
    </dgm:pt>
    <dgm:pt modelId="{C02E17DC-4534-4E05-BE4F-317CABBF0E69}" type="parTrans" cxnId="{E9D413CF-C26C-4D39-B24B-DB05C373294C}">
      <dgm:prSet/>
      <dgm:spPr/>
      <dgm:t>
        <a:bodyPr/>
        <a:lstStyle/>
        <a:p>
          <a:endParaRPr lang="en-US"/>
        </a:p>
      </dgm:t>
    </dgm:pt>
    <dgm:pt modelId="{B67024D5-C2EE-4951-AB25-3B9B18457C98}" type="sibTrans" cxnId="{E9D413CF-C26C-4D39-B24B-DB05C373294C}">
      <dgm:prSet/>
      <dgm:spPr/>
      <dgm:t>
        <a:bodyPr/>
        <a:lstStyle/>
        <a:p>
          <a:endParaRPr lang="en-US"/>
        </a:p>
      </dgm:t>
    </dgm:pt>
    <dgm:pt modelId="{7CC4759C-C722-4593-BC73-FDCBBA1D21BA}">
      <dgm:prSet custT="1"/>
      <dgm:spPr/>
      <dgm:t>
        <a:bodyPr/>
        <a:lstStyle/>
        <a:p>
          <a:r>
            <a:rPr lang="en-US" sz="1600" b="0" i="0" baseline="0" dirty="0"/>
            <a:t>The paths can show us the </a:t>
          </a:r>
          <a:r>
            <a:rPr lang="en-US" sz="1600" b="1" i="0" baseline="0" dirty="0"/>
            <a:t>minimum amount of time </a:t>
          </a:r>
          <a:r>
            <a:rPr lang="en-US" sz="1600" b="0" i="0" baseline="0" dirty="0"/>
            <a:t>it will take to complete the project, given our estimates of each activity’s duration</a:t>
          </a:r>
          <a:r>
            <a:rPr lang="en-US" sz="1400" b="0" i="0" baseline="0" dirty="0"/>
            <a:t>.</a:t>
          </a:r>
          <a:endParaRPr lang="en-US" sz="1400" dirty="0"/>
        </a:p>
      </dgm:t>
    </dgm:pt>
    <dgm:pt modelId="{FA590D81-CFEE-44C9-BCAD-0CF38B972F0F}" type="parTrans" cxnId="{8AE95403-090F-4BB0-BBC8-46CD051587A9}">
      <dgm:prSet/>
      <dgm:spPr/>
      <dgm:t>
        <a:bodyPr/>
        <a:lstStyle/>
        <a:p>
          <a:endParaRPr lang="en-US"/>
        </a:p>
      </dgm:t>
    </dgm:pt>
    <dgm:pt modelId="{0D53CAE1-1374-4D33-8631-DBCE3B733A65}" type="sibTrans" cxnId="{8AE95403-090F-4BB0-BBC8-46CD051587A9}">
      <dgm:prSet/>
      <dgm:spPr/>
      <dgm:t>
        <a:bodyPr/>
        <a:lstStyle/>
        <a:p>
          <a:endParaRPr lang="en-US"/>
        </a:p>
      </dgm:t>
    </dgm:pt>
    <dgm:pt modelId="{A3272A48-5752-4ED2-B668-94C5EC6BA4C1}">
      <dgm:prSet custT="1"/>
      <dgm:spPr/>
      <dgm:t>
        <a:bodyPr/>
        <a:lstStyle/>
        <a:p>
          <a:r>
            <a:rPr lang="en-US" sz="1800" b="0" i="0" baseline="0" dirty="0"/>
            <a:t>CPM reveals those activities that are most critical to completing the project on time.</a:t>
          </a:r>
          <a:endParaRPr lang="en-US" sz="1800" dirty="0"/>
        </a:p>
      </dgm:t>
    </dgm:pt>
    <dgm:pt modelId="{CD996576-E540-4FA9-BCBC-68352251BB57}" type="parTrans" cxnId="{3F9D5F48-7D2D-4314-A69F-A1AFE115DEF1}">
      <dgm:prSet/>
      <dgm:spPr/>
      <dgm:t>
        <a:bodyPr/>
        <a:lstStyle/>
        <a:p>
          <a:endParaRPr lang="en-US"/>
        </a:p>
      </dgm:t>
    </dgm:pt>
    <dgm:pt modelId="{E4764F8D-84DE-47C1-BCC5-1A2E1EC042B6}" type="sibTrans" cxnId="{3F9D5F48-7D2D-4314-A69F-A1AFE115DEF1}">
      <dgm:prSet/>
      <dgm:spPr/>
      <dgm:t>
        <a:bodyPr/>
        <a:lstStyle/>
        <a:p>
          <a:endParaRPr lang="en-US"/>
        </a:p>
      </dgm:t>
    </dgm:pt>
    <dgm:pt modelId="{B560FBCB-9E54-461E-980F-34FEED82B546}" type="pres">
      <dgm:prSet presAssocID="{EAEC9500-16A6-4ACA-B719-1691D6D2A401}" presName="root" presStyleCnt="0">
        <dgm:presLayoutVars>
          <dgm:dir/>
          <dgm:resizeHandles val="exact"/>
        </dgm:presLayoutVars>
      </dgm:prSet>
      <dgm:spPr/>
    </dgm:pt>
    <dgm:pt modelId="{74C1C076-A7F5-458E-8FDD-F9AD1D039AC0}" type="pres">
      <dgm:prSet presAssocID="{30F9739C-6780-4EF1-BB9F-9C0CC3CC5EA5}" presName="compNode" presStyleCnt="0"/>
      <dgm:spPr/>
    </dgm:pt>
    <dgm:pt modelId="{FA58C54A-33E9-4902-8C6C-616171539715}" type="pres">
      <dgm:prSet presAssocID="{30F9739C-6780-4EF1-BB9F-9C0CC3CC5E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A9F872A-1105-4AAD-9E7B-FF74C7BFECF6}" type="pres">
      <dgm:prSet presAssocID="{30F9739C-6780-4EF1-BB9F-9C0CC3CC5EA5}" presName="spaceRect" presStyleCnt="0"/>
      <dgm:spPr/>
    </dgm:pt>
    <dgm:pt modelId="{8F654502-90C5-46B4-A905-DBFE0F00ECB2}" type="pres">
      <dgm:prSet presAssocID="{30F9739C-6780-4EF1-BB9F-9C0CC3CC5EA5}" presName="textRect" presStyleLbl="revTx" presStyleIdx="0" presStyleCnt="3">
        <dgm:presLayoutVars>
          <dgm:chMax val="1"/>
          <dgm:chPref val="1"/>
        </dgm:presLayoutVars>
      </dgm:prSet>
      <dgm:spPr/>
    </dgm:pt>
    <dgm:pt modelId="{8FB562B3-9F0C-4686-82A2-EC3B64AA7218}" type="pres">
      <dgm:prSet presAssocID="{B67024D5-C2EE-4951-AB25-3B9B18457C98}" presName="sibTrans" presStyleCnt="0"/>
      <dgm:spPr/>
    </dgm:pt>
    <dgm:pt modelId="{26E18005-42E8-4FC4-BE4B-57DAA7F15A9F}" type="pres">
      <dgm:prSet presAssocID="{7CC4759C-C722-4593-BC73-FDCBBA1D21BA}" presName="compNode" presStyleCnt="0"/>
      <dgm:spPr/>
    </dgm:pt>
    <dgm:pt modelId="{832AB57B-01BD-4C31-8900-8F8F91712E1C}" type="pres">
      <dgm:prSet presAssocID="{7CC4759C-C722-4593-BC73-FDCBBA1D21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F94737D9-1F79-4E94-96AD-9088B71BE178}" type="pres">
      <dgm:prSet presAssocID="{7CC4759C-C722-4593-BC73-FDCBBA1D21BA}" presName="spaceRect" presStyleCnt="0"/>
      <dgm:spPr/>
    </dgm:pt>
    <dgm:pt modelId="{5D184F5A-B3D5-400B-A517-83504DFFDB3E}" type="pres">
      <dgm:prSet presAssocID="{7CC4759C-C722-4593-BC73-FDCBBA1D21BA}" presName="textRect" presStyleLbl="revTx" presStyleIdx="1" presStyleCnt="3">
        <dgm:presLayoutVars>
          <dgm:chMax val="1"/>
          <dgm:chPref val="1"/>
        </dgm:presLayoutVars>
      </dgm:prSet>
      <dgm:spPr/>
    </dgm:pt>
    <dgm:pt modelId="{5BA8DE34-F76A-44A0-9AB1-118FCC9CDF15}" type="pres">
      <dgm:prSet presAssocID="{0D53CAE1-1374-4D33-8631-DBCE3B733A65}" presName="sibTrans" presStyleCnt="0"/>
      <dgm:spPr/>
    </dgm:pt>
    <dgm:pt modelId="{19E066C5-99AA-4F01-95F4-58CC7F80BA00}" type="pres">
      <dgm:prSet presAssocID="{A3272A48-5752-4ED2-B668-94C5EC6BA4C1}" presName="compNode" presStyleCnt="0"/>
      <dgm:spPr/>
    </dgm:pt>
    <dgm:pt modelId="{2E06516C-E300-4EC3-AC26-3B6F039938D4}" type="pres">
      <dgm:prSet presAssocID="{A3272A48-5752-4ED2-B668-94C5EC6BA4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DF27CD-DDFC-42C2-9B94-940037D06E5B}" type="pres">
      <dgm:prSet presAssocID="{A3272A48-5752-4ED2-B668-94C5EC6BA4C1}" presName="spaceRect" presStyleCnt="0"/>
      <dgm:spPr/>
    </dgm:pt>
    <dgm:pt modelId="{73184FB6-226B-489B-A2FF-4CA0D2CFF0FB}" type="pres">
      <dgm:prSet presAssocID="{A3272A48-5752-4ED2-B668-94C5EC6BA4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AE95403-090F-4BB0-BBC8-46CD051587A9}" srcId="{EAEC9500-16A6-4ACA-B719-1691D6D2A401}" destId="{7CC4759C-C722-4593-BC73-FDCBBA1D21BA}" srcOrd="1" destOrd="0" parTransId="{FA590D81-CFEE-44C9-BCAD-0CF38B972F0F}" sibTransId="{0D53CAE1-1374-4D33-8631-DBCE3B733A65}"/>
    <dgm:cxn modelId="{EFFD561F-A2C6-4DDC-A7ED-0133B88EF439}" type="presOf" srcId="{A3272A48-5752-4ED2-B668-94C5EC6BA4C1}" destId="{73184FB6-226B-489B-A2FF-4CA0D2CFF0FB}" srcOrd="0" destOrd="0" presId="urn:microsoft.com/office/officeart/2018/2/layout/IconLabelList"/>
    <dgm:cxn modelId="{09C98B3C-01B5-4DEB-B137-233D45C3829F}" type="presOf" srcId="{EAEC9500-16A6-4ACA-B719-1691D6D2A401}" destId="{B560FBCB-9E54-461E-980F-34FEED82B546}" srcOrd="0" destOrd="0" presId="urn:microsoft.com/office/officeart/2018/2/layout/IconLabelList"/>
    <dgm:cxn modelId="{3F9D5F48-7D2D-4314-A69F-A1AFE115DEF1}" srcId="{EAEC9500-16A6-4ACA-B719-1691D6D2A401}" destId="{A3272A48-5752-4ED2-B668-94C5EC6BA4C1}" srcOrd="2" destOrd="0" parTransId="{CD996576-E540-4FA9-BCBC-68352251BB57}" sibTransId="{E4764F8D-84DE-47C1-BCC5-1A2E1EC042B6}"/>
    <dgm:cxn modelId="{44EEF677-AC5B-4136-B095-911ACE18DA9B}" type="presOf" srcId="{7CC4759C-C722-4593-BC73-FDCBBA1D21BA}" destId="{5D184F5A-B3D5-400B-A517-83504DFFDB3E}" srcOrd="0" destOrd="0" presId="urn:microsoft.com/office/officeart/2018/2/layout/IconLabelList"/>
    <dgm:cxn modelId="{E9D413CF-C26C-4D39-B24B-DB05C373294C}" srcId="{EAEC9500-16A6-4ACA-B719-1691D6D2A401}" destId="{30F9739C-6780-4EF1-BB9F-9C0CC3CC5EA5}" srcOrd="0" destOrd="0" parTransId="{C02E17DC-4534-4E05-BE4F-317CABBF0E69}" sibTransId="{B67024D5-C2EE-4951-AB25-3B9B18457C98}"/>
    <dgm:cxn modelId="{7FC731FB-ED79-4A22-8340-443DC2286EF4}" type="presOf" srcId="{30F9739C-6780-4EF1-BB9F-9C0CC3CC5EA5}" destId="{8F654502-90C5-46B4-A905-DBFE0F00ECB2}" srcOrd="0" destOrd="0" presId="urn:microsoft.com/office/officeart/2018/2/layout/IconLabelList"/>
    <dgm:cxn modelId="{30792A5D-F183-4BEC-B22C-5D398470732B}" type="presParOf" srcId="{B560FBCB-9E54-461E-980F-34FEED82B546}" destId="{74C1C076-A7F5-458E-8FDD-F9AD1D039AC0}" srcOrd="0" destOrd="0" presId="urn:microsoft.com/office/officeart/2018/2/layout/IconLabelList"/>
    <dgm:cxn modelId="{3C97FAC4-DE50-4E85-B5E5-763D11467109}" type="presParOf" srcId="{74C1C076-A7F5-458E-8FDD-F9AD1D039AC0}" destId="{FA58C54A-33E9-4902-8C6C-616171539715}" srcOrd="0" destOrd="0" presId="urn:microsoft.com/office/officeart/2018/2/layout/IconLabelList"/>
    <dgm:cxn modelId="{485F5A1A-F296-4EA0-9E45-8E7478FB441F}" type="presParOf" srcId="{74C1C076-A7F5-458E-8FDD-F9AD1D039AC0}" destId="{AA9F872A-1105-4AAD-9E7B-FF74C7BFECF6}" srcOrd="1" destOrd="0" presId="urn:microsoft.com/office/officeart/2018/2/layout/IconLabelList"/>
    <dgm:cxn modelId="{8711C8CD-C9C4-4B07-9B1A-E19711EE3175}" type="presParOf" srcId="{74C1C076-A7F5-458E-8FDD-F9AD1D039AC0}" destId="{8F654502-90C5-46B4-A905-DBFE0F00ECB2}" srcOrd="2" destOrd="0" presId="urn:microsoft.com/office/officeart/2018/2/layout/IconLabelList"/>
    <dgm:cxn modelId="{D5EC2D59-7759-47AF-BE29-F4974519AD32}" type="presParOf" srcId="{B560FBCB-9E54-461E-980F-34FEED82B546}" destId="{8FB562B3-9F0C-4686-82A2-EC3B64AA7218}" srcOrd="1" destOrd="0" presId="urn:microsoft.com/office/officeart/2018/2/layout/IconLabelList"/>
    <dgm:cxn modelId="{84779F63-71EA-49AB-B6C6-2E1E1BD66F5D}" type="presParOf" srcId="{B560FBCB-9E54-461E-980F-34FEED82B546}" destId="{26E18005-42E8-4FC4-BE4B-57DAA7F15A9F}" srcOrd="2" destOrd="0" presId="urn:microsoft.com/office/officeart/2018/2/layout/IconLabelList"/>
    <dgm:cxn modelId="{21611F06-F803-4A95-BE81-7B166017B663}" type="presParOf" srcId="{26E18005-42E8-4FC4-BE4B-57DAA7F15A9F}" destId="{832AB57B-01BD-4C31-8900-8F8F91712E1C}" srcOrd="0" destOrd="0" presId="urn:microsoft.com/office/officeart/2018/2/layout/IconLabelList"/>
    <dgm:cxn modelId="{6FDBF2BF-31D0-4A4F-AD9C-8930CA3CABBE}" type="presParOf" srcId="{26E18005-42E8-4FC4-BE4B-57DAA7F15A9F}" destId="{F94737D9-1F79-4E94-96AD-9088B71BE178}" srcOrd="1" destOrd="0" presId="urn:microsoft.com/office/officeart/2018/2/layout/IconLabelList"/>
    <dgm:cxn modelId="{575B06DD-C3A9-4371-8071-E16426C50CE7}" type="presParOf" srcId="{26E18005-42E8-4FC4-BE4B-57DAA7F15A9F}" destId="{5D184F5A-B3D5-400B-A517-83504DFFDB3E}" srcOrd="2" destOrd="0" presId="urn:microsoft.com/office/officeart/2018/2/layout/IconLabelList"/>
    <dgm:cxn modelId="{6BCD2F0C-A770-4F88-A411-ACAF77E56220}" type="presParOf" srcId="{B560FBCB-9E54-461E-980F-34FEED82B546}" destId="{5BA8DE34-F76A-44A0-9AB1-118FCC9CDF15}" srcOrd="3" destOrd="0" presId="urn:microsoft.com/office/officeart/2018/2/layout/IconLabelList"/>
    <dgm:cxn modelId="{3A4D8623-6C39-43DF-80D2-F1EBF03D9A87}" type="presParOf" srcId="{B560FBCB-9E54-461E-980F-34FEED82B546}" destId="{19E066C5-99AA-4F01-95F4-58CC7F80BA00}" srcOrd="4" destOrd="0" presId="urn:microsoft.com/office/officeart/2018/2/layout/IconLabelList"/>
    <dgm:cxn modelId="{E1A8C516-D912-415D-A2EB-91CCAC218B97}" type="presParOf" srcId="{19E066C5-99AA-4F01-95F4-58CC7F80BA00}" destId="{2E06516C-E300-4EC3-AC26-3B6F039938D4}" srcOrd="0" destOrd="0" presId="urn:microsoft.com/office/officeart/2018/2/layout/IconLabelList"/>
    <dgm:cxn modelId="{88F0CB44-47AA-4D87-A187-3B45812ED220}" type="presParOf" srcId="{19E066C5-99AA-4F01-95F4-58CC7F80BA00}" destId="{47DF27CD-DDFC-42C2-9B94-940037D06E5B}" srcOrd="1" destOrd="0" presId="urn:microsoft.com/office/officeart/2018/2/layout/IconLabelList"/>
    <dgm:cxn modelId="{D3EC35B1-BC7D-433E-A8DF-807248B293A6}" type="presParOf" srcId="{19E066C5-99AA-4F01-95F4-58CC7F80BA00}" destId="{73184FB6-226B-489B-A2FF-4CA0D2CFF0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8C54A-33E9-4902-8C6C-616171539715}">
      <dsp:nvSpPr>
        <dsp:cNvPr id="0" name=""/>
        <dsp:cNvSpPr/>
      </dsp:nvSpPr>
      <dsp:spPr>
        <a:xfrm>
          <a:off x="923249" y="317483"/>
          <a:ext cx="1250177" cy="1250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54502-90C5-46B4-A905-DBFE0F00ECB2}">
      <dsp:nvSpPr>
        <dsp:cNvPr id="0" name=""/>
        <dsp:cNvSpPr/>
      </dsp:nvSpPr>
      <dsp:spPr>
        <a:xfrm>
          <a:off x="159251" y="1985912"/>
          <a:ext cx="2778172" cy="111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Analyzing the paths among the milestones of a project is called the </a:t>
          </a:r>
          <a:r>
            <a:rPr lang="en-US" sz="1800" b="1" i="0" kern="1200" baseline="0" dirty="0"/>
            <a:t>Critical Path Method (CPM)</a:t>
          </a:r>
          <a:r>
            <a:rPr lang="en-US" sz="1800" b="0" i="0" kern="1200" baseline="0" dirty="0"/>
            <a:t>.</a:t>
          </a:r>
          <a:endParaRPr lang="en-US" sz="1800" kern="1200" dirty="0"/>
        </a:p>
      </dsp:txBody>
      <dsp:txXfrm>
        <a:off x="159251" y="1985912"/>
        <a:ext cx="2778172" cy="1119287"/>
      </dsp:txXfrm>
    </dsp:sp>
    <dsp:sp modelId="{832AB57B-01BD-4C31-8900-8F8F91712E1C}">
      <dsp:nvSpPr>
        <dsp:cNvPr id="0" name=""/>
        <dsp:cNvSpPr/>
      </dsp:nvSpPr>
      <dsp:spPr>
        <a:xfrm>
          <a:off x="4187602" y="317483"/>
          <a:ext cx="1250177" cy="1250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84F5A-B3D5-400B-A517-83504DFFDB3E}">
      <dsp:nvSpPr>
        <dsp:cNvPr id="0" name=""/>
        <dsp:cNvSpPr/>
      </dsp:nvSpPr>
      <dsp:spPr>
        <a:xfrm>
          <a:off x="3423605" y="1985912"/>
          <a:ext cx="2778172" cy="111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The paths can show us the </a:t>
          </a:r>
          <a:r>
            <a:rPr lang="en-US" sz="1600" b="1" i="0" kern="1200" baseline="0" dirty="0"/>
            <a:t>minimum amount of time </a:t>
          </a:r>
          <a:r>
            <a:rPr lang="en-US" sz="1600" b="0" i="0" kern="1200" baseline="0" dirty="0"/>
            <a:t>it will take to complete the project, given our estimates of each activity’s duration</a:t>
          </a:r>
          <a:r>
            <a:rPr lang="en-US" sz="1400" b="0" i="0" kern="1200" baseline="0" dirty="0"/>
            <a:t>.</a:t>
          </a:r>
          <a:endParaRPr lang="en-US" sz="1400" kern="1200" dirty="0"/>
        </a:p>
      </dsp:txBody>
      <dsp:txXfrm>
        <a:off x="3423605" y="1985912"/>
        <a:ext cx="2778172" cy="1119287"/>
      </dsp:txXfrm>
    </dsp:sp>
    <dsp:sp modelId="{2E06516C-E300-4EC3-AC26-3B6F039938D4}">
      <dsp:nvSpPr>
        <dsp:cNvPr id="0" name=""/>
        <dsp:cNvSpPr/>
      </dsp:nvSpPr>
      <dsp:spPr>
        <a:xfrm>
          <a:off x="7451955" y="317483"/>
          <a:ext cx="1250177" cy="1250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84FB6-226B-489B-A2FF-4CA0D2CFF0FB}">
      <dsp:nvSpPr>
        <dsp:cNvPr id="0" name=""/>
        <dsp:cNvSpPr/>
      </dsp:nvSpPr>
      <dsp:spPr>
        <a:xfrm>
          <a:off x="6687958" y="1985912"/>
          <a:ext cx="2778172" cy="111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CPM reveals those activities that are most critical to completing the project on time.</a:t>
          </a:r>
          <a:endParaRPr lang="en-US" sz="1800" kern="1200" dirty="0"/>
        </a:p>
      </dsp:txBody>
      <dsp:txXfrm>
        <a:off x="6687958" y="1985912"/>
        <a:ext cx="2778172" cy="1119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A678-7255-27B7-008C-310159BA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DB234-9AD7-9DED-55F6-E644249C7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EE7F4-59C3-C567-DBC1-E92673E2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3C02-3E82-B393-65B6-386E6735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AB38-1622-7495-6C78-F189BD87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5DE3-8DED-E438-E567-C168A09F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75C42-2067-CD0D-30B2-D92614B32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87FE-1EE2-13D7-C09B-97F896D0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AE9F-A2A5-E88B-1091-5A29FF79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91BA9-A00B-A900-8DEE-7E7CC7DF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2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B60E8-22F8-1F40-C16A-A8332E8A2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DE8BF-D171-9081-06D8-252AEE0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E6C0-9748-1A3E-FA43-C7E8E2CD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0270-EF3B-BA3A-A078-677FFC71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AD07-E30B-A17E-63CD-ACB932A0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4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CB9E-B374-C1F5-BEAE-CC504E24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790C-2A8F-9F1C-8CD3-011DA2F89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A8D6-CFB6-93F5-7B88-2C678FCC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E7FEF-513F-7B9D-F9FE-B6FF96FB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278F-3252-7C76-9A91-169CEB8C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1BEA-2A4A-37B4-387B-134F746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BB97-1746-EAF4-F25B-168585D9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BB87-1F02-CDC3-635A-C61566C8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6A41F-E2AF-7E72-706D-CCA85A8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66648-27F6-C1A6-3B03-A3993D8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120A-0C51-3F90-2E74-C624284B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C8FC-0CBC-1F0B-2CFA-D8C272044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6A37A-4C4F-242E-DAF9-024617EF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9F089-8F95-0F59-DC54-963D961A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5D8E8-0DCD-4BA7-8040-D294F976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11DFB-60EB-769C-DD9B-0A3C50A1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88BE-6BD8-DB6D-10B5-093B3834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CE85-0073-D894-935D-B6B8E699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65898-7E39-EC0D-6195-07FE4754D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EC18E-64E9-E369-77C8-B7F3E1523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C0C51-0135-DD7E-4079-2B3AE4D36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CF970-7D2B-A82B-1C6B-FB1BB19F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804BA-9FFA-8B68-3B37-AAAB68F3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66680-329B-FB73-F6CB-BB8F6D82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5E7B-4BFD-F3E9-0B0E-B141AE50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782C4-8C1F-2464-F020-04619381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AC5F-3983-E198-8C0B-5F551D28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8ECFC-6C58-74B0-436F-A755A0AB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C8D25-758D-44F7-C93F-D250C53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DAD6E-4114-15F4-00C1-1EA95F13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D2DD1-9767-8AED-10F3-FB014AB8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C622-46B1-0F83-3966-7892DE7B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E0A87-3195-DDC6-10C5-35FCB551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76058-A9CD-0A25-F1B6-3BF885E20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11AFF-63CC-EDB5-3C3A-8A7E48AF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0F39F-A3BE-D755-EAFC-A9B49787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A1F3D-FFBF-AB43-3859-E3C072BD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D5DD-1421-A973-0A1B-7CBD9775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E1927-CAEB-A822-465C-00449AE58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4AD6-6F0E-EB35-074E-C4487587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ACDBE-E3A5-E9E2-306A-8ED655F1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C7B79-BB05-33D4-0B8B-44A854DF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3C957-0DC0-D802-B7F4-F52514C8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ACD1E-A27F-723D-942E-D9F6E7E6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36A1-E195-8958-2FB8-E01DB02D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38B5-67D0-9A71-22D8-978B0E892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AFC5-6984-47E8-97E5-DC4D043B7495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D32F-66A5-FCDE-A2B1-4D04E8F78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30F2-8F92-D1E7-CD7E-16E1409F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A0F90-F2C3-4E96-85A6-6693F777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5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E293-3BB1-47E0-15CA-35A9EE4ED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B0834-92D4-1132-03D8-33696E541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159283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1DEF-43C3-14C9-A92F-98A43AFB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55D7-B836-17D3-BB71-82243769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</a:t>
            </a:r>
            <a:r>
              <a:rPr lang="en-US" b="0" i="1" u="none" strike="noStrike" baseline="0" dirty="0"/>
              <a:t>task network, </a:t>
            </a:r>
            <a:r>
              <a:rPr lang="en-US" b="0" i="0" u="none" strike="noStrike" baseline="0" dirty="0"/>
              <a:t>also called an </a:t>
            </a:r>
            <a:r>
              <a:rPr lang="en-US" b="0" i="1" u="none" strike="noStrike" baseline="0" dirty="0"/>
              <a:t>activity network, </a:t>
            </a:r>
            <a:r>
              <a:rPr lang="en-US" b="0" i="0" u="none" strike="noStrike" baseline="0" dirty="0"/>
              <a:t>is a graphic representation of the task flow for a project. </a:t>
            </a:r>
          </a:p>
          <a:p>
            <a:pPr algn="l"/>
            <a:r>
              <a:rPr lang="en-US" b="0" i="0" u="none" strike="noStrike" baseline="0" dirty="0"/>
              <a:t>The task network is a useful mechanism for depicting inter task</a:t>
            </a:r>
            <a:r>
              <a:rPr lang="en-US" dirty="0"/>
              <a:t> </a:t>
            </a:r>
            <a:r>
              <a:rPr lang="en-US" b="0" i="0" u="none" strike="noStrike" baseline="0" dirty="0"/>
              <a:t>dependencies and determining the critical 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86B8-3262-5379-1F35-9A1A0EDF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Network of CDP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751B2E-A937-CA77-C4A2-DF7509FDE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270" y="1690688"/>
            <a:ext cx="10473175" cy="4802187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860B5AE-D44D-211B-5644-73967DDDD2E7}"/>
              </a:ext>
            </a:extLst>
          </p:cNvPr>
          <p:cNvSpPr txBox="1"/>
          <p:nvPr/>
        </p:nvSpPr>
        <p:spPr>
          <a:xfrm>
            <a:off x="1580535" y="279388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B3FA9-01EA-709C-5374-D5A03E0E715A}"/>
              </a:ext>
            </a:extLst>
          </p:cNvPr>
          <p:cNvSpPr txBox="1"/>
          <p:nvPr/>
        </p:nvSpPr>
        <p:spPr>
          <a:xfrm>
            <a:off x="4304073" y="28007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13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A17841B-B988-4BB5-6124-50505854AC59}"/>
              </a:ext>
            </a:extLst>
          </p:cNvPr>
          <p:cNvSpPr txBox="1"/>
          <p:nvPr/>
        </p:nvSpPr>
        <p:spPr>
          <a:xfrm>
            <a:off x="4299156" y="40832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1C99B5BF-4672-5BD5-E970-62DFE8E7D8B7}"/>
              </a:ext>
            </a:extLst>
          </p:cNvPr>
          <p:cNvSpPr txBox="1"/>
          <p:nvPr/>
        </p:nvSpPr>
        <p:spPr>
          <a:xfrm>
            <a:off x="4407310" y="53779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08AFEE6E-0E6E-D0B5-B642-C18C58FC5689}"/>
              </a:ext>
            </a:extLst>
          </p:cNvPr>
          <p:cNvSpPr txBox="1"/>
          <p:nvPr/>
        </p:nvSpPr>
        <p:spPr>
          <a:xfrm>
            <a:off x="2764095" y="413203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F3E3454-87DB-1F99-6AB9-13E5E80476D5}"/>
              </a:ext>
            </a:extLst>
          </p:cNvPr>
          <p:cNvSpPr txBox="1"/>
          <p:nvPr/>
        </p:nvSpPr>
        <p:spPr>
          <a:xfrm>
            <a:off x="6022257" y="41075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BF612FAC-9EAF-2181-6BF2-679D400E9908}"/>
              </a:ext>
            </a:extLst>
          </p:cNvPr>
          <p:cNvSpPr txBox="1"/>
          <p:nvPr/>
        </p:nvSpPr>
        <p:spPr>
          <a:xfrm>
            <a:off x="7696201" y="28007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657FCC38-19FD-9DF6-D921-9922DA9EFFAF}"/>
              </a:ext>
            </a:extLst>
          </p:cNvPr>
          <p:cNvSpPr txBox="1"/>
          <p:nvPr/>
        </p:nvSpPr>
        <p:spPr>
          <a:xfrm>
            <a:off x="7696201" y="408320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2372FFD4-D374-F23C-EBD7-2530E4D88B6D}"/>
              </a:ext>
            </a:extLst>
          </p:cNvPr>
          <p:cNvSpPr txBox="1"/>
          <p:nvPr/>
        </p:nvSpPr>
        <p:spPr>
          <a:xfrm>
            <a:off x="8507362" y="496481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E6DEB78F-0667-8022-253A-435BEC034379}"/>
              </a:ext>
            </a:extLst>
          </p:cNvPr>
          <p:cNvSpPr txBox="1"/>
          <p:nvPr/>
        </p:nvSpPr>
        <p:spPr>
          <a:xfrm>
            <a:off x="9345564" y="410759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40931B12-6818-BB7D-FB42-CE3E9ADD9FBB}"/>
              </a:ext>
            </a:extLst>
          </p:cNvPr>
          <p:cNvSpPr txBox="1"/>
          <p:nvPr/>
        </p:nvSpPr>
        <p:spPr>
          <a:xfrm>
            <a:off x="10336160" y="53779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</a:t>
            </a: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CD7606C7-3384-7DEF-54E4-BEC192A5AB65}"/>
              </a:ext>
            </a:extLst>
          </p:cNvPr>
          <p:cNvSpPr txBox="1"/>
          <p:nvPr/>
        </p:nvSpPr>
        <p:spPr>
          <a:xfrm>
            <a:off x="1307691" y="6094305"/>
            <a:ext cx="299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Activity on Node (AoN) Graph</a:t>
            </a:r>
          </a:p>
        </p:txBody>
      </p:sp>
    </p:spTree>
    <p:extLst>
      <p:ext uri="{BB962C8B-B14F-4D97-AF65-F5344CB8AC3E}">
        <p14:creationId xmlns:p14="http://schemas.microsoft.com/office/powerpoint/2010/main" val="314660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0377-2AF3-29DF-8AA3-8174292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Critical Path Method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76B53B4-2932-1411-C544-C35E6F942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33892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9C29757-C383-E08B-21A3-28C1263BB6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Estimating Completion</a:t>
            </a:r>
            <a:br>
              <a:rPr lang="en-US"/>
            </a:br>
            <a:r>
              <a:rPr lang="en-US" sz="2800"/>
              <a:t>Critical Path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68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1265-ADDB-33FC-FE3F-340F3093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Completion</a:t>
            </a:r>
            <a:br>
              <a:rPr lang="en-US" dirty="0"/>
            </a:br>
            <a:r>
              <a:rPr lang="en-US" sz="2800" dirty="0"/>
              <a:t>Critical Path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0275-9065-BB7F-BF81-BF8AC166C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5"/>
            <a:ext cx="10782300" cy="4515465"/>
          </a:xfrm>
        </p:spPr>
        <p:txBody>
          <a:bodyPr>
            <a:noAutofit/>
          </a:bodyPr>
          <a:lstStyle/>
          <a:p>
            <a:pPr algn="l"/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real time </a:t>
            </a:r>
            <a:r>
              <a:rPr lang="en-US" sz="2400" b="0" i="0" u="none" strike="noStrike" baseline="0" dirty="0"/>
              <a:t>or </a:t>
            </a:r>
            <a:r>
              <a:rPr lang="en-US" sz="2400" b="1" i="0" u="none" strike="noStrike" baseline="0" dirty="0"/>
              <a:t>actual time </a:t>
            </a:r>
            <a:r>
              <a:rPr lang="en-US" sz="2400" b="0" i="0" u="none" strike="noStrike" baseline="0" dirty="0"/>
              <a:t>for an activity is the estimated amount of time required for the activity to be completed.</a:t>
            </a:r>
          </a:p>
          <a:p>
            <a:pPr algn="l"/>
            <a:r>
              <a:rPr lang="en-US" sz="2400" dirty="0"/>
              <a:t>T</a:t>
            </a:r>
            <a:r>
              <a:rPr lang="en-US" sz="2400" b="0" i="0" u="none" strike="noStrike" baseline="0" dirty="0"/>
              <a:t>he </a:t>
            </a:r>
            <a:r>
              <a:rPr lang="en-US" sz="2400" b="1" i="0" u="none" strike="noStrike" baseline="0" dirty="0"/>
              <a:t>available time </a:t>
            </a:r>
            <a:r>
              <a:rPr lang="en-US" sz="2400" b="0" i="0" u="none" strike="noStrike" baseline="0" dirty="0"/>
              <a:t>is the amount of time available in the schedule for the activity’s completion.</a:t>
            </a:r>
          </a:p>
          <a:p>
            <a:pPr algn="l"/>
            <a:r>
              <a:rPr lang="en-US" sz="2400" b="1" i="0" u="none" strike="noStrike" baseline="0" dirty="0"/>
              <a:t>Slack time </a:t>
            </a:r>
            <a:r>
              <a:rPr lang="en-US" sz="2400" b="0" i="0" u="none" strike="noStrike" baseline="0" dirty="0"/>
              <a:t>or </a:t>
            </a:r>
            <a:r>
              <a:rPr lang="en-US" sz="2400" b="1" i="0" u="none" strike="noStrike" baseline="0" dirty="0"/>
              <a:t>float </a:t>
            </a:r>
            <a:r>
              <a:rPr lang="en-US" sz="2400" b="0" i="0" u="none" strike="noStrike" baseline="0" dirty="0"/>
              <a:t>for an activity is the difference between the available time and the real time for that activity:</a:t>
            </a:r>
          </a:p>
          <a:p>
            <a:pPr marL="0" indent="0" algn="ctr">
              <a:buNone/>
            </a:pPr>
            <a:r>
              <a:rPr lang="en-US" sz="2400" b="1" i="0" u="none" strike="noStrike" baseline="0" dirty="0"/>
              <a:t>Slack time = available time - real time</a:t>
            </a:r>
          </a:p>
          <a:p>
            <a:pPr algn="l"/>
            <a:r>
              <a:rPr lang="en-US" sz="2400" b="0" i="0" u="none" strike="noStrike" baseline="0" dirty="0"/>
              <a:t>Another way of looking at slack time is to compare the earliest time an activity may begin with the latest time the activity may begin without delaying the project.</a:t>
            </a:r>
          </a:p>
          <a:p>
            <a:pPr marL="0" indent="0" algn="ctr">
              <a:buNone/>
            </a:pPr>
            <a:r>
              <a:rPr lang="en-US" sz="2400" b="1" i="0" u="none" strike="noStrike" baseline="0" dirty="0"/>
              <a:t>Slack time = latest start time - earliest start time</a:t>
            </a:r>
          </a:p>
        </p:txBody>
      </p:sp>
    </p:spTree>
    <p:extLst>
      <p:ext uri="{BB962C8B-B14F-4D97-AF65-F5344CB8AC3E}">
        <p14:creationId xmlns:p14="http://schemas.microsoft.com/office/powerpoint/2010/main" val="1905646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294-03FD-F96F-58EA-FD7B86AE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Completion</a:t>
            </a:r>
            <a:br>
              <a:rPr lang="en-US" dirty="0"/>
            </a:br>
            <a:r>
              <a:rPr lang="en-US" sz="2800" dirty="0"/>
              <a:t>Critical Path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FD96-02EC-1462-0073-C40A93C38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65"/>
            <a:ext cx="10330543" cy="4476135"/>
          </a:xfrm>
        </p:spPr>
        <p:txBody>
          <a:bodyPr/>
          <a:lstStyle/>
          <a:p>
            <a:pPr algn="just"/>
            <a:r>
              <a:rPr lang="en-US" b="0" i="0" u="none" strike="noStrike" baseline="0" dirty="0"/>
              <a:t>The path that determines whether or not the project is on schedule. is called the critical path. </a:t>
            </a:r>
          </a:p>
          <a:p>
            <a:pPr algn="just"/>
            <a:r>
              <a:rPr lang="en-US" b="0" i="0" u="none" strike="noStrike" baseline="0" dirty="0"/>
              <a:t>Thus, the </a:t>
            </a:r>
            <a:r>
              <a:rPr lang="en-US" b="1" i="0" u="none" strike="noStrike" baseline="0" dirty="0"/>
              <a:t>critical path </a:t>
            </a:r>
            <a:r>
              <a:rPr lang="en-US" b="0" i="0" u="none" strike="noStrike" baseline="0" dirty="0"/>
              <a:t>is the one for which the slack at every node is zero.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5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1576-9F2B-4410-7519-C0BF6FD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Completion</a:t>
            </a:r>
            <a:br>
              <a:rPr lang="en-US" dirty="0"/>
            </a:br>
            <a:r>
              <a:rPr lang="en-US" sz="2800" dirty="0"/>
              <a:t>Critical Path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523A-5133-BDBE-1773-88032F49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Critical path</a:t>
            </a:r>
            <a:r>
              <a:rPr lang="en-GB" dirty="0"/>
              <a:t>: the slack at every activity is zero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can be more than one in a project schedule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Slack time</a:t>
            </a:r>
            <a:r>
              <a:rPr lang="en-GB" dirty="0"/>
              <a:t> =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available time – real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latest start time – earliest start time</a:t>
            </a:r>
          </a:p>
          <a:p>
            <a:r>
              <a:rPr lang="en-US" dirty="0"/>
              <a:t>Paths????</a:t>
            </a:r>
          </a:p>
          <a:p>
            <a:r>
              <a:rPr lang="en-US" dirty="0"/>
              <a:t>Longest Path???</a:t>
            </a:r>
          </a:p>
        </p:txBody>
      </p:sp>
    </p:spTree>
    <p:extLst>
      <p:ext uri="{BB962C8B-B14F-4D97-AF65-F5344CB8AC3E}">
        <p14:creationId xmlns:p14="http://schemas.microsoft.com/office/powerpoint/2010/main" val="185722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F0D2-C5A7-6901-7C9C-3E90CB61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A1D4-FC3A-FF7D-F27A-8742F55B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697"/>
            <a:ext cx="10515600" cy="665105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97DF6C6F-B5B1-86AC-6B1C-56A1A4C53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93" y="4460869"/>
            <a:ext cx="1219200" cy="1097280"/>
          </a:xfrm>
          <a:prstGeom prst="rect">
            <a:avLst/>
          </a:prstGeom>
        </p:spPr>
      </p:pic>
      <p:pic>
        <p:nvPicPr>
          <p:cNvPr id="22" name="table">
            <a:extLst>
              <a:ext uri="{FF2B5EF4-FFF2-40B4-BE49-F238E27FC236}">
                <a16:creationId xmlns:a16="http://schemas.microsoft.com/office/drawing/2014/main" id="{FB63ABBE-7EDA-7AA4-C330-5147D555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28" y="3241669"/>
            <a:ext cx="1219200" cy="1097280"/>
          </a:xfrm>
          <a:prstGeom prst="rect">
            <a:avLst/>
          </a:prstGeom>
        </p:spPr>
      </p:pic>
      <p:pic>
        <p:nvPicPr>
          <p:cNvPr id="24" name="table">
            <a:extLst>
              <a:ext uri="{FF2B5EF4-FFF2-40B4-BE49-F238E27FC236}">
                <a16:creationId xmlns:a16="http://schemas.microsoft.com/office/drawing/2014/main" id="{1DD4510F-11B4-5D23-876E-69A59C493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649" y="4460869"/>
            <a:ext cx="1219200" cy="1097280"/>
          </a:xfrm>
          <a:prstGeom prst="rect">
            <a:avLst/>
          </a:prstGeom>
        </p:spPr>
      </p:pic>
      <p:pic>
        <p:nvPicPr>
          <p:cNvPr id="25" name="table">
            <a:extLst>
              <a:ext uri="{FF2B5EF4-FFF2-40B4-BE49-F238E27FC236}">
                <a16:creationId xmlns:a16="http://schemas.microsoft.com/office/drawing/2014/main" id="{4332AF4E-5899-4AD3-4FA7-F94FC8459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542" y="3241669"/>
            <a:ext cx="1219200" cy="1097280"/>
          </a:xfrm>
          <a:prstGeom prst="rect">
            <a:avLst/>
          </a:prstGeom>
        </p:spPr>
      </p:pic>
      <p:pic>
        <p:nvPicPr>
          <p:cNvPr id="26" name="table">
            <a:extLst>
              <a:ext uri="{FF2B5EF4-FFF2-40B4-BE49-F238E27FC236}">
                <a16:creationId xmlns:a16="http://schemas.microsoft.com/office/drawing/2014/main" id="{F12C6A25-E35C-4760-2532-580B2DB8A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705" y="4460869"/>
            <a:ext cx="1219200" cy="1097280"/>
          </a:xfrm>
          <a:prstGeom prst="rect">
            <a:avLst/>
          </a:prstGeom>
        </p:spPr>
      </p:pic>
      <p:pic>
        <p:nvPicPr>
          <p:cNvPr id="27" name="table">
            <a:extLst>
              <a:ext uri="{FF2B5EF4-FFF2-40B4-BE49-F238E27FC236}">
                <a16:creationId xmlns:a16="http://schemas.microsoft.com/office/drawing/2014/main" id="{1CCBE484-5754-95B9-D05D-CE8317574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3542" y="4460869"/>
            <a:ext cx="1219200" cy="1097280"/>
          </a:xfrm>
          <a:prstGeom prst="rect">
            <a:avLst/>
          </a:prstGeom>
        </p:spPr>
      </p:pic>
      <p:pic>
        <p:nvPicPr>
          <p:cNvPr id="28" name="table">
            <a:extLst>
              <a:ext uri="{FF2B5EF4-FFF2-40B4-BE49-F238E27FC236}">
                <a16:creationId xmlns:a16="http://schemas.microsoft.com/office/drawing/2014/main" id="{2FE04A2F-F131-B2B4-E999-6C85532C0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8556" y="5680069"/>
            <a:ext cx="1219200" cy="1097280"/>
          </a:xfrm>
          <a:prstGeom prst="rect">
            <a:avLst/>
          </a:prstGeom>
        </p:spPr>
      </p:pic>
      <p:pic>
        <p:nvPicPr>
          <p:cNvPr id="29" name="table">
            <a:extLst>
              <a:ext uri="{FF2B5EF4-FFF2-40B4-BE49-F238E27FC236}">
                <a16:creationId xmlns:a16="http://schemas.microsoft.com/office/drawing/2014/main" id="{C2A79430-1BBF-B6B0-B70D-F26A8AF6EF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655" y="4460869"/>
            <a:ext cx="1219200" cy="109728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3EE834-DC04-1905-A631-19E2DEF82FAC}"/>
              </a:ext>
            </a:extLst>
          </p:cNvPr>
          <p:cNvCxnSpPr/>
          <p:nvPr/>
        </p:nvCxnSpPr>
        <p:spPr>
          <a:xfrm flipV="1">
            <a:off x="4962593" y="3790309"/>
            <a:ext cx="1121535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2EA01A-CF64-C6A5-1526-88BD5F6923E5}"/>
              </a:ext>
            </a:extLst>
          </p:cNvPr>
          <p:cNvCxnSpPr/>
          <p:nvPr/>
        </p:nvCxnSpPr>
        <p:spPr>
          <a:xfrm>
            <a:off x="4962593" y="5009509"/>
            <a:ext cx="88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613DDE-96BE-C963-FEAC-25A74797FAFF}"/>
              </a:ext>
            </a:extLst>
          </p:cNvPr>
          <p:cNvCxnSpPr/>
          <p:nvPr/>
        </p:nvCxnSpPr>
        <p:spPr>
          <a:xfrm>
            <a:off x="4962593" y="5420988"/>
            <a:ext cx="2475963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5CE238-7FAA-5F72-A274-7A32B568DFFC}"/>
              </a:ext>
            </a:extLst>
          </p:cNvPr>
          <p:cNvCxnSpPr/>
          <p:nvPr/>
        </p:nvCxnSpPr>
        <p:spPr>
          <a:xfrm>
            <a:off x="7303328" y="3790309"/>
            <a:ext cx="182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28AEF1-88E7-EDFE-4ECE-3BEFA989D8BF}"/>
              </a:ext>
            </a:extLst>
          </p:cNvPr>
          <p:cNvCxnSpPr/>
          <p:nvPr/>
        </p:nvCxnSpPr>
        <p:spPr>
          <a:xfrm>
            <a:off x="7061849" y="5009509"/>
            <a:ext cx="42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E15F87-3BF1-3794-BCA7-E997E42EAF0C}"/>
              </a:ext>
            </a:extLst>
          </p:cNvPr>
          <p:cNvCxnSpPr/>
          <p:nvPr/>
        </p:nvCxnSpPr>
        <p:spPr>
          <a:xfrm>
            <a:off x="8703905" y="5009509"/>
            <a:ext cx="41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7D8BFD-9B8B-F4D7-2B1B-66C1CFA90DEA}"/>
              </a:ext>
            </a:extLst>
          </p:cNvPr>
          <p:cNvCxnSpPr/>
          <p:nvPr/>
        </p:nvCxnSpPr>
        <p:spPr>
          <a:xfrm>
            <a:off x="10342742" y="5009509"/>
            <a:ext cx="54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2F99EB-85EF-0D17-504D-C701711E8D82}"/>
              </a:ext>
            </a:extLst>
          </p:cNvPr>
          <p:cNvCxnSpPr/>
          <p:nvPr/>
        </p:nvCxnSpPr>
        <p:spPr>
          <a:xfrm>
            <a:off x="10342742" y="3455029"/>
            <a:ext cx="1150513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3D0262-8E16-6CF9-0A9C-6A9253E8C19A}"/>
              </a:ext>
            </a:extLst>
          </p:cNvPr>
          <p:cNvCxnSpPr/>
          <p:nvPr/>
        </p:nvCxnSpPr>
        <p:spPr>
          <a:xfrm flipV="1">
            <a:off x="8703905" y="3790309"/>
            <a:ext cx="419637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CFC799-38DD-B3DC-F012-8D3A5F87E2BA}"/>
              </a:ext>
            </a:extLst>
          </p:cNvPr>
          <p:cNvCxnSpPr/>
          <p:nvPr/>
        </p:nvCxnSpPr>
        <p:spPr>
          <a:xfrm flipV="1">
            <a:off x="8657756" y="5558149"/>
            <a:ext cx="2835499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B855E17-C489-7D8D-088E-453DD61D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61850"/>
              </p:ext>
            </p:extLst>
          </p:nvPr>
        </p:nvGraphicFramePr>
        <p:xfrm>
          <a:off x="255983" y="868284"/>
          <a:ext cx="4918038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9346">
                  <a:extLst>
                    <a:ext uri="{9D8B030D-6E8A-4147-A177-3AD203B41FA5}">
                      <a16:colId xmlns:a16="http://schemas.microsoft.com/office/drawing/2014/main" val="1993436255"/>
                    </a:ext>
                  </a:extLst>
                </a:gridCol>
                <a:gridCol w="1639346">
                  <a:extLst>
                    <a:ext uri="{9D8B030D-6E8A-4147-A177-3AD203B41FA5}">
                      <a16:colId xmlns:a16="http://schemas.microsoft.com/office/drawing/2014/main" val="1143677771"/>
                    </a:ext>
                  </a:extLst>
                </a:gridCol>
                <a:gridCol w="1639346">
                  <a:extLst>
                    <a:ext uri="{9D8B030D-6E8A-4147-A177-3AD203B41FA5}">
                      <a16:colId xmlns:a16="http://schemas.microsoft.com/office/drawing/2014/main" val="3381315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Predecessor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 (Days)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5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178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9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B,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57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95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59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C, D,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36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38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98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55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51947-5FBE-7D91-A987-BC966011B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A6BF-1DF1-C383-7712-1DB826B1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CB5C73E7-A8D3-DD26-E44D-DF83E4A8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66" y="3401470"/>
            <a:ext cx="1219200" cy="1097280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52527AA7-C6B0-BFA7-32E8-30D6AE13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01" y="2182270"/>
            <a:ext cx="1219200" cy="1097280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7B635836-F6BE-50E1-350A-82321B6F7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022" y="3401470"/>
            <a:ext cx="1219200" cy="109728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7AC853C1-B7AB-5B5D-64BF-D0856217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915" y="2182270"/>
            <a:ext cx="1219200" cy="109728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EF1CB5FF-97AF-4466-752A-99389EF16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078" y="3401470"/>
            <a:ext cx="1219200" cy="109728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F4B2E916-02AE-81DE-9B9F-66A17F9B7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915" y="3401470"/>
            <a:ext cx="1219200" cy="109728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4837DB27-B9DD-BEB3-5C30-02C6C843C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0929" y="4620670"/>
            <a:ext cx="1219200" cy="109728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D1480E25-4435-E06B-8B99-02BCCD409B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6028" y="3401470"/>
            <a:ext cx="1219200" cy="10972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A86AD-F0CC-BA6E-8E63-A1EE56CA7FBF}"/>
              </a:ext>
            </a:extLst>
          </p:cNvPr>
          <p:cNvCxnSpPr/>
          <p:nvPr/>
        </p:nvCxnSpPr>
        <p:spPr>
          <a:xfrm flipV="1">
            <a:off x="3164966" y="2730910"/>
            <a:ext cx="1121535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F22509-0DAD-0676-4E92-F666EBF89EBD}"/>
              </a:ext>
            </a:extLst>
          </p:cNvPr>
          <p:cNvCxnSpPr/>
          <p:nvPr/>
        </p:nvCxnSpPr>
        <p:spPr>
          <a:xfrm>
            <a:off x="3164966" y="3950110"/>
            <a:ext cx="88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63F68A-CE36-75B4-EF3E-38D28C3DAA25}"/>
              </a:ext>
            </a:extLst>
          </p:cNvPr>
          <p:cNvCxnSpPr/>
          <p:nvPr/>
        </p:nvCxnSpPr>
        <p:spPr>
          <a:xfrm>
            <a:off x="3164966" y="4361589"/>
            <a:ext cx="2475963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93617F-8166-157F-7B8B-8A4FFAA63D67}"/>
              </a:ext>
            </a:extLst>
          </p:cNvPr>
          <p:cNvCxnSpPr/>
          <p:nvPr/>
        </p:nvCxnSpPr>
        <p:spPr>
          <a:xfrm>
            <a:off x="5505701" y="2730910"/>
            <a:ext cx="182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5496EC-9C77-EB38-1C21-7F87B00B2C3B}"/>
              </a:ext>
            </a:extLst>
          </p:cNvPr>
          <p:cNvCxnSpPr/>
          <p:nvPr/>
        </p:nvCxnSpPr>
        <p:spPr>
          <a:xfrm>
            <a:off x="5264222" y="3950110"/>
            <a:ext cx="42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08B0FF-4D8D-6F74-EB52-B84CECDC4DED}"/>
              </a:ext>
            </a:extLst>
          </p:cNvPr>
          <p:cNvCxnSpPr/>
          <p:nvPr/>
        </p:nvCxnSpPr>
        <p:spPr>
          <a:xfrm>
            <a:off x="6906278" y="3950110"/>
            <a:ext cx="41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6FF237-45BB-A808-FD5B-E63BE528F81A}"/>
              </a:ext>
            </a:extLst>
          </p:cNvPr>
          <p:cNvCxnSpPr/>
          <p:nvPr/>
        </p:nvCxnSpPr>
        <p:spPr>
          <a:xfrm>
            <a:off x="8545115" y="3950110"/>
            <a:ext cx="54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EFCAE-C356-BEFB-BAFC-C2581525430A}"/>
              </a:ext>
            </a:extLst>
          </p:cNvPr>
          <p:cNvCxnSpPr/>
          <p:nvPr/>
        </p:nvCxnSpPr>
        <p:spPr>
          <a:xfrm>
            <a:off x="8545115" y="2395630"/>
            <a:ext cx="1150513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74E256-CA40-3C2A-175D-4BE0C866A507}"/>
              </a:ext>
            </a:extLst>
          </p:cNvPr>
          <p:cNvCxnSpPr>
            <a:cxnSpLocks/>
          </p:cNvCxnSpPr>
          <p:nvPr/>
        </p:nvCxnSpPr>
        <p:spPr>
          <a:xfrm flipV="1">
            <a:off x="6906278" y="2907890"/>
            <a:ext cx="419637" cy="57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51B569-087E-E5B3-2B8D-0EF4247205B1}"/>
              </a:ext>
            </a:extLst>
          </p:cNvPr>
          <p:cNvCxnSpPr/>
          <p:nvPr/>
        </p:nvCxnSpPr>
        <p:spPr>
          <a:xfrm flipV="1">
            <a:off x="6860129" y="4498750"/>
            <a:ext cx="2835499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32DB754-D848-A5C1-709F-EA7538CEC887}"/>
              </a:ext>
            </a:extLst>
          </p:cNvPr>
          <p:cNvGraphicFramePr>
            <a:graphicFrameLocks noGrp="1"/>
          </p:cNvGraphicFramePr>
          <p:nvPr/>
        </p:nvGraphicFramePr>
        <p:xfrm>
          <a:off x="500818" y="5152190"/>
          <a:ext cx="1850496" cy="1340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832">
                  <a:extLst>
                    <a:ext uri="{9D8B030D-6E8A-4147-A177-3AD203B41FA5}">
                      <a16:colId xmlns:a16="http://schemas.microsoft.com/office/drawing/2014/main" val="687755235"/>
                    </a:ext>
                  </a:extLst>
                </a:gridCol>
                <a:gridCol w="616832">
                  <a:extLst>
                    <a:ext uri="{9D8B030D-6E8A-4147-A177-3AD203B41FA5}">
                      <a16:colId xmlns:a16="http://schemas.microsoft.com/office/drawing/2014/main" val="3581361225"/>
                    </a:ext>
                  </a:extLst>
                </a:gridCol>
                <a:gridCol w="616832">
                  <a:extLst>
                    <a:ext uri="{9D8B030D-6E8A-4147-A177-3AD203B41FA5}">
                      <a16:colId xmlns:a16="http://schemas.microsoft.com/office/drawing/2014/main" val="1112079728"/>
                    </a:ext>
                  </a:extLst>
                </a:gridCol>
              </a:tblGrid>
              <a:tr h="446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795082"/>
                  </a:ext>
                </a:extLst>
              </a:tr>
              <a:tr h="44689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80546"/>
                  </a:ext>
                </a:extLst>
              </a:tr>
              <a:tr h="4468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577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40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AF4C0-CDDD-0E63-A0F1-57D05709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EAA3-375E-6EAD-E58A-EC87ED0F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0EB1693C-C076-7ED8-0992-9C233FE37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66" y="3401470"/>
            <a:ext cx="1219200" cy="1097280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85C006D3-4E61-EB15-59CD-86B6A8A0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501" y="2182270"/>
            <a:ext cx="1219200" cy="1097280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5F7A8B6E-338D-02BA-2FC5-14684E58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022" y="3401470"/>
            <a:ext cx="1219200" cy="1097280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42EF6958-8ADB-24F4-1991-C7619339C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915" y="2182270"/>
            <a:ext cx="1219200" cy="109728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40DE1036-3193-C739-3A2A-05CF8F295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078" y="3401470"/>
            <a:ext cx="1219200" cy="1097280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4737D0B2-FA5C-087B-2D0E-97D45C95D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5915" y="3401470"/>
            <a:ext cx="1219200" cy="109728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F4492CD3-A0ED-C7CD-4B0D-C8F832484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0929" y="4620670"/>
            <a:ext cx="1219200" cy="1097280"/>
          </a:xfrm>
          <a:prstGeom prst="rect">
            <a:avLst/>
          </a:prstGeom>
        </p:spPr>
      </p:pic>
      <p:pic>
        <p:nvPicPr>
          <p:cNvPr id="11" name="table">
            <a:extLst>
              <a:ext uri="{FF2B5EF4-FFF2-40B4-BE49-F238E27FC236}">
                <a16:creationId xmlns:a16="http://schemas.microsoft.com/office/drawing/2014/main" id="{7E6DF76A-C223-01F5-25FE-6ED0093B66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6028" y="3401470"/>
            <a:ext cx="1219200" cy="10972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23599A-84B4-9ACE-D54A-B4EF1FEC363B}"/>
              </a:ext>
            </a:extLst>
          </p:cNvPr>
          <p:cNvCxnSpPr/>
          <p:nvPr/>
        </p:nvCxnSpPr>
        <p:spPr>
          <a:xfrm flipV="1">
            <a:off x="3164966" y="2730910"/>
            <a:ext cx="1121535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D21D34-8A69-9945-DAD2-77C2855D4E45}"/>
              </a:ext>
            </a:extLst>
          </p:cNvPr>
          <p:cNvCxnSpPr/>
          <p:nvPr/>
        </p:nvCxnSpPr>
        <p:spPr>
          <a:xfrm>
            <a:off x="3164966" y="3950110"/>
            <a:ext cx="88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4F866F-0D48-999A-B34A-F48396DF73B4}"/>
              </a:ext>
            </a:extLst>
          </p:cNvPr>
          <p:cNvCxnSpPr/>
          <p:nvPr/>
        </p:nvCxnSpPr>
        <p:spPr>
          <a:xfrm>
            <a:off x="3164966" y="4361589"/>
            <a:ext cx="2475963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C4EA82-E406-A0B1-60D3-8A2EB8D86F91}"/>
              </a:ext>
            </a:extLst>
          </p:cNvPr>
          <p:cNvCxnSpPr/>
          <p:nvPr/>
        </p:nvCxnSpPr>
        <p:spPr>
          <a:xfrm>
            <a:off x="5505701" y="2730910"/>
            <a:ext cx="182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AFF40F-D545-BC95-6E1F-B75D24927ADF}"/>
              </a:ext>
            </a:extLst>
          </p:cNvPr>
          <p:cNvCxnSpPr/>
          <p:nvPr/>
        </p:nvCxnSpPr>
        <p:spPr>
          <a:xfrm>
            <a:off x="5264222" y="3950110"/>
            <a:ext cx="42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33E3EC-C8FD-546A-2DB8-7C8C0D8E04FA}"/>
              </a:ext>
            </a:extLst>
          </p:cNvPr>
          <p:cNvCxnSpPr/>
          <p:nvPr/>
        </p:nvCxnSpPr>
        <p:spPr>
          <a:xfrm>
            <a:off x="6906278" y="3950110"/>
            <a:ext cx="41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F0E22-1F42-BDEE-41A0-6F5202135400}"/>
              </a:ext>
            </a:extLst>
          </p:cNvPr>
          <p:cNvCxnSpPr/>
          <p:nvPr/>
        </p:nvCxnSpPr>
        <p:spPr>
          <a:xfrm>
            <a:off x="8545115" y="3950110"/>
            <a:ext cx="54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84E1AC-2E4A-4296-BBD6-8B8296B7E8ED}"/>
              </a:ext>
            </a:extLst>
          </p:cNvPr>
          <p:cNvCxnSpPr/>
          <p:nvPr/>
        </p:nvCxnSpPr>
        <p:spPr>
          <a:xfrm>
            <a:off x="8545115" y="2395630"/>
            <a:ext cx="1150513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FC42B2-A1C7-2BBA-52AE-E9141F65593C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6906278" y="3072185"/>
            <a:ext cx="426448" cy="41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2FD3D4-2199-6FBB-00D1-3C227100B8C6}"/>
              </a:ext>
            </a:extLst>
          </p:cNvPr>
          <p:cNvCxnSpPr/>
          <p:nvPr/>
        </p:nvCxnSpPr>
        <p:spPr>
          <a:xfrm flipV="1">
            <a:off x="6860129" y="4498750"/>
            <a:ext cx="2835499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813D9B-B4E4-8820-216F-DBF364453E58}"/>
              </a:ext>
            </a:extLst>
          </p:cNvPr>
          <p:cNvSpPr txBox="1"/>
          <p:nvPr/>
        </p:nvSpPr>
        <p:spPr>
          <a:xfrm>
            <a:off x="1111692" y="5809076"/>
            <a:ext cx="428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Critical Path: A -&gt; G -&gt; H -&gt; E -&gt; 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B76E7-A433-53BB-B459-17C3ECD7B935}"/>
              </a:ext>
            </a:extLst>
          </p:cNvPr>
          <p:cNvSpPr txBox="1"/>
          <p:nvPr/>
        </p:nvSpPr>
        <p:spPr>
          <a:xfrm>
            <a:off x="5742767" y="4118665"/>
            <a:ext cx="422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DF35FC-3BF7-3C46-73F4-88C25A431F31}"/>
              </a:ext>
            </a:extLst>
          </p:cNvPr>
          <p:cNvSpPr txBox="1"/>
          <p:nvPr/>
        </p:nvSpPr>
        <p:spPr>
          <a:xfrm>
            <a:off x="2742111" y="3427134"/>
            <a:ext cx="44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226494-AE23-13E8-A0A2-F51759C70CEF}"/>
              </a:ext>
            </a:extLst>
          </p:cNvPr>
          <p:cNvSpPr txBox="1"/>
          <p:nvPr/>
        </p:nvSpPr>
        <p:spPr>
          <a:xfrm>
            <a:off x="2026093" y="4129905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3CA33-4427-78FA-7047-D0C70B00EBFD}"/>
              </a:ext>
            </a:extLst>
          </p:cNvPr>
          <p:cNvSpPr txBox="1"/>
          <p:nvPr/>
        </p:nvSpPr>
        <p:spPr>
          <a:xfrm>
            <a:off x="2756403" y="4099559"/>
            <a:ext cx="42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B56D17-ABB5-7F70-F1DF-8E5AE762CF6B}"/>
              </a:ext>
            </a:extLst>
          </p:cNvPr>
          <p:cNvSpPr txBox="1"/>
          <p:nvPr/>
        </p:nvSpPr>
        <p:spPr>
          <a:xfrm>
            <a:off x="4280593" y="2197269"/>
            <a:ext cx="48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F9D878-A8BD-0E39-580A-CDAFAFEEE184}"/>
              </a:ext>
            </a:extLst>
          </p:cNvPr>
          <p:cNvSpPr txBox="1"/>
          <p:nvPr/>
        </p:nvSpPr>
        <p:spPr>
          <a:xfrm>
            <a:off x="5123747" y="2191971"/>
            <a:ext cx="4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8126B0-56A1-29FD-48F5-D8B777325DA1}"/>
              </a:ext>
            </a:extLst>
          </p:cNvPr>
          <p:cNvSpPr txBox="1"/>
          <p:nvPr/>
        </p:nvSpPr>
        <p:spPr>
          <a:xfrm>
            <a:off x="4700230" y="2201850"/>
            <a:ext cx="48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DC2AA0-4587-3ED3-947E-5AF3463A9EBB}"/>
              </a:ext>
            </a:extLst>
          </p:cNvPr>
          <p:cNvSpPr txBox="1"/>
          <p:nvPr/>
        </p:nvSpPr>
        <p:spPr>
          <a:xfrm>
            <a:off x="4101048" y="3429000"/>
            <a:ext cx="424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8C7340-05B4-C817-67AA-EAC2E2AE54BF}"/>
              </a:ext>
            </a:extLst>
          </p:cNvPr>
          <p:cNvSpPr txBox="1"/>
          <p:nvPr/>
        </p:nvSpPr>
        <p:spPr>
          <a:xfrm>
            <a:off x="5138258" y="2890236"/>
            <a:ext cx="395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32AA77-3A43-032B-E416-1D97E53A1DA6}"/>
              </a:ext>
            </a:extLst>
          </p:cNvPr>
          <p:cNvSpPr txBox="1"/>
          <p:nvPr/>
        </p:nvSpPr>
        <p:spPr>
          <a:xfrm>
            <a:off x="4284616" y="2896913"/>
            <a:ext cx="393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2627C3-E0E2-C7CA-BE95-211A159BE6A7}"/>
              </a:ext>
            </a:extLst>
          </p:cNvPr>
          <p:cNvSpPr txBox="1"/>
          <p:nvPr/>
        </p:nvSpPr>
        <p:spPr>
          <a:xfrm>
            <a:off x="4518210" y="3419838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16823-51EE-9B6D-61A5-CC61CDF024CF}"/>
              </a:ext>
            </a:extLst>
          </p:cNvPr>
          <p:cNvSpPr txBox="1"/>
          <p:nvPr/>
        </p:nvSpPr>
        <p:spPr>
          <a:xfrm>
            <a:off x="4829078" y="3426577"/>
            <a:ext cx="438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AD8228-580B-09EE-48AA-8B4B2E6D57F8}"/>
              </a:ext>
            </a:extLst>
          </p:cNvPr>
          <p:cNvSpPr txBox="1"/>
          <p:nvPr/>
        </p:nvSpPr>
        <p:spPr>
          <a:xfrm>
            <a:off x="4847077" y="4109983"/>
            <a:ext cx="441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6DEDE-81F6-B16A-E7DF-4E1869AFD5F7}"/>
              </a:ext>
            </a:extLst>
          </p:cNvPr>
          <p:cNvSpPr txBox="1"/>
          <p:nvPr/>
        </p:nvSpPr>
        <p:spPr>
          <a:xfrm>
            <a:off x="4102076" y="4118665"/>
            <a:ext cx="414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B0D591-A854-D179-E5F5-593F058D6006}"/>
              </a:ext>
            </a:extLst>
          </p:cNvPr>
          <p:cNvSpPr txBox="1"/>
          <p:nvPr/>
        </p:nvSpPr>
        <p:spPr>
          <a:xfrm>
            <a:off x="6469818" y="3419838"/>
            <a:ext cx="41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4F8D1C-E916-4C0A-7A8F-83B5138B7E1B}"/>
              </a:ext>
            </a:extLst>
          </p:cNvPr>
          <p:cNvSpPr txBox="1"/>
          <p:nvPr/>
        </p:nvSpPr>
        <p:spPr>
          <a:xfrm>
            <a:off x="6167495" y="3430369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3F3F51-324D-567A-97BC-EC7003F35756}"/>
              </a:ext>
            </a:extLst>
          </p:cNvPr>
          <p:cNvSpPr txBox="1"/>
          <p:nvPr/>
        </p:nvSpPr>
        <p:spPr>
          <a:xfrm>
            <a:off x="5747858" y="3419838"/>
            <a:ext cx="4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700CCD-6569-BAF8-749F-4A7C9D69509A}"/>
              </a:ext>
            </a:extLst>
          </p:cNvPr>
          <p:cNvSpPr txBox="1"/>
          <p:nvPr/>
        </p:nvSpPr>
        <p:spPr>
          <a:xfrm>
            <a:off x="2401941" y="3429000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B2268E-7823-8F5E-9834-5FAA5FB35ABD}"/>
              </a:ext>
            </a:extLst>
          </p:cNvPr>
          <p:cNvSpPr txBox="1"/>
          <p:nvPr/>
        </p:nvSpPr>
        <p:spPr>
          <a:xfrm>
            <a:off x="6451313" y="4107104"/>
            <a:ext cx="443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957C9E-574C-4125-64B2-E112E3D97DF7}"/>
              </a:ext>
            </a:extLst>
          </p:cNvPr>
          <p:cNvSpPr txBox="1"/>
          <p:nvPr/>
        </p:nvSpPr>
        <p:spPr>
          <a:xfrm>
            <a:off x="6057925" y="4648955"/>
            <a:ext cx="432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B8B14-3335-9554-4A56-0732BE03056C}"/>
              </a:ext>
            </a:extLst>
          </p:cNvPr>
          <p:cNvSpPr txBox="1"/>
          <p:nvPr/>
        </p:nvSpPr>
        <p:spPr>
          <a:xfrm>
            <a:off x="6450405" y="4654602"/>
            <a:ext cx="48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D55219-7D68-A7CE-35C8-9965798FDC0C}"/>
              </a:ext>
            </a:extLst>
          </p:cNvPr>
          <p:cNvSpPr txBox="1"/>
          <p:nvPr/>
        </p:nvSpPr>
        <p:spPr>
          <a:xfrm>
            <a:off x="5676890" y="4657370"/>
            <a:ext cx="389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2D0D74-641F-5BE4-172F-D585B2296370}"/>
              </a:ext>
            </a:extLst>
          </p:cNvPr>
          <p:cNvSpPr txBox="1"/>
          <p:nvPr/>
        </p:nvSpPr>
        <p:spPr>
          <a:xfrm>
            <a:off x="6451313" y="5340393"/>
            <a:ext cx="47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C5D181-1F67-E3D5-CCAB-F051A0076B9A}"/>
              </a:ext>
            </a:extLst>
          </p:cNvPr>
          <p:cNvSpPr txBox="1"/>
          <p:nvPr/>
        </p:nvSpPr>
        <p:spPr>
          <a:xfrm>
            <a:off x="5687078" y="5331052"/>
            <a:ext cx="477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1065A-8B19-EE5E-F1B3-67594CF52809}"/>
              </a:ext>
            </a:extLst>
          </p:cNvPr>
          <p:cNvSpPr txBox="1"/>
          <p:nvPr/>
        </p:nvSpPr>
        <p:spPr>
          <a:xfrm>
            <a:off x="7739224" y="2189220"/>
            <a:ext cx="4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B27BD1-EB3E-FDEF-3B82-3DD4A72BFAFC}"/>
              </a:ext>
            </a:extLst>
          </p:cNvPr>
          <p:cNvSpPr txBox="1"/>
          <p:nvPr/>
        </p:nvSpPr>
        <p:spPr>
          <a:xfrm>
            <a:off x="8151914" y="2896913"/>
            <a:ext cx="487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2BC98C-C91D-6202-0A04-07E41BF49F57}"/>
              </a:ext>
            </a:extLst>
          </p:cNvPr>
          <p:cNvSpPr txBox="1"/>
          <p:nvPr/>
        </p:nvSpPr>
        <p:spPr>
          <a:xfrm>
            <a:off x="7343792" y="2184992"/>
            <a:ext cx="444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0480D6-FE3A-EF4F-4837-169693186955}"/>
              </a:ext>
            </a:extLst>
          </p:cNvPr>
          <p:cNvSpPr txBox="1"/>
          <p:nvPr/>
        </p:nvSpPr>
        <p:spPr>
          <a:xfrm>
            <a:off x="7332726" y="2902908"/>
            <a:ext cx="41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9E664A-66B8-B491-1EF9-4D633271A35E}"/>
              </a:ext>
            </a:extLst>
          </p:cNvPr>
          <p:cNvSpPr txBox="1"/>
          <p:nvPr/>
        </p:nvSpPr>
        <p:spPr>
          <a:xfrm>
            <a:off x="8176992" y="2178996"/>
            <a:ext cx="419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8352EC-AD38-C20B-CAD5-1D73BB8657E8}"/>
              </a:ext>
            </a:extLst>
          </p:cNvPr>
          <p:cNvSpPr txBox="1"/>
          <p:nvPr/>
        </p:nvSpPr>
        <p:spPr>
          <a:xfrm>
            <a:off x="7797964" y="3429000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845199-FCE2-72E0-B448-8B06884E1A4D}"/>
              </a:ext>
            </a:extLst>
          </p:cNvPr>
          <p:cNvSpPr txBox="1"/>
          <p:nvPr/>
        </p:nvSpPr>
        <p:spPr>
          <a:xfrm>
            <a:off x="8134888" y="3428908"/>
            <a:ext cx="45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034F6A-22EF-51D7-D223-BC6E48999D2F}"/>
              </a:ext>
            </a:extLst>
          </p:cNvPr>
          <p:cNvSpPr txBox="1"/>
          <p:nvPr/>
        </p:nvSpPr>
        <p:spPr>
          <a:xfrm>
            <a:off x="7339086" y="3409932"/>
            <a:ext cx="397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EDD7CE-B9FC-B2D3-ACF5-CEFD669E3E9E}"/>
              </a:ext>
            </a:extLst>
          </p:cNvPr>
          <p:cNvSpPr txBox="1"/>
          <p:nvPr/>
        </p:nvSpPr>
        <p:spPr>
          <a:xfrm>
            <a:off x="8110573" y="4118665"/>
            <a:ext cx="411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6707CD-3DBD-AAB0-A90B-17EB33CAD989}"/>
              </a:ext>
            </a:extLst>
          </p:cNvPr>
          <p:cNvSpPr txBox="1"/>
          <p:nvPr/>
        </p:nvSpPr>
        <p:spPr>
          <a:xfrm>
            <a:off x="7339086" y="4127848"/>
            <a:ext cx="425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7B51A0-333E-195D-080C-1706F9C3A6DD}"/>
              </a:ext>
            </a:extLst>
          </p:cNvPr>
          <p:cNvSpPr txBox="1"/>
          <p:nvPr/>
        </p:nvSpPr>
        <p:spPr>
          <a:xfrm>
            <a:off x="9538132" y="3428908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D1D62F-4CF4-AD02-B9DD-DA39D90DC329}"/>
              </a:ext>
            </a:extLst>
          </p:cNvPr>
          <p:cNvSpPr txBox="1"/>
          <p:nvPr/>
        </p:nvSpPr>
        <p:spPr>
          <a:xfrm>
            <a:off x="9818451" y="3434463"/>
            <a:ext cx="540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E7261B-9BEE-7E76-3904-12D77A33F0B2}"/>
              </a:ext>
            </a:extLst>
          </p:cNvPr>
          <p:cNvSpPr txBox="1"/>
          <p:nvPr/>
        </p:nvSpPr>
        <p:spPr>
          <a:xfrm>
            <a:off x="9120371" y="3427134"/>
            <a:ext cx="472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F51306-A239-183D-67D1-E1600B7237D3}"/>
              </a:ext>
            </a:extLst>
          </p:cNvPr>
          <p:cNvSpPr txBox="1"/>
          <p:nvPr/>
        </p:nvSpPr>
        <p:spPr>
          <a:xfrm>
            <a:off x="9834419" y="4099559"/>
            <a:ext cx="645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130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0CCE9E-FE01-FB31-A8EA-8DCDFD076D0A}"/>
              </a:ext>
            </a:extLst>
          </p:cNvPr>
          <p:cNvSpPr txBox="1"/>
          <p:nvPr/>
        </p:nvSpPr>
        <p:spPr>
          <a:xfrm>
            <a:off x="9111707" y="4106412"/>
            <a:ext cx="45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8B0B57-C2F5-E790-B5F9-8B718C476CE7}"/>
              </a:ext>
            </a:extLst>
          </p:cNvPr>
          <p:cNvSpPr txBox="1"/>
          <p:nvPr/>
        </p:nvSpPr>
        <p:spPr>
          <a:xfrm>
            <a:off x="2020429" y="3434463"/>
            <a:ext cx="251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8928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C27D-D86B-6809-4820-2AA23ED6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74E60-A9E5-2143-9717-562E659A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9" y="943897"/>
            <a:ext cx="9851922" cy="581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59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977E-A332-5BA1-2271-E3692872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FC3C-8F1F-40F9-75C0-A9F7E97E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starting</a:t>
            </a:r>
          </a:p>
          <a:p>
            <a:pPr lvl="1"/>
            <a:r>
              <a:rPr lang="en-US" dirty="0"/>
              <a:t>Establish system’s scope and objectives</a:t>
            </a:r>
          </a:p>
          <a:p>
            <a:pPr lvl="1"/>
            <a:r>
              <a:rPr lang="en-US" dirty="0"/>
              <a:t>Consider alternative solutions</a:t>
            </a:r>
          </a:p>
          <a:p>
            <a:pPr lvl="1"/>
            <a:r>
              <a:rPr lang="en-US" dirty="0"/>
              <a:t>Identify technical and management constraints</a:t>
            </a:r>
          </a:p>
          <a:p>
            <a:r>
              <a:rPr lang="en-US" dirty="0"/>
              <a:t>As a Project Manager</a:t>
            </a:r>
          </a:p>
          <a:p>
            <a:pPr lvl="1"/>
            <a:r>
              <a:rPr lang="en-US" dirty="0"/>
              <a:t>Decompose the product function (FD)</a:t>
            </a:r>
          </a:p>
          <a:p>
            <a:pPr lvl="1"/>
            <a:r>
              <a:rPr lang="en-US" dirty="0"/>
              <a:t>Select an appropriate process model</a:t>
            </a:r>
          </a:p>
          <a:p>
            <a:pPr lvl="1"/>
            <a:r>
              <a:rPr lang="en-US" dirty="0"/>
              <a:t>Select the task set for the project</a:t>
            </a:r>
          </a:p>
          <a:p>
            <a:pPr lvl="1"/>
            <a:r>
              <a:rPr lang="en-US" dirty="0"/>
              <a:t>Decompose the tasks into smaller work items (WBS)</a:t>
            </a:r>
          </a:p>
          <a:p>
            <a:pPr lvl="1"/>
            <a:r>
              <a:rPr lang="en-US" dirty="0"/>
              <a:t>Estimate effort for each task/work item</a:t>
            </a:r>
          </a:p>
          <a:p>
            <a:pPr lvl="1"/>
            <a:r>
              <a:rPr lang="en-US" dirty="0"/>
              <a:t>Estimate completion time of the project (Task/Activity Network)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C27D-D86B-6809-4820-2AA23ED6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79D5D-EFE6-9ADC-3C51-B24B4E55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99534"/>
            <a:ext cx="8534400" cy="54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3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D618-B576-C221-EFBA-0C3A918A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Timeline/Gantt Charts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picture containing text, music&#10;&#10;Description automatically generated">
            <a:extLst>
              <a:ext uri="{FF2B5EF4-FFF2-40B4-BE49-F238E27FC236}">
                <a16:creationId xmlns:a16="http://schemas.microsoft.com/office/drawing/2014/main" id="{C8827C75-16CA-146A-84E7-448B16383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78" y="757084"/>
            <a:ext cx="10636044" cy="6100916"/>
          </a:xfrm>
        </p:spPr>
      </p:pic>
    </p:spTree>
    <p:extLst>
      <p:ext uri="{BB962C8B-B14F-4D97-AF65-F5344CB8AC3E}">
        <p14:creationId xmlns:p14="http://schemas.microsoft.com/office/powerpoint/2010/main" val="1934783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EF2C-4444-C277-AAD9-6AA14A37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Table</a:t>
            </a:r>
          </a:p>
        </p:txBody>
      </p:sp>
      <p:pic>
        <p:nvPicPr>
          <p:cNvPr id="5" name="Content Placeholder 4" descr="Diagram, table&#10;&#10;Description automatically generated with medium confidence">
            <a:extLst>
              <a:ext uri="{FF2B5EF4-FFF2-40B4-BE49-F238E27FC236}">
                <a16:creationId xmlns:a16="http://schemas.microsoft.com/office/drawing/2014/main" id="{63647314-9859-AEDD-E026-8B24450C8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9" y="1690688"/>
            <a:ext cx="11857702" cy="4713235"/>
          </a:xfrm>
        </p:spPr>
      </p:pic>
    </p:spTree>
    <p:extLst>
      <p:ext uri="{BB962C8B-B14F-4D97-AF65-F5344CB8AC3E}">
        <p14:creationId xmlns:p14="http://schemas.microsoft.com/office/powerpoint/2010/main" val="2664621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5806-B6F4-0CCE-8366-37692696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FD01-6D0A-E3CF-2B97-23DFCEF5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PFleeger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Joanne Atlee, Software Engineering: Theory and Practice, 4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S. Pressman, Software Engineering A Practitioner’s Approach, 9</a:t>
            </a:r>
            <a:r>
              <a:rPr lang="en-US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Edition.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McGrawHill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CDAF-D52D-39DA-4F93-AD07994E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2EE4-9D13-664C-5857-A6C9B477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</a:t>
            </a:r>
            <a:r>
              <a:rPr lang="en-US" b="0" i="0" u="none" strike="noStrike" baseline="0" dirty="0"/>
              <a:t> task set is a collection of software engineering work tasks, milestones, work products, and quality assurance filters that must be accomplished to complete a particular project.</a:t>
            </a:r>
          </a:p>
          <a:p>
            <a:pPr algn="just"/>
            <a:r>
              <a:rPr lang="en-US" b="0" i="0" u="none" strike="noStrike" baseline="0" dirty="0"/>
              <a:t>To develop a project schedule, a task set must be distributed on the project timeline.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7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B8BC-3CF8-1F3C-A977-5B8E996A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Choice of Task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E0A7-4029-F01E-2E2A-35A1E0AD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8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Size of project</a:t>
            </a:r>
          </a:p>
          <a:p>
            <a:r>
              <a:rPr lang="en-US" dirty="0"/>
              <a:t>Number of potential users</a:t>
            </a:r>
          </a:p>
          <a:p>
            <a:r>
              <a:rPr lang="en-US" dirty="0"/>
              <a:t>Mission criticality</a:t>
            </a:r>
          </a:p>
          <a:p>
            <a:r>
              <a:rPr lang="en-US" dirty="0"/>
              <a:t>Application longevity</a:t>
            </a:r>
          </a:p>
          <a:p>
            <a:r>
              <a:rPr lang="en-US" dirty="0"/>
              <a:t>Stability of requirements</a:t>
            </a:r>
          </a:p>
          <a:p>
            <a:r>
              <a:rPr lang="en-US" dirty="0"/>
              <a:t>Ease of communication (customer/developer)</a:t>
            </a:r>
          </a:p>
          <a:p>
            <a:r>
              <a:rPr lang="en-US" dirty="0"/>
              <a:t>Maturity of applicable technology</a:t>
            </a:r>
          </a:p>
          <a:p>
            <a:r>
              <a:rPr lang="en-US" dirty="0"/>
              <a:t>Performance constraints</a:t>
            </a:r>
          </a:p>
          <a:p>
            <a:r>
              <a:rPr lang="en-US" dirty="0"/>
              <a:t>Embedded/Non-Embedded characteristics of project</a:t>
            </a:r>
          </a:p>
          <a:p>
            <a:r>
              <a:rPr lang="en-US" dirty="0"/>
              <a:t>Project Staff</a:t>
            </a:r>
          </a:p>
          <a:p>
            <a:r>
              <a:rPr lang="en-US" dirty="0"/>
              <a:t>Reengineering factors</a:t>
            </a:r>
          </a:p>
        </p:txBody>
      </p:sp>
    </p:spTree>
    <p:extLst>
      <p:ext uri="{BB962C8B-B14F-4D97-AF65-F5344CB8AC3E}">
        <p14:creationId xmlns:p14="http://schemas.microsoft.com/office/powerpoint/2010/main" val="173173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C1A4-CAB5-87D0-6DB4-F45724EC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WBS and Activity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AEEE-CD97-58A2-6300-FEBEE238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Work breakdown structure depicts the project as a set of discrete pieces of work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Activity networks (task network, PERT [program evaluation and review technique] charts) depict the dependencies among activities</a:t>
            </a:r>
          </a:p>
          <a:p>
            <a:r>
              <a:rPr lang="en-US" dirty="0"/>
              <a:t>Activity networks can be of two types:</a:t>
            </a:r>
          </a:p>
          <a:p>
            <a:pPr lvl="1"/>
            <a:r>
              <a:rPr lang="en-US" dirty="0"/>
              <a:t>Activity on Arc</a:t>
            </a:r>
          </a:p>
          <a:p>
            <a:pPr lvl="1"/>
            <a:r>
              <a:rPr lang="en-US" dirty="0"/>
              <a:t>Activity on Node</a:t>
            </a:r>
          </a:p>
        </p:txBody>
      </p:sp>
    </p:spTree>
    <p:extLst>
      <p:ext uri="{BB962C8B-B14F-4D97-AF65-F5344CB8AC3E}">
        <p14:creationId xmlns:p14="http://schemas.microsoft.com/office/powerpoint/2010/main" val="41519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FB6C-E4FE-F6A5-B4AD-B8DB7754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7D2B-46EA-AA10-F4A4-BE68379AC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Concept Development</a:t>
            </a:r>
          </a:p>
          <a:p>
            <a:pPr lvl="1"/>
            <a:r>
              <a:rPr lang="en-US" dirty="0"/>
              <a:t>To explore new business concept</a:t>
            </a:r>
          </a:p>
          <a:p>
            <a:r>
              <a:rPr lang="en-US" dirty="0"/>
              <a:t>New Application Development</a:t>
            </a:r>
          </a:p>
          <a:p>
            <a:pPr lvl="1"/>
            <a:r>
              <a:rPr lang="en-US" dirty="0"/>
              <a:t>As a consequence of specific customer request</a:t>
            </a:r>
          </a:p>
          <a:p>
            <a:r>
              <a:rPr lang="en-US" dirty="0"/>
              <a:t>Application Enhancement</a:t>
            </a:r>
          </a:p>
          <a:p>
            <a:pPr lvl="1"/>
            <a:r>
              <a:rPr lang="en-US" dirty="0"/>
              <a:t>Modifications to existing functions, performance, interfaces of software; observable by the end user</a:t>
            </a:r>
          </a:p>
          <a:p>
            <a:r>
              <a:rPr lang="en-US" dirty="0"/>
              <a:t>Application Maintenance</a:t>
            </a:r>
          </a:p>
          <a:p>
            <a:pPr lvl="1"/>
            <a:r>
              <a:rPr lang="en-US" dirty="0"/>
              <a:t>Correct, adapt, extend existing software; not immediately obvious to end user</a:t>
            </a:r>
          </a:p>
          <a:p>
            <a:r>
              <a:rPr lang="en-US" dirty="0"/>
              <a:t>Reengineering Projects</a:t>
            </a:r>
          </a:p>
          <a:p>
            <a:pPr lvl="1"/>
            <a:r>
              <a:rPr lang="en-US" dirty="0"/>
              <a:t>Redevelop an existing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8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7A84-43EE-50B7-1136-94EFF629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9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 Development Projects (CDP)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7B75-BF2D-329E-F723-1B0E80D1B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712542"/>
          </a:xfrm>
        </p:spPr>
        <p:txBody>
          <a:bodyPr>
            <a:normAutofit/>
          </a:bodyPr>
          <a:lstStyle/>
          <a:p>
            <a:r>
              <a:rPr lang="en-US" sz="2200" dirty="0"/>
              <a:t>Usually initiated to explore some new business concept or application of some new technology</a:t>
            </a:r>
          </a:p>
          <a:p>
            <a:r>
              <a:rPr lang="en-US" sz="2200" dirty="0"/>
              <a:t>Task set might be like: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1.1 Concept scoping </a:t>
            </a:r>
            <a:r>
              <a:rPr lang="en-US" sz="2200" b="0" i="0" u="none" strike="noStrike" baseline="0" dirty="0"/>
              <a:t>determines the overall scope of the project.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1.2 Preliminary concept planning </a:t>
            </a:r>
            <a:r>
              <a:rPr lang="en-US" sz="2200" b="0" i="0" u="none" strike="noStrike" baseline="0" dirty="0"/>
              <a:t>establishes the organization’s ability to undertake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the work implied by the project scope.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1.3 Technology risk assessment </a:t>
            </a:r>
            <a:r>
              <a:rPr lang="en-US" sz="2200" b="0" i="0" u="none" strike="noStrike" baseline="0" dirty="0"/>
              <a:t>evaluates the risk associated with the technology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to be implemented as part of the project scope.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1.4 Proof of concept </a:t>
            </a:r>
            <a:r>
              <a:rPr lang="en-US" sz="2200" b="0" i="0" u="none" strike="noStrike" baseline="0" dirty="0"/>
              <a:t>demonstrates the viability of a new technology in the software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context.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1.5 Concept implementation </a:t>
            </a:r>
            <a:r>
              <a:rPr lang="en-US" sz="2200" b="0" i="0" u="none" strike="noStrike" baseline="0" dirty="0"/>
              <a:t>implements the concept representation in a manner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that can be reviewed by a customer and is used for “marketing” purposes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when a concept must be sold to other customers or management.</a:t>
            </a:r>
          </a:p>
          <a:p>
            <a:pPr marL="457200" lvl="1" indent="0">
              <a:buNone/>
            </a:pPr>
            <a:r>
              <a:rPr lang="en-US" sz="2200" b="1" i="0" u="none" strike="noStrike" baseline="0" dirty="0"/>
              <a:t>1.6 Customer reaction </a:t>
            </a:r>
            <a:r>
              <a:rPr lang="en-US" sz="2200" b="0" i="0" u="none" strike="noStrike" baseline="0" dirty="0"/>
              <a:t>to the concept solicits feedback on a new technology concept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/>
              <a:t>and targets specific customer applications.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296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5C8F-9658-C664-339A-06BA218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of Major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624-2784-AB04-F676-883E7E35E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</a:t>
            </a:r>
            <a:r>
              <a:rPr lang="en-US" b="0" i="0" u="none" strike="noStrike" baseline="0" dirty="0"/>
              <a:t>acroscopic schedule must be refined to create a detailed project schedule.</a:t>
            </a:r>
          </a:p>
          <a:p>
            <a:pPr algn="l"/>
            <a:r>
              <a:rPr lang="en-US" b="0" i="0" u="none" strike="noStrike" baseline="0" dirty="0"/>
              <a:t>Refinement begins by taking each major task and decomposing it into a set of subtasks (with related work products and milestones).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4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5C8F-9658-C664-339A-06BA218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Refinement of Major Tasks (WBS of CDP)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E33DE0D-EA37-90BE-AC91-FFE36356D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477" y="887715"/>
            <a:ext cx="8103045" cy="5777014"/>
          </a:xfrm>
        </p:spPr>
      </p:pic>
    </p:spTree>
    <p:extLst>
      <p:ext uri="{BB962C8B-B14F-4D97-AF65-F5344CB8AC3E}">
        <p14:creationId xmlns:p14="http://schemas.microsoft.com/office/powerpoint/2010/main" val="221886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961</Words>
  <Application>Microsoft Office PowerPoint</Application>
  <PresentationFormat>Widescreen</PresentationFormat>
  <Paragraphs>189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Project Management</vt:lpstr>
      <vt:lpstr>Project Planning</vt:lpstr>
      <vt:lpstr>Task Set</vt:lpstr>
      <vt:lpstr>Factors Affecting Choice of Task Set</vt:lpstr>
      <vt:lpstr>WBS and Activity Networks</vt:lpstr>
      <vt:lpstr>Project Types</vt:lpstr>
      <vt:lpstr>Concept Development Projects (CDP)  </vt:lpstr>
      <vt:lpstr>Refinement of Major Tasks</vt:lpstr>
      <vt:lpstr>Refinement of Major Tasks (WBS of CDP)  </vt:lpstr>
      <vt:lpstr>Activity Network</vt:lpstr>
      <vt:lpstr>Activity Network of CDP</vt:lpstr>
      <vt:lpstr>Critical Path Method</vt:lpstr>
      <vt:lpstr>Estimating Completion Critical Path Method</vt:lpstr>
      <vt:lpstr>Estimating Completion Critical Path Method</vt:lpstr>
      <vt:lpstr>Estimating Completion Critical Path Method</vt:lpstr>
      <vt:lpstr>Exercise</vt:lpstr>
      <vt:lpstr>Exercise</vt:lpstr>
      <vt:lpstr>Exercise</vt:lpstr>
      <vt:lpstr>Exercise  </vt:lpstr>
      <vt:lpstr>Exercise  </vt:lpstr>
      <vt:lpstr>Timeline/Gantt Charts  </vt:lpstr>
      <vt:lpstr>Project Table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Mehroze Khan</dc:creator>
  <cp:lastModifiedBy>Mehroze Khan</cp:lastModifiedBy>
  <cp:revision>40</cp:revision>
  <dcterms:created xsi:type="dcterms:W3CDTF">2023-04-29T07:36:21Z</dcterms:created>
  <dcterms:modified xsi:type="dcterms:W3CDTF">2024-02-12T10:48:59Z</dcterms:modified>
</cp:coreProperties>
</file>