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332" r:id="rId4"/>
    <p:sldId id="258" r:id="rId5"/>
    <p:sldId id="259" r:id="rId6"/>
    <p:sldId id="260" r:id="rId7"/>
    <p:sldId id="302" r:id="rId8"/>
    <p:sldId id="333" r:id="rId9"/>
    <p:sldId id="334" r:id="rId10"/>
    <p:sldId id="267" r:id="rId11"/>
    <p:sldId id="305" r:id="rId12"/>
    <p:sldId id="335" r:id="rId13"/>
    <p:sldId id="306" r:id="rId14"/>
    <p:sldId id="307" r:id="rId15"/>
    <p:sldId id="336" r:id="rId16"/>
    <p:sldId id="308" r:id="rId17"/>
    <p:sldId id="293" r:id="rId18"/>
    <p:sldId id="281" r:id="rId19"/>
    <p:sldId id="282" r:id="rId20"/>
    <p:sldId id="283" r:id="rId21"/>
    <p:sldId id="284" r:id="rId22"/>
    <p:sldId id="340" r:id="rId23"/>
    <p:sldId id="286" r:id="rId24"/>
    <p:sldId id="288" r:id="rId25"/>
    <p:sldId id="291" r:id="rId26"/>
    <p:sldId id="290" r:id="rId27"/>
    <p:sldId id="289" r:id="rId28"/>
    <p:sldId id="278" r:id="rId29"/>
    <p:sldId id="292" r:id="rId30"/>
    <p:sldId id="337" r:id="rId31"/>
    <p:sldId id="339" r:id="rId32"/>
    <p:sldId id="338" r:id="rId33"/>
    <p:sldId id="34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60"/>
  </p:normalViewPr>
  <p:slideViewPr>
    <p:cSldViewPr snapToGrid="0">
      <p:cViewPr>
        <p:scale>
          <a:sx n="77" d="100"/>
          <a:sy n="77" d="100"/>
        </p:scale>
        <p:origin x="912" y="4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474930-73A9-43F9-925A-0321FEE55133}"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58699A4-69CE-493E-A2D3-338427C378FF}">
      <dgm:prSet/>
      <dgm:spPr/>
      <dgm:t>
        <a:bodyPr/>
        <a:lstStyle/>
        <a:p>
          <a:r>
            <a:rPr lang="en-US"/>
            <a:t>Inception</a:t>
          </a:r>
        </a:p>
      </dgm:t>
    </dgm:pt>
    <dgm:pt modelId="{C58872BC-04B7-4749-9EDE-6D6687989645}" type="parTrans" cxnId="{65C73D53-AE30-4539-BBB9-78040E8F31DD}">
      <dgm:prSet/>
      <dgm:spPr/>
      <dgm:t>
        <a:bodyPr/>
        <a:lstStyle/>
        <a:p>
          <a:endParaRPr lang="en-US"/>
        </a:p>
      </dgm:t>
    </dgm:pt>
    <dgm:pt modelId="{F0A01FE7-D47A-47F1-91DE-C0CE70088130}" type="sibTrans" cxnId="{65C73D53-AE30-4539-BBB9-78040E8F31DD}">
      <dgm:prSet/>
      <dgm:spPr/>
      <dgm:t>
        <a:bodyPr/>
        <a:lstStyle/>
        <a:p>
          <a:endParaRPr lang="en-US"/>
        </a:p>
      </dgm:t>
    </dgm:pt>
    <dgm:pt modelId="{05069120-C390-4B4C-AC0A-886D8C7947A2}">
      <dgm:prSet/>
      <dgm:spPr/>
      <dgm:t>
        <a:bodyPr/>
        <a:lstStyle/>
        <a:p>
          <a:r>
            <a:rPr lang="en-US"/>
            <a:t>Elicitation</a:t>
          </a:r>
        </a:p>
      </dgm:t>
    </dgm:pt>
    <dgm:pt modelId="{6E46F87F-E41A-4A81-AE2E-DF22C8B4346B}" type="parTrans" cxnId="{321B1F6A-6B9B-44CB-B6C2-A2A4EE8BA243}">
      <dgm:prSet/>
      <dgm:spPr/>
      <dgm:t>
        <a:bodyPr/>
        <a:lstStyle/>
        <a:p>
          <a:endParaRPr lang="en-US"/>
        </a:p>
      </dgm:t>
    </dgm:pt>
    <dgm:pt modelId="{6413516D-EEB0-4FEE-BED2-B0CAF22BFBE6}" type="sibTrans" cxnId="{321B1F6A-6B9B-44CB-B6C2-A2A4EE8BA243}">
      <dgm:prSet/>
      <dgm:spPr/>
      <dgm:t>
        <a:bodyPr/>
        <a:lstStyle/>
        <a:p>
          <a:endParaRPr lang="en-US"/>
        </a:p>
      </dgm:t>
    </dgm:pt>
    <dgm:pt modelId="{65F2318C-7C7E-4263-BDD8-35FAE3580BE0}">
      <dgm:prSet/>
      <dgm:spPr/>
      <dgm:t>
        <a:bodyPr/>
        <a:lstStyle/>
        <a:p>
          <a:r>
            <a:rPr lang="en-US"/>
            <a:t>Elaboration</a:t>
          </a:r>
        </a:p>
      </dgm:t>
    </dgm:pt>
    <dgm:pt modelId="{30CA5A06-DE43-4A7D-A32B-975BAC64F00A}" type="parTrans" cxnId="{C0CC0ABE-071E-4F3A-A03C-ED5A55FF4F8E}">
      <dgm:prSet/>
      <dgm:spPr/>
      <dgm:t>
        <a:bodyPr/>
        <a:lstStyle/>
        <a:p>
          <a:endParaRPr lang="en-US"/>
        </a:p>
      </dgm:t>
    </dgm:pt>
    <dgm:pt modelId="{16BEB076-9380-4D84-9795-571F08E1C8AB}" type="sibTrans" cxnId="{C0CC0ABE-071E-4F3A-A03C-ED5A55FF4F8E}">
      <dgm:prSet/>
      <dgm:spPr/>
      <dgm:t>
        <a:bodyPr/>
        <a:lstStyle/>
        <a:p>
          <a:endParaRPr lang="en-US"/>
        </a:p>
      </dgm:t>
    </dgm:pt>
    <dgm:pt modelId="{17CB5C25-80F4-485C-A9EB-7E4963E04044}">
      <dgm:prSet/>
      <dgm:spPr/>
      <dgm:t>
        <a:bodyPr/>
        <a:lstStyle/>
        <a:p>
          <a:r>
            <a:rPr lang="en-US"/>
            <a:t>Negotiation</a:t>
          </a:r>
        </a:p>
      </dgm:t>
    </dgm:pt>
    <dgm:pt modelId="{5E312F9C-0BE1-4A94-838A-A3B0F5EF84C1}" type="parTrans" cxnId="{B6D8B211-DFEB-485B-903E-FF54B03C7D95}">
      <dgm:prSet/>
      <dgm:spPr/>
      <dgm:t>
        <a:bodyPr/>
        <a:lstStyle/>
        <a:p>
          <a:endParaRPr lang="en-US"/>
        </a:p>
      </dgm:t>
    </dgm:pt>
    <dgm:pt modelId="{78738D84-A758-49F7-B915-2553888FCE45}" type="sibTrans" cxnId="{B6D8B211-DFEB-485B-903E-FF54B03C7D95}">
      <dgm:prSet/>
      <dgm:spPr/>
      <dgm:t>
        <a:bodyPr/>
        <a:lstStyle/>
        <a:p>
          <a:endParaRPr lang="en-US"/>
        </a:p>
      </dgm:t>
    </dgm:pt>
    <dgm:pt modelId="{BBEEF469-01D9-4593-8A85-E85896C05D76}">
      <dgm:prSet/>
      <dgm:spPr/>
      <dgm:t>
        <a:bodyPr/>
        <a:lstStyle/>
        <a:p>
          <a:r>
            <a:rPr lang="en-US" b="0" i="0" baseline="0"/>
            <a:t>Specification</a:t>
          </a:r>
          <a:endParaRPr lang="en-US"/>
        </a:p>
      </dgm:t>
    </dgm:pt>
    <dgm:pt modelId="{75B76831-F9F2-4879-A1E0-5E0A15C81FFF}" type="parTrans" cxnId="{D2D29D66-1E7E-4251-8BC6-FA3979D42A4F}">
      <dgm:prSet/>
      <dgm:spPr/>
      <dgm:t>
        <a:bodyPr/>
        <a:lstStyle/>
        <a:p>
          <a:endParaRPr lang="en-US"/>
        </a:p>
      </dgm:t>
    </dgm:pt>
    <dgm:pt modelId="{862DB0E6-F2BC-4769-8137-07EA18E525AC}" type="sibTrans" cxnId="{D2D29D66-1E7E-4251-8BC6-FA3979D42A4F}">
      <dgm:prSet/>
      <dgm:spPr/>
      <dgm:t>
        <a:bodyPr/>
        <a:lstStyle/>
        <a:p>
          <a:endParaRPr lang="en-US"/>
        </a:p>
      </dgm:t>
    </dgm:pt>
    <dgm:pt modelId="{0CF43A61-77D3-4A6C-9CCE-93A7E6623099}">
      <dgm:prSet/>
      <dgm:spPr/>
      <dgm:t>
        <a:bodyPr/>
        <a:lstStyle/>
        <a:p>
          <a:r>
            <a:rPr lang="en-US"/>
            <a:t>Validation</a:t>
          </a:r>
        </a:p>
      </dgm:t>
    </dgm:pt>
    <dgm:pt modelId="{BBF875F1-BABC-41FF-B1BD-CBEE2E932C9F}" type="parTrans" cxnId="{1EFEEE06-C83B-4B50-B861-78E3C1B3D017}">
      <dgm:prSet/>
      <dgm:spPr/>
      <dgm:t>
        <a:bodyPr/>
        <a:lstStyle/>
        <a:p>
          <a:endParaRPr lang="en-US"/>
        </a:p>
      </dgm:t>
    </dgm:pt>
    <dgm:pt modelId="{917E359B-59B2-4E06-81B2-69F8D66FD09D}" type="sibTrans" cxnId="{1EFEEE06-C83B-4B50-B861-78E3C1B3D017}">
      <dgm:prSet/>
      <dgm:spPr/>
      <dgm:t>
        <a:bodyPr/>
        <a:lstStyle/>
        <a:p>
          <a:endParaRPr lang="en-US"/>
        </a:p>
      </dgm:t>
    </dgm:pt>
    <dgm:pt modelId="{EE94855A-D81E-463A-B507-10D2D9E0267B}">
      <dgm:prSet/>
      <dgm:spPr/>
      <dgm:t>
        <a:bodyPr/>
        <a:lstStyle/>
        <a:p>
          <a:r>
            <a:rPr lang="en-US" b="0" i="0" baseline="0"/>
            <a:t>Management</a:t>
          </a:r>
          <a:endParaRPr lang="en-US"/>
        </a:p>
      </dgm:t>
    </dgm:pt>
    <dgm:pt modelId="{E5EE74AD-1D9F-4EC7-AE18-24CF858158D3}" type="parTrans" cxnId="{BFCF57F6-4F09-4D1C-9CDD-8C444B89A0D3}">
      <dgm:prSet/>
      <dgm:spPr/>
      <dgm:t>
        <a:bodyPr/>
        <a:lstStyle/>
        <a:p>
          <a:endParaRPr lang="en-US"/>
        </a:p>
      </dgm:t>
    </dgm:pt>
    <dgm:pt modelId="{9ABA3DFA-E2C3-4B8A-82FA-9ED657498470}" type="sibTrans" cxnId="{BFCF57F6-4F09-4D1C-9CDD-8C444B89A0D3}">
      <dgm:prSet/>
      <dgm:spPr/>
      <dgm:t>
        <a:bodyPr/>
        <a:lstStyle/>
        <a:p>
          <a:endParaRPr lang="en-US"/>
        </a:p>
      </dgm:t>
    </dgm:pt>
    <dgm:pt modelId="{E793B493-6E0F-4379-AEF1-F14686332196}" type="pres">
      <dgm:prSet presAssocID="{20474930-73A9-43F9-925A-0321FEE55133}" presName="diagram" presStyleCnt="0">
        <dgm:presLayoutVars>
          <dgm:dir/>
          <dgm:resizeHandles val="exact"/>
        </dgm:presLayoutVars>
      </dgm:prSet>
      <dgm:spPr/>
    </dgm:pt>
    <dgm:pt modelId="{E3EC6513-E39D-4233-B229-2D1BAE1BDED9}" type="pres">
      <dgm:prSet presAssocID="{258699A4-69CE-493E-A2D3-338427C378FF}" presName="node" presStyleLbl="node1" presStyleIdx="0" presStyleCnt="7">
        <dgm:presLayoutVars>
          <dgm:bulletEnabled val="1"/>
        </dgm:presLayoutVars>
      </dgm:prSet>
      <dgm:spPr/>
    </dgm:pt>
    <dgm:pt modelId="{1100DB3C-5CD4-42F1-94F6-031EB94CD373}" type="pres">
      <dgm:prSet presAssocID="{F0A01FE7-D47A-47F1-91DE-C0CE70088130}" presName="sibTrans" presStyleCnt="0"/>
      <dgm:spPr/>
    </dgm:pt>
    <dgm:pt modelId="{FC1B4AB1-13F1-4C31-A6A4-B023394637EF}" type="pres">
      <dgm:prSet presAssocID="{05069120-C390-4B4C-AC0A-886D8C7947A2}" presName="node" presStyleLbl="node1" presStyleIdx="1" presStyleCnt="7">
        <dgm:presLayoutVars>
          <dgm:bulletEnabled val="1"/>
        </dgm:presLayoutVars>
      </dgm:prSet>
      <dgm:spPr/>
    </dgm:pt>
    <dgm:pt modelId="{FFAC1358-DDF1-4006-9D47-D7416F243811}" type="pres">
      <dgm:prSet presAssocID="{6413516D-EEB0-4FEE-BED2-B0CAF22BFBE6}" presName="sibTrans" presStyleCnt="0"/>
      <dgm:spPr/>
    </dgm:pt>
    <dgm:pt modelId="{247F0921-2782-4482-83DF-4E859AE9348F}" type="pres">
      <dgm:prSet presAssocID="{65F2318C-7C7E-4263-BDD8-35FAE3580BE0}" presName="node" presStyleLbl="node1" presStyleIdx="2" presStyleCnt="7">
        <dgm:presLayoutVars>
          <dgm:bulletEnabled val="1"/>
        </dgm:presLayoutVars>
      </dgm:prSet>
      <dgm:spPr/>
    </dgm:pt>
    <dgm:pt modelId="{1E6F7132-9D6A-4320-926B-AAF6DB38CB9D}" type="pres">
      <dgm:prSet presAssocID="{16BEB076-9380-4D84-9795-571F08E1C8AB}" presName="sibTrans" presStyleCnt="0"/>
      <dgm:spPr/>
    </dgm:pt>
    <dgm:pt modelId="{7CCE08AA-7CBC-4126-8AAF-26643913B671}" type="pres">
      <dgm:prSet presAssocID="{17CB5C25-80F4-485C-A9EB-7E4963E04044}" presName="node" presStyleLbl="node1" presStyleIdx="3" presStyleCnt="7">
        <dgm:presLayoutVars>
          <dgm:bulletEnabled val="1"/>
        </dgm:presLayoutVars>
      </dgm:prSet>
      <dgm:spPr/>
    </dgm:pt>
    <dgm:pt modelId="{7B7FE0BD-7B0D-45BD-9355-4566235F066B}" type="pres">
      <dgm:prSet presAssocID="{78738D84-A758-49F7-B915-2553888FCE45}" presName="sibTrans" presStyleCnt="0"/>
      <dgm:spPr/>
    </dgm:pt>
    <dgm:pt modelId="{E4054E7B-25AE-4F1B-A87D-8B0FE3614D32}" type="pres">
      <dgm:prSet presAssocID="{BBEEF469-01D9-4593-8A85-E85896C05D76}" presName="node" presStyleLbl="node1" presStyleIdx="4" presStyleCnt="7">
        <dgm:presLayoutVars>
          <dgm:bulletEnabled val="1"/>
        </dgm:presLayoutVars>
      </dgm:prSet>
      <dgm:spPr/>
    </dgm:pt>
    <dgm:pt modelId="{9E760D7E-4B6E-4EE3-85BA-99F0B3510956}" type="pres">
      <dgm:prSet presAssocID="{862DB0E6-F2BC-4769-8137-07EA18E525AC}" presName="sibTrans" presStyleCnt="0"/>
      <dgm:spPr/>
    </dgm:pt>
    <dgm:pt modelId="{DB1602CC-9904-4281-820A-49B4EE408703}" type="pres">
      <dgm:prSet presAssocID="{0CF43A61-77D3-4A6C-9CCE-93A7E6623099}" presName="node" presStyleLbl="node1" presStyleIdx="5" presStyleCnt="7">
        <dgm:presLayoutVars>
          <dgm:bulletEnabled val="1"/>
        </dgm:presLayoutVars>
      </dgm:prSet>
      <dgm:spPr/>
    </dgm:pt>
    <dgm:pt modelId="{112BA304-974B-49FF-8AC2-27A04EA6BB2A}" type="pres">
      <dgm:prSet presAssocID="{917E359B-59B2-4E06-81B2-69F8D66FD09D}" presName="sibTrans" presStyleCnt="0"/>
      <dgm:spPr/>
    </dgm:pt>
    <dgm:pt modelId="{805B8DDE-5D58-410F-B2E0-B3561060A493}" type="pres">
      <dgm:prSet presAssocID="{EE94855A-D81E-463A-B507-10D2D9E0267B}" presName="node" presStyleLbl="node1" presStyleIdx="6" presStyleCnt="7">
        <dgm:presLayoutVars>
          <dgm:bulletEnabled val="1"/>
        </dgm:presLayoutVars>
      </dgm:prSet>
      <dgm:spPr/>
    </dgm:pt>
  </dgm:ptLst>
  <dgm:cxnLst>
    <dgm:cxn modelId="{1EFEEE06-C83B-4B50-B861-78E3C1B3D017}" srcId="{20474930-73A9-43F9-925A-0321FEE55133}" destId="{0CF43A61-77D3-4A6C-9CCE-93A7E6623099}" srcOrd="5" destOrd="0" parTransId="{BBF875F1-BABC-41FF-B1BD-CBEE2E932C9F}" sibTransId="{917E359B-59B2-4E06-81B2-69F8D66FD09D}"/>
    <dgm:cxn modelId="{B6D8B211-DFEB-485B-903E-FF54B03C7D95}" srcId="{20474930-73A9-43F9-925A-0321FEE55133}" destId="{17CB5C25-80F4-485C-A9EB-7E4963E04044}" srcOrd="3" destOrd="0" parTransId="{5E312F9C-0BE1-4A94-838A-A3B0F5EF84C1}" sibTransId="{78738D84-A758-49F7-B915-2553888FCE45}"/>
    <dgm:cxn modelId="{945A6E17-F6D6-44F9-A324-802BE54D9BB9}" type="presOf" srcId="{05069120-C390-4B4C-AC0A-886D8C7947A2}" destId="{FC1B4AB1-13F1-4C31-A6A4-B023394637EF}" srcOrd="0" destOrd="0" presId="urn:microsoft.com/office/officeart/2005/8/layout/default"/>
    <dgm:cxn modelId="{BBC8F728-F7FB-4800-AE90-1803FBBCA8DA}" type="presOf" srcId="{258699A4-69CE-493E-A2D3-338427C378FF}" destId="{E3EC6513-E39D-4233-B229-2D1BAE1BDED9}" srcOrd="0" destOrd="0" presId="urn:microsoft.com/office/officeart/2005/8/layout/default"/>
    <dgm:cxn modelId="{A89C8531-44D5-4D64-8804-3A28964866D5}" type="presOf" srcId="{0CF43A61-77D3-4A6C-9CCE-93A7E6623099}" destId="{DB1602CC-9904-4281-820A-49B4EE408703}" srcOrd="0" destOrd="0" presId="urn:microsoft.com/office/officeart/2005/8/layout/default"/>
    <dgm:cxn modelId="{C730DF61-C613-4064-B55C-E39F1114A0D3}" type="presOf" srcId="{17CB5C25-80F4-485C-A9EB-7E4963E04044}" destId="{7CCE08AA-7CBC-4126-8AAF-26643913B671}" srcOrd="0" destOrd="0" presId="urn:microsoft.com/office/officeart/2005/8/layout/default"/>
    <dgm:cxn modelId="{6C39C665-B732-4F45-A115-D2DE1D22FA5E}" type="presOf" srcId="{20474930-73A9-43F9-925A-0321FEE55133}" destId="{E793B493-6E0F-4379-AEF1-F14686332196}" srcOrd="0" destOrd="0" presId="urn:microsoft.com/office/officeart/2005/8/layout/default"/>
    <dgm:cxn modelId="{D2D29D66-1E7E-4251-8BC6-FA3979D42A4F}" srcId="{20474930-73A9-43F9-925A-0321FEE55133}" destId="{BBEEF469-01D9-4593-8A85-E85896C05D76}" srcOrd="4" destOrd="0" parTransId="{75B76831-F9F2-4879-A1E0-5E0A15C81FFF}" sibTransId="{862DB0E6-F2BC-4769-8137-07EA18E525AC}"/>
    <dgm:cxn modelId="{321B1F6A-6B9B-44CB-B6C2-A2A4EE8BA243}" srcId="{20474930-73A9-43F9-925A-0321FEE55133}" destId="{05069120-C390-4B4C-AC0A-886D8C7947A2}" srcOrd="1" destOrd="0" parTransId="{6E46F87F-E41A-4A81-AE2E-DF22C8B4346B}" sibTransId="{6413516D-EEB0-4FEE-BED2-B0CAF22BFBE6}"/>
    <dgm:cxn modelId="{65C73D53-AE30-4539-BBB9-78040E8F31DD}" srcId="{20474930-73A9-43F9-925A-0321FEE55133}" destId="{258699A4-69CE-493E-A2D3-338427C378FF}" srcOrd="0" destOrd="0" parTransId="{C58872BC-04B7-4749-9EDE-6D6687989645}" sibTransId="{F0A01FE7-D47A-47F1-91DE-C0CE70088130}"/>
    <dgm:cxn modelId="{DCD44280-7217-4CAE-9D38-F09A1CC6DD50}" type="presOf" srcId="{65F2318C-7C7E-4263-BDD8-35FAE3580BE0}" destId="{247F0921-2782-4482-83DF-4E859AE9348F}" srcOrd="0" destOrd="0" presId="urn:microsoft.com/office/officeart/2005/8/layout/default"/>
    <dgm:cxn modelId="{C0CC0ABE-071E-4F3A-A03C-ED5A55FF4F8E}" srcId="{20474930-73A9-43F9-925A-0321FEE55133}" destId="{65F2318C-7C7E-4263-BDD8-35FAE3580BE0}" srcOrd="2" destOrd="0" parTransId="{30CA5A06-DE43-4A7D-A32B-975BAC64F00A}" sibTransId="{16BEB076-9380-4D84-9795-571F08E1C8AB}"/>
    <dgm:cxn modelId="{26A0FBC6-5B5C-48F7-BB1A-D8CDFEC1CF6E}" type="presOf" srcId="{EE94855A-D81E-463A-B507-10D2D9E0267B}" destId="{805B8DDE-5D58-410F-B2E0-B3561060A493}" srcOrd="0" destOrd="0" presId="urn:microsoft.com/office/officeart/2005/8/layout/default"/>
    <dgm:cxn modelId="{ED2930F4-7451-4526-B4C7-A8D22022CE03}" type="presOf" srcId="{BBEEF469-01D9-4593-8A85-E85896C05D76}" destId="{E4054E7B-25AE-4F1B-A87D-8B0FE3614D32}" srcOrd="0" destOrd="0" presId="urn:microsoft.com/office/officeart/2005/8/layout/default"/>
    <dgm:cxn modelId="{BFCF57F6-4F09-4D1C-9CDD-8C444B89A0D3}" srcId="{20474930-73A9-43F9-925A-0321FEE55133}" destId="{EE94855A-D81E-463A-B507-10D2D9E0267B}" srcOrd="6" destOrd="0" parTransId="{E5EE74AD-1D9F-4EC7-AE18-24CF858158D3}" sibTransId="{9ABA3DFA-E2C3-4B8A-82FA-9ED657498470}"/>
    <dgm:cxn modelId="{99F85396-185B-4B3A-8294-9F984BDE61BE}" type="presParOf" srcId="{E793B493-6E0F-4379-AEF1-F14686332196}" destId="{E3EC6513-E39D-4233-B229-2D1BAE1BDED9}" srcOrd="0" destOrd="0" presId="urn:microsoft.com/office/officeart/2005/8/layout/default"/>
    <dgm:cxn modelId="{CE72FA0D-EB31-4AEB-B7CF-9B7F75424F7F}" type="presParOf" srcId="{E793B493-6E0F-4379-AEF1-F14686332196}" destId="{1100DB3C-5CD4-42F1-94F6-031EB94CD373}" srcOrd="1" destOrd="0" presId="urn:microsoft.com/office/officeart/2005/8/layout/default"/>
    <dgm:cxn modelId="{570DCB7B-BD21-4ED1-A4F9-A13F7CD35BF1}" type="presParOf" srcId="{E793B493-6E0F-4379-AEF1-F14686332196}" destId="{FC1B4AB1-13F1-4C31-A6A4-B023394637EF}" srcOrd="2" destOrd="0" presId="urn:microsoft.com/office/officeart/2005/8/layout/default"/>
    <dgm:cxn modelId="{ADC4EEE0-1482-4064-849D-82C4E994284B}" type="presParOf" srcId="{E793B493-6E0F-4379-AEF1-F14686332196}" destId="{FFAC1358-DDF1-4006-9D47-D7416F243811}" srcOrd="3" destOrd="0" presId="urn:microsoft.com/office/officeart/2005/8/layout/default"/>
    <dgm:cxn modelId="{B459062F-1930-4209-9FD2-7A2CBB39FEA3}" type="presParOf" srcId="{E793B493-6E0F-4379-AEF1-F14686332196}" destId="{247F0921-2782-4482-83DF-4E859AE9348F}" srcOrd="4" destOrd="0" presId="urn:microsoft.com/office/officeart/2005/8/layout/default"/>
    <dgm:cxn modelId="{96776769-CE21-41AE-9324-D66A8461D7CA}" type="presParOf" srcId="{E793B493-6E0F-4379-AEF1-F14686332196}" destId="{1E6F7132-9D6A-4320-926B-AAF6DB38CB9D}" srcOrd="5" destOrd="0" presId="urn:microsoft.com/office/officeart/2005/8/layout/default"/>
    <dgm:cxn modelId="{246DB2B0-071A-4E3F-A5FA-30ED5C2121DE}" type="presParOf" srcId="{E793B493-6E0F-4379-AEF1-F14686332196}" destId="{7CCE08AA-7CBC-4126-8AAF-26643913B671}" srcOrd="6" destOrd="0" presId="urn:microsoft.com/office/officeart/2005/8/layout/default"/>
    <dgm:cxn modelId="{0863CB64-8B07-48AE-A20B-5C9745B9822F}" type="presParOf" srcId="{E793B493-6E0F-4379-AEF1-F14686332196}" destId="{7B7FE0BD-7B0D-45BD-9355-4566235F066B}" srcOrd="7" destOrd="0" presId="urn:microsoft.com/office/officeart/2005/8/layout/default"/>
    <dgm:cxn modelId="{0F50022A-DC66-4330-89F7-F4F71488BBD1}" type="presParOf" srcId="{E793B493-6E0F-4379-AEF1-F14686332196}" destId="{E4054E7B-25AE-4F1B-A87D-8B0FE3614D32}" srcOrd="8" destOrd="0" presId="urn:microsoft.com/office/officeart/2005/8/layout/default"/>
    <dgm:cxn modelId="{F2285A55-BAFA-4E67-9581-ABE9C80A3484}" type="presParOf" srcId="{E793B493-6E0F-4379-AEF1-F14686332196}" destId="{9E760D7E-4B6E-4EE3-85BA-99F0B3510956}" srcOrd="9" destOrd="0" presId="urn:microsoft.com/office/officeart/2005/8/layout/default"/>
    <dgm:cxn modelId="{ABDB5FC5-A88F-4B9D-8A69-D2170AFFA5EA}" type="presParOf" srcId="{E793B493-6E0F-4379-AEF1-F14686332196}" destId="{DB1602CC-9904-4281-820A-49B4EE408703}" srcOrd="10" destOrd="0" presId="urn:microsoft.com/office/officeart/2005/8/layout/default"/>
    <dgm:cxn modelId="{AFCF0206-62FB-4EF9-9A56-C755F143668C}" type="presParOf" srcId="{E793B493-6E0F-4379-AEF1-F14686332196}" destId="{112BA304-974B-49FF-8AC2-27A04EA6BB2A}" srcOrd="11" destOrd="0" presId="urn:microsoft.com/office/officeart/2005/8/layout/default"/>
    <dgm:cxn modelId="{9B729484-9A0D-4740-9712-807483225EA2}" type="presParOf" srcId="{E793B493-6E0F-4379-AEF1-F14686332196}" destId="{805B8DDE-5D58-410F-B2E0-B3561060A493}"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C6513-E39D-4233-B229-2D1BAE1BDED9}">
      <dsp:nvSpPr>
        <dsp:cNvPr id="0" name=""/>
        <dsp:cNvSpPr/>
      </dsp:nvSpPr>
      <dsp:spPr>
        <a:xfrm>
          <a:off x="3080"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Inception</a:t>
          </a:r>
        </a:p>
      </dsp:txBody>
      <dsp:txXfrm>
        <a:off x="3080" y="587032"/>
        <a:ext cx="2444055" cy="1466433"/>
      </dsp:txXfrm>
    </dsp:sp>
    <dsp:sp modelId="{FC1B4AB1-13F1-4C31-A6A4-B023394637EF}">
      <dsp:nvSpPr>
        <dsp:cNvPr id="0" name=""/>
        <dsp:cNvSpPr/>
      </dsp:nvSpPr>
      <dsp:spPr>
        <a:xfrm>
          <a:off x="2691541"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Elicitation</a:t>
          </a:r>
        </a:p>
      </dsp:txBody>
      <dsp:txXfrm>
        <a:off x="2691541" y="587032"/>
        <a:ext cx="2444055" cy="1466433"/>
      </dsp:txXfrm>
    </dsp:sp>
    <dsp:sp modelId="{247F0921-2782-4482-83DF-4E859AE9348F}">
      <dsp:nvSpPr>
        <dsp:cNvPr id="0" name=""/>
        <dsp:cNvSpPr/>
      </dsp:nvSpPr>
      <dsp:spPr>
        <a:xfrm>
          <a:off x="5380002"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Elaboration</a:t>
          </a:r>
        </a:p>
      </dsp:txBody>
      <dsp:txXfrm>
        <a:off x="5380002" y="587032"/>
        <a:ext cx="2444055" cy="1466433"/>
      </dsp:txXfrm>
    </dsp:sp>
    <dsp:sp modelId="{7CCE08AA-7CBC-4126-8AAF-26643913B671}">
      <dsp:nvSpPr>
        <dsp:cNvPr id="0" name=""/>
        <dsp:cNvSpPr/>
      </dsp:nvSpPr>
      <dsp:spPr>
        <a:xfrm>
          <a:off x="8068463"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Negotiation</a:t>
          </a:r>
        </a:p>
      </dsp:txBody>
      <dsp:txXfrm>
        <a:off x="8068463" y="587032"/>
        <a:ext cx="2444055" cy="1466433"/>
      </dsp:txXfrm>
    </dsp:sp>
    <dsp:sp modelId="{E4054E7B-25AE-4F1B-A87D-8B0FE3614D32}">
      <dsp:nvSpPr>
        <dsp:cNvPr id="0" name=""/>
        <dsp:cNvSpPr/>
      </dsp:nvSpPr>
      <dsp:spPr>
        <a:xfrm>
          <a:off x="1347311"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baseline="0"/>
            <a:t>Specification</a:t>
          </a:r>
          <a:endParaRPr lang="en-US" sz="3100" kern="1200"/>
        </a:p>
      </dsp:txBody>
      <dsp:txXfrm>
        <a:off x="1347311" y="2297871"/>
        <a:ext cx="2444055" cy="1466433"/>
      </dsp:txXfrm>
    </dsp:sp>
    <dsp:sp modelId="{DB1602CC-9904-4281-820A-49B4EE408703}">
      <dsp:nvSpPr>
        <dsp:cNvPr id="0" name=""/>
        <dsp:cNvSpPr/>
      </dsp:nvSpPr>
      <dsp:spPr>
        <a:xfrm>
          <a:off x="4035772"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Validation</a:t>
          </a:r>
        </a:p>
      </dsp:txBody>
      <dsp:txXfrm>
        <a:off x="4035772" y="2297871"/>
        <a:ext cx="2444055" cy="1466433"/>
      </dsp:txXfrm>
    </dsp:sp>
    <dsp:sp modelId="{805B8DDE-5D58-410F-B2E0-B3561060A493}">
      <dsp:nvSpPr>
        <dsp:cNvPr id="0" name=""/>
        <dsp:cNvSpPr/>
      </dsp:nvSpPr>
      <dsp:spPr>
        <a:xfrm>
          <a:off x="6724233"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baseline="0"/>
            <a:t>Management</a:t>
          </a:r>
          <a:endParaRPr lang="en-US" sz="3100" kern="1200"/>
        </a:p>
      </dsp:txBody>
      <dsp:txXfrm>
        <a:off x="6724233" y="2297871"/>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E23F-63AD-7D36-8DBC-003FFC3EE1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303478-49EF-57C4-C8D2-EC413BE2A4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B8A6EF-B584-AB6F-2BB9-91A74CEB520E}"/>
              </a:ext>
            </a:extLst>
          </p:cNvPr>
          <p:cNvSpPr>
            <a:spLocks noGrp="1"/>
          </p:cNvSpPr>
          <p:nvPr>
            <p:ph type="dt" sz="half" idx="10"/>
          </p:nvPr>
        </p:nvSpPr>
        <p:spPr/>
        <p:txBody>
          <a:bodyPr/>
          <a:lstStyle/>
          <a:p>
            <a:fld id="{59B6D10C-FB9C-4AB5-AD5C-510B84E24EC9}" type="datetimeFigureOut">
              <a:rPr lang="en-US" smtClean="0"/>
              <a:t>14-Feb-24</a:t>
            </a:fld>
            <a:endParaRPr lang="en-US"/>
          </a:p>
        </p:txBody>
      </p:sp>
      <p:sp>
        <p:nvSpPr>
          <p:cNvPr id="5" name="Footer Placeholder 4">
            <a:extLst>
              <a:ext uri="{FF2B5EF4-FFF2-40B4-BE49-F238E27FC236}">
                <a16:creationId xmlns:a16="http://schemas.microsoft.com/office/drawing/2014/main" id="{58EB9735-5764-D7C1-30C9-DCBA14AD2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1758E-3167-4F58-2FAF-0D0F3C5E79BE}"/>
              </a:ext>
            </a:extLst>
          </p:cNvPr>
          <p:cNvSpPr>
            <a:spLocks noGrp="1"/>
          </p:cNvSpPr>
          <p:nvPr>
            <p:ph type="sldNum" sz="quarter" idx="12"/>
          </p:nvPr>
        </p:nvSpPr>
        <p:spPr/>
        <p:txBody>
          <a:bodyPr/>
          <a:lstStyle/>
          <a:p>
            <a:fld id="{511244F3-5494-4FB9-B5D0-1BBF7FC83005}" type="slidenum">
              <a:rPr lang="en-US" smtClean="0"/>
              <a:t>‹#›</a:t>
            </a:fld>
            <a:endParaRPr lang="en-US"/>
          </a:p>
        </p:txBody>
      </p:sp>
    </p:spTree>
    <p:extLst>
      <p:ext uri="{BB962C8B-B14F-4D97-AF65-F5344CB8AC3E}">
        <p14:creationId xmlns:p14="http://schemas.microsoft.com/office/powerpoint/2010/main" val="2219863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9A73-27E7-D4B4-076D-47B787F80C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90EC7C-85F8-312C-B0EB-87C721959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02000-49CB-3C36-7D1F-7BE88160B032}"/>
              </a:ext>
            </a:extLst>
          </p:cNvPr>
          <p:cNvSpPr>
            <a:spLocks noGrp="1"/>
          </p:cNvSpPr>
          <p:nvPr>
            <p:ph type="dt" sz="half" idx="10"/>
          </p:nvPr>
        </p:nvSpPr>
        <p:spPr/>
        <p:txBody>
          <a:bodyPr/>
          <a:lstStyle/>
          <a:p>
            <a:fld id="{59B6D10C-FB9C-4AB5-AD5C-510B84E24EC9}" type="datetimeFigureOut">
              <a:rPr lang="en-US" smtClean="0"/>
              <a:t>14-Feb-24</a:t>
            </a:fld>
            <a:endParaRPr lang="en-US"/>
          </a:p>
        </p:txBody>
      </p:sp>
      <p:sp>
        <p:nvSpPr>
          <p:cNvPr id="5" name="Footer Placeholder 4">
            <a:extLst>
              <a:ext uri="{FF2B5EF4-FFF2-40B4-BE49-F238E27FC236}">
                <a16:creationId xmlns:a16="http://schemas.microsoft.com/office/drawing/2014/main" id="{4C2E7781-912A-AB59-3DE0-43576DF69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0A937-7776-024E-ACC8-3741C204A583}"/>
              </a:ext>
            </a:extLst>
          </p:cNvPr>
          <p:cNvSpPr>
            <a:spLocks noGrp="1"/>
          </p:cNvSpPr>
          <p:nvPr>
            <p:ph type="sldNum" sz="quarter" idx="12"/>
          </p:nvPr>
        </p:nvSpPr>
        <p:spPr/>
        <p:txBody>
          <a:bodyPr/>
          <a:lstStyle/>
          <a:p>
            <a:fld id="{511244F3-5494-4FB9-B5D0-1BBF7FC83005}" type="slidenum">
              <a:rPr lang="en-US" smtClean="0"/>
              <a:t>‹#›</a:t>
            </a:fld>
            <a:endParaRPr lang="en-US"/>
          </a:p>
        </p:txBody>
      </p:sp>
    </p:spTree>
    <p:extLst>
      <p:ext uri="{BB962C8B-B14F-4D97-AF65-F5344CB8AC3E}">
        <p14:creationId xmlns:p14="http://schemas.microsoft.com/office/powerpoint/2010/main" val="187484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1402F7-D439-255C-FDA2-6F7C4D3128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C35DD0-ADA3-A1B6-DA29-29C43902A7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E4AB8-8FA7-ED47-30AF-64AB56AE6F43}"/>
              </a:ext>
            </a:extLst>
          </p:cNvPr>
          <p:cNvSpPr>
            <a:spLocks noGrp="1"/>
          </p:cNvSpPr>
          <p:nvPr>
            <p:ph type="dt" sz="half" idx="10"/>
          </p:nvPr>
        </p:nvSpPr>
        <p:spPr/>
        <p:txBody>
          <a:bodyPr/>
          <a:lstStyle/>
          <a:p>
            <a:fld id="{59B6D10C-FB9C-4AB5-AD5C-510B84E24EC9}" type="datetimeFigureOut">
              <a:rPr lang="en-US" smtClean="0"/>
              <a:t>14-Feb-24</a:t>
            </a:fld>
            <a:endParaRPr lang="en-US"/>
          </a:p>
        </p:txBody>
      </p:sp>
      <p:sp>
        <p:nvSpPr>
          <p:cNvPr id="5" name="Footer Placeholder 4">
            <a:extLst>
              <a:ext uri="{FF2B5EF4-FFF2-40B4-BE49-F238E27FC236}">
                <a16:creationId xmlns:a16="http://schemas.microsoft.com/office/drawing/2014/main" id="{286BF89F-1754-CAF4-F330-2EFD284E4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F666C-0E62-4CDA-094D-D615619A417C}"/>
              </a:ext>
            </a:extLst>
          </p:cNvPr>
          <p:cNvSpPr>
            <a:spLocks noGrp="1"/>
          </p:cNvSpPr>
          <p:nvPr>
            <p:ph type="sldNum" sz="quarter" idx="12"/>
          </p:nvPr>
        </p:nvSpPr>
        <p:spPr/>
        <p:txBody>
          <a:bodyPr/>
          <a:lstStyle/>
          <a:p>
            <a:fld id="{511244F3-5494-4FB9-B5D0-1BBF7FC83005}" type="slidenum">
              <a:rPr lang="en-US" smtClean="0"/>
              <a:t>‹#›</a:t>
            </a:fld>
            <a:endParaRPr lang="en-US"/>
          </a:p>
        </p:txBody>
      </p:sp>
    </p:spTree>
    <p:extLst>
      <p:ext uri="{BB962C8B-B14F-4D97-AF65-F5344CB8AC3E}">
        <p14:creationId xmlns:p14="http://schemas.microsoft.com/office/powerpoint/2010/main" val="238605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30E4-C793-96AE-4C8D-DD1C29B97F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6CB98-8670-05AF-D01A-0B61DEBEC9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22AB8-AC65-46B5-4497-047927E76CC5}"/>
              </a:ext>
            </a:extLst>
          </p:cNvPr>
          <p:cNvSpPr>
            <a:spLocks noGrp="1"/>
          </p:cNvSpPr>
          <p:nvPr>
            <p:ph type="dt" sz="half" idx="10"/>
          </p:nvPr>
        </p:nvSpPr>
        <p:spPr/>
        <p:txBody>
          <a:bodyPr/>
          <a:lstStyle/>
          <a:p>
            <a:fld id="{59B6D10C-FB9C-4AB5-AD5C-510B84E24EC9}" type="datetimeFigureOut">
              <a:rPr lang="en-US" smtClean="0"/>
              <a:t>14-Feb-24</a:t>
            </a:fld>
            <a:endParaRPr lang="en-US"/>
          </a:p>
        </p:txBody>
      </p:sp>
      <p:sp>
        <p:nvSpPr>
          <p:cNvPr id="5" name="Footer Placeholder 4">
            <a:extLst>
              <a:ext uri="{FF2B5EF4-FFF2-40B4-BE49-F238E27FC236}">
                <a16:creationId xmlns:a16="http://schemas.microsoft.com/office/drawing/2014/main" id="{AD3DB510-91ED-46BC-21A1-FDE901C01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CFE07-189D-AB72-CF9D-B1223F1CBFFD}"/>
              </a:ext>
            </a:extLst>
          </p:cNvPr>
          <p:cNvSpPr>
            <a:spLocks noGrp="1"/>
          </p:cNvSpPr>
          <p:nvPr>
            <p:ph type="sldNum" sz="quarter" idx="12"/>
          </p:nvPr>
        </p:nvSpPr>
        <p:spPr/>
        <p:txBody>
          <a:bodyPr/>
          <a:lstStyle/>
          <a:p>
            <a:fld id="{511244F3-5494-4FB9-B5D0-1BBF7FC83005}" type="slidenum">
              <a:rPr lang="en-US" smtClean="0"/>
              <a:t>‹#›</a:t>
            </a:fld>
            <a:endParaRPr lang="en-US"/>
          </a:p>
        </p:txBody>
      </p:sp>
    </p:spTree>
    <p:extLst>
      <p:ext uri="{BB962C8B-B14F-4D97-AF65-F5344CB8AC3E}">
        <p14:creationId xmlns:p14="http://schemas.microsoft.com/office/powerpoint/2010/main" val="269203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2F19C-B7D1-68A5-1417-03E62BF826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A1D842-1D73-18B1-E675-6DB6BA933B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B18226-7632-0118-A885-B814232332F8}"/>
              </a:ext>
            </a:extLst>
          </p:cNvPr>
          <p:cNvSpPr>
            <a:spLocks noGrp="1"/>
          </p:cNvSpPr>
          <p:nvPr>
            <p:ph type="dt" sz="half" idx="10"/>
          </p:nvPr>
        </p:nvSpPr>
        <p:spPr/>
        <p:txBody>
          <a:bodyPr/>
          <a:lstStyle/>
          <a:p>
            <a:fld id="{59B6D10C-FB9C-4AB5-AD5C-510B84E24EC9}" type="datetimeFigureOut">
              <a:rPr lang="en-US" smtClean="0"/>
              <a:t>14-Feb-24</a:t>
            </a:fld>
            <a:endParaRPr lang="en-US"/>
          </a:p>
        </p:txBody>
      </p:sp>
      <p:sp>
        <p:nvSpPr>
          <p:cNvPr id="5" name="Footer Placeholder 4">
            <a:extLst>
              <a:ext uri="{FF2B5EF4-FFF2-40B4-BE49-F238E27FC236}">
                <a16:creationId xmlns:a16="http://schemas.microsoft.com/office/drawing/2014/main" id="{2D1554C3-230A-F4A3-921C-80658E2359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E19D6-9547-67F9-1530-1431B400F765}"/>
              </a:ext>
            </a:extLst>
          </p:cNvPr>
          <p:cNvSpPr>
            <a:spLocks noGrp="1"/>
          </p:cNvSpPr>
          <p:nvPr>
            <p:ph type="sldNum" sz="quarter" idx="12"/>
          </p:nvPr>
        </p:nvSpPr>
        <p:spPr/>
        <p:txBody>
          <a:bodyPr/>
          <a:lstStyle/>
          <a:p>
            <a:fld id="{511244F3-5494-4FB9-B5D0-1BBF7FC83005}" type="slidenum">
              <a:rPr lang="en-US" smtClean="0"/>
              <a:t>‹#›</a:t>
            </a:fld>
            <a:endParaRPr lang="en-US"/>
          </a:p>
        </p:txBody>
      </p:sp>
    </p:spTree>
    <p:extLst>
      <p:ext uri="{BB962C8B-B14F-4D97-AF65-F5344CB8AC3E}">
        <p14:creationId xmlns:p14="http://schemas.microsoft.com/office/powerpoint/2010/main" val="78796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FA91-2A67-A16A-1257-9D2330DE7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E973B-54AB-648A-72A6-FFB6698E8B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C12CD-E3D0-BE09-BEA6-383AAC9B45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6E7461-A002-AC33-374C-C0FCB27276D3}"/>
              </a:ext>
            </a:extLst>
          </p:cNvPr>
          <p:cNvSpPr>
            <a:spLocks noGrp="1"/>
          </p:cNvSpPr>
          <p:nvPr>
            <p:ph type="dt" sz="half" idx="10"/>
          </p:nvPr>
        </p:nvSpPr>
        <p:spPr/>
        <p:txBody>
          <a:bodyPr/>
          <a:lstStyle/>
          <a:p>
            <a:fld id="{59B6D10C-FB9C-4AB5-AD5C-510B84E24EC9}" type="datetimeFigureOut">
              <a:rPr lang="en-US" smtClean="0"/>
              <a:t>14-Feb-24</a:t>
            </a:fld>
            <a:endParaRPr lang="en-US"/>
          </a:p>
        </p:txBody>
      </p:sp>
      <p:sp>
        <p:nvSpPr>
          <p:cNvPr id="6" name="Footer Placeholder 5">
            <a:extLst>
              <a:ext uri="{FF2B5EF4-FFF2-40B4-BE49-F238E27FC236}">
                <a16:creationId xmlns:a16="http://schemas.microsoft.com/office/drawing/2014/main" id="{F738D27D-0347-6ADB-3881-A51C9D20A2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62E686-7723-736F-15B9-6726F8C2961E}"/>
              </a:ext>
            </a:extLst>
          </p:cNvPr>
          <p:cNvSpPr>
            <a:spLocks noGrp="1"/>
          </p:cNvSpPr>
          <p:nvPr>
            <p:ph type="sldNum" sz="quarter" idx="12"/>
          </p:nvPr>
        </p:nvSpPr>
        <p:spPr/>
        <p:txBody>
          <a:bodyPr/>
          <a:lstStyle/>
          <a:p>
            <a:fld id="{511244F3-5494-4FB9-B5D0-1BBF7FC83005}" type="slidenum">
              <a:rPr lang="en-US" smtClean="0"/>
              <a:t>‹#›</a:t>
            </a:fld>
            <a:endParaRPr lang="en-US"/>
          </a:p>
        </p:txBody>
      </p:sp>
    </p:spTree>
    <p:extLst>
      <p:ext uri="{BB962C8B-B14F-4D97-AF65-F5344CB8AC3E}">
        <p14:creationId xmlns:p14="http://schemas.microsoft.com/office/powerpoint/2010/main" val="126959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FC760-5F10-EEA7-F921-BB9AC2EC23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8679F2-C2E9-E8AD-9C10-44DD16DCAC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EAB4D2-70EE-81C8-0791-437CE92B12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8A8EB2-DFAD-014F-3D33-9B1C157605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21D41D-E6F4-5ECD-44F8-B9701B0A7E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D135F5-57F2-AD1A-F0BA-C5E1802A78EB}"/>
              </a:ext>
            </a:extLst>
          </p:cNvPr>
          <p:cNvSpPr>
            <a:spLocks noGrp="1"/>
          </p:cNvSpPr>
          <p:nvPr>
            <p:ph type="dt" sz="half" idx="10"/>
          </p:nvPr>
        </p:nvSpPr>
        <p:spPr/>
        <p:txBody>
          <a:bodyPr/>
          <a:lstStyle/>
          <a:p>
            <a:fld id="{59B6D10C-FB9C-4AB5-AD5C-510B84E24EC9}" type="datetimeFigureOut">
              <a:rPr lang="en-US" smtClean="0"/>
              <a:t>14-Feb-24</a:t>
            </a:fld>
            <a:endParaRPr lang="en-US"/>
          </a:p>
        </p:txBody>
      </p:sp>
      <p:sp>
        <p:nvSpPr>
          <p:cNvPr id="8" name="Footer Placeholder 7">
            <a:extLst>
              <a:ext uri="{FF2B5EF4-FFF2-40B4-BE49-F238E27FC236}">
                <a16:creationId xmlns:a16="http://schemas.microsoft.com/office/drawing/2014/main" id="{E58EA862-2968-E9C6-8670-A8BB93272A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38A541-09AD-7DB7-F664-6B8F2F2C359E}"/>
              </a:ext>
            </a:extLst>
          </p:cNvPr>
          <p:cNvSpPr>
            <a:spLocks noGrp="1"/>
          </p:cNvSpPr>
          <p:nvPr>
            <p:ph type="sldNum" sz="quarter" idx="12"/>
          </p:nvPr>
        </p:nvSpPr>
        <p:spPr/>
        <p:txBody>
          <a:bodyPr/>
          <a:lstStyle/>
          <a:p>
            <a:fld id="{511244F3-5494-4FB9-B5D0-1BBF7FC83005}" type="slidenum">
              <a:rPr lang="en-US" smtClean="0"/>
              <a:t>‹#›</a:t>
            </a:fld>
            <a:endParaRPr lang="en-US"/>
          </a:p>
        </p:txBody>
      </p:sp>
    </p:spTree>
    <p:extLst>
      <p:ext uri="{BB962C8B-B14F-4D97-AF65-F5344CB8AC3E}">
        <p14:creationId xmlns:p14="http://schemas.microsoft.com/office/powerpoint/2010/main" val="379400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03C2-B431-7E07-1783-0098EE688C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3625D6-A52B-FD65-3C96-9122678DDF2A}"/>
              </a:ext>
            </a:extLst>
          </p:cNvPr>
          <p:cNvSpPr>
            <a:spLocks noGrp="1"/>
          </p:cNvSpPr>
          <p:nvPr>
            <p:ph type="dt" sz="half" idx="10"/>
          </p:nvPr>
        </p:nvSpPr>
        <p:spPr/>
        <p:txBody>
          <a:bodyPr/>
          <a:lstStyle/>
          <a:p>
            <a:fld id="{59B6D10C-FB9C-4AB5-AD5C-510B84E24EC9}" type="datetimeFigureOut">
              <a:rPr lang="en-US" smtClean="0"/>
              <a:t>14-Feb-24</a:t>
            </a:fld>
            <a:endParaRPr lang="en-US"/>
          </a:p>
        </p:txBody>
      </p:sp>
      <p:sp>
        <p:nvSpPr>
          <p:cNvPr id="4" name="Footer Placeholder 3">
            <a:extLst>
              <a:ext uri="{FF2B5EF4-FFF2-40B4-BE49-F238E27FC236}">
                <a16:creationId xmlns:a16="http://schemas.microsoft.com/office/drawing/2014/main" id="{7DD1027C-3E20-2F9A-1E11-95645E6C2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46FC14-7AE4-0369-FE59-3B75E9EF6752}"/>
              </a:ext>
            </a:extLst>
          </p:cNvPr>
          <p:cNvSpPr>
            <a:spLocks noGrp="1"/>
          </p:cNvSpPr>
          <p:nvPr>
            <p:ph type="sldNum" sz="quarter" idx="12"/>
          </p:nvPr>
        </p:nvSpPr>
        <p:spPr/>
        <p:txBody>
          <a:bodyPr/>
          <a:lstStyle/>
          <a:p>
            <a:fld id="{511244F3-5494-4FB9-B5D0-1BBF7FC83005}" type="slidenum">
              <a:rPr lang="en-US" smtClean="0"/>
              <a:t>‹#›</a:t>
            </a:fld>
            <a:endParaRPr lang="en-US"/>
          </a:p>
        </p:txBody>
      </p:sp>
    </p:spTree>
    <p:extLst>
      <p:ext uri="{BB962C8B-B14F-4D97-AF65-F5344CB8AC3E}">
        <p14:creationId xmlns:p14="http://schemas.microsoft.com/office/powerpoint/2010/main" val="600391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84A0D5-006F-D08E-F340-7185B5FFFFEB}"/>
              </a:ext>
            </a:extLst>
          </p:cNvPr>
          <p:cNvSpPr>
            <a:spLocks noGrp="1"/>
          </p:cNvSpPr>
          <p:nvPr>
            <p:ph type="dt" sz="half" idx="10"/>
          </p:nvPr>
        </p:nvSpPr>
        <p:spPr/>
        <p:txBody>
          <a:bodyPr/>
          <a:lstStyle/>
          <a:p>
            <a:fld id="{59B6D10C-FB9C-4AB5-AD5C-510B84E24EC9}" type="datetimeFigureOut">
              <a:rPr lang="en-US" smtClean="0"/>
              <a:t>14-Feb-24</a:t>
            </a:fld>
            <a:endParaRPr lang="en-US"/>
          </a:p>
        </p:txBody>
      </p:sp>
      <p:sp>
        <p:nvSpPr>
          <p:cNvPr id="3" name="Footer Placeholder 2">
            <a:extLst>
              <a:ext uri="{FF2B5EF4-FFF2-40B4-BE49-F238E27FC236}">
                <a16:creationId xmlns:a16="http://schemas.microsoft.com/office/drawing/2014/main" id="{325115D1-F66E-40F1-2483-073A8DB8E7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6D7ADC-90DB-DDA9-A588-F5619BB051D1}"/>
              </a:ext>
            </a:extLst>
          </p:cNvPr>
          <p:cNvSpPr>
            <a:spLocks noGrp="1"/>
          </p:cNvSpPr>
          <p:nvPr>
            <p:ph type="sldNum" sz="quarter" idx="12"/>
          </p:nvPr>
        </p:nvSpPr>
        <p:spPr/>
        <p:txBody>
          <a:bodyPr/>
          <a:lstStyle/>
          <a:p>
            <a:fld id="{511244F3-5494-4FB9-B5D0-1BBF7FC83005}" type="slidenum">
              <a:rPr lang="en-US" smtClean="0"/>
              <a:t>‹#›</a:t>
            </a:fld>
            <a:endParaRPr lang="en-US"/>
          </a:p>
        </p:txBody>
      </p:sp>
    </p:spTree>
    <p:extLst>
      <p:ext uri="{BB962C8B-B14F-4D97-AF65-F5344CB8AC3E}">
        <p14:creationId xmlns:p14="http://schemas.microsoft.com/office/powerpoint/2010/main" val="231907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365C-4DB0-F838-7F6D-D29DB665EA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7D013E-68F7-B195-1322-F8F58A6D5F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B45870-2B90-A38E-6B81-491435D620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60AA5-91A9-DB8E-E3EE-8ADEF398A0B8}"/>
              </a:ext>
            </a:extLst>
          </p:cNvPr>
          <p:cNvSpPr>
            <a:spLocks noGrp="1"/>
          </p:cNvSpPr>
          <p:nvPr>
            <p:ph type="dt" sz="half" idx="10"/>
          </p:nvPr>
        </p:nvSpPr>
        <p:spPr/>
        <p:txBody>
          <a:bodyPr/>
          <a:lstStyle/>
          <a:p>
            <a:fld id="{59B6D10C-FB9C-4AB5-AD5C-510B84E24EC9}" type="datetimeFigureOut">
              <a:rPr lang="en-US" smtClean="0"/>
              <a:t>14-Feb-24</a:t>
            </a:fld>
            <a:endParaRPr lang="en-US"/>
          </a:p>
        </p:txBody>
      </p:sp>
      <p:sp>
        <p:nvSpPr>
          <p:cNvPr id="6" name="Footer Placeholder 5">
            <a:extLst>
              <a:ext uri="{FF2B5EF4-FFF2-40B4-BE49-F238E27FC236}">
                <a16:creationId xmlns:a16="http://schemas.microsoft.com/office/drawing/2014/main" id="{29EC5957-C2F3-8DEE-3F9F-4AFEE4E3C1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322EE-B71B-4B68-7719-FD4242AC3BEE}"/>
              </a:ext>
            </a:extLst>
          </p:cNvPr>
          <p:cNvSpPr>
            <a:spLocks noGrp="1"/>
          </p:cNvSpPr>
          <p:nvPr>
            <p:ph type="sldNum" sz="quarter" idx="12"/>
          </p:nvPr>
        </p:nvSpPr>
        <p:spPr/>
        <p:txBody>
          <a:bodyPr/>
          <a:lstStyle/>
          <a:p>
            <a:fld id="{511244F3-5494-4FB9-B5D0-1BBF7FC83005}" type="slidenum">
              <a:rPr lang="en-US" smtClean="0"/>
              <a:t>‹#›</a:t>
            </a:fld>
            <a:endParaRPr lang="en-US"/>
          </a:p>
        </p:txBody>
      </p:sp>
    </p:spTree>
    <p:extLst>
      <p:ext uri="{BB962C8B-B14F-4D97-AF65-F5344CB8AC3E}">
        <p14:creationId xmlns:p14="http://schemas.microsoft.com/office/powerpoint/2010/main" val="250729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4E22-48DC-3E1F-171E-C8D357FB7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13A093-8BF1-F206-7C41-DB2999C0A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A80D9F-8971-2172-D172-3F54EA08F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43F57-0F35-DF9A-5457-C504F32892E0}"/>
              </a:ext>
            </a:extLst>
          </p:cNvPr>
          <p:cNvSpPr>
            <a:spLocks noGrp="1"/>
          </p:cNvSpPr>
          <p:nvPr>
            <p:ph type="dt" sz="half" idx="10"/>
          </p:nvPr>
        </p:nvSpPr>
        <p:spPr/>
        <p:txBody>
          <a:bodyPr/>
          <a:lstStyle/>
          <a:p>
            <a:fld id="{59B6D10C-FB9C-4AB5-AD5C-510B84E24EC9}" type="datetimeFigureOut">
              <a:rPr lang="en-US" smtClean="0"/>
              <a:t>14-Feb-24</a:t>
            </a:fld>
            <a:endParaRPr lang="en-US"/>
          </a:p>
        </p:txBody>
      </p:sp>
      <p:sp>
        <p:nvSpPr>
          <p:cNvPr id="6" name="Footer Placeholder 5">
            <a:extLst>
              <a:ext uri="{FF2B5EF4-FFF2-40B4-BE49-F238E27FC236}">
                <a16:creationId xmlns:a16="http://schemas.microsoft.com/office/drawing/2014/main" id="{C582A44D-D485-A3F5-210D-0FFCB7844E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187F2B-BFCF-FE4E-871D-E7AD7CF6F3B9}"/>
              </a:ext>
            </a:extLst>
          </p:cNvPr>
          <p:cNvSpPr>
            <a:spLocks noGrp="1"/>
          </p:cNvSpPr>
          <p:nvPr>
            <p:ph type="sldNum" sz="quarter" idx="12"/>
          </p:nvPr>
        </p:nvSpPr>
        <p:spPr/>
        <p:txBody>
          <a:bodyPr/>
          <a:lstStyle/>
          <a:p>
            <a:fld id="{511244F3-5494-4FB9-B5D0-1BBF7FC83005}" type="slidenum">
              <a:rPr lang="en-US" smtClean="0"/>
              <a:t>‹#›</a:t>
            </a:fld>
            <a:endParaRPr lang="en-US"/>
          </a:p>
        </p:txBody>
      </p:sp>
    </p:spTree>
    <p:extLst>
      <p:ext uri="{BB962C8B-B14F-4D97-AF65-F5344CB8AC3E}">
        <p14:creationId xmlns:p14="http://schemas.microsoft.com/office/powerpoint/2010/main" val="3005681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BD0AB8-D35D-6F40-C86E-59A3E23480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D96BE5-2A1C-B9A7-EAC9-D7EE1C7C3D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43003-142F-76FA-D77A-3D3866B57D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6D10C-FB9C-4AB5-AD5C-510B84E24EC9}" type="datetimeFigureOut">
              <a:rPr lang="en-US" smtClean="0"/>
              <a:t>14-Feb-24</a:t>
            </a:fld>
            <a:endParaRPr lang="en-US"/>
          </a:p>
        </p:txBody>
      </p:sp>
      <p:sp>
        <p:nvSpPr>
          <p:cNvPr id="5" name="Footer Placeholder 4">
            <a:extLst>
              <a:ext uri="{FF2B5EF4-FFF2-40B4-BE49-F238E27FC236}">
                <a16:creationId xmlns:a16="http://schemas.microsoft.com/office/drawing/2014/main" id="{CBCD081A-D7E9-7E97-8993-E35335F79E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77680-2087-DCFF-ED8A-F91551B46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244F3-5494-4FB9-B5D0-1BBF7FC83005}" type="slidenum">
              <a:rPr lang="en-US" smtClean="0"/>
              <a:t>‹#›</a:t>
            </a:fld>
            <a:endParaRPr lang="en-US"/>
          </a:p>
        </p:txBody>
      </p:sp>
    </p:spTree>
    <p:extLst>
      <p:ext uri="{BB962C8B-B14F-4D97-AF65-F5344CB8AC3E}">
        <p14:creationId xmlns:p14="http://schemas.microsoft.com/office/powerpoint/2010/main" val="22521732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6841E5-97A5-3829-BF7C-B8FA55A1CC41}"/>
              </a:ext>
            </a:extLst>
          </p:cNvPr>
          <p:cNvSpPr>
            <a:spLocks noGrp="1"/>
          </p:cNvSpPr>
          <p:nvPr>
            <p:ph type="ctrTitle"/>
          </p:nvPr>
        </p:nvSpPr>
        <p:spPr>
          <a:xfrm>
            <a:off x="1524003" y="1999615"/>
            <a:ext cx="9144000" cy="2764028"/>
          </a:xfrm>
        </p:spPr>
        <p:txBody>
          <a:bodyPr anchor="ctr">
            <a:normAutofit/>
          </a:bodyPr>
          <a:lstStyle/>
          <a:p>
            <a:r>
              <a:rPr lang="en-US" sz="7200"/>
              <a:t>Requirements Engineering</a:t>
            </a:r>
          </a:p>
        </p:txBody>
      </p:sp>
      <p:sp>
        <p:nvSpPr>
          <p:cNvPr id="3" name="Subtitle 2">
            <a:extLst>
              <a:ext uri="{FF2B5EF4-FFF2-40B4-BE49-F238E27FC236}">
                <a16:creationId xmlns:a16="http://schemas.microsoft.com/office/drawing/2014/main" id="{6711971B-6282-39E8-D9F8-F636ED0FC0B4}"/>
              </a:ext>
            </a:extLst>
          </p:cNvPr>
          <p:cNvSpPr>
            <a:spLocks noGrp="1"/>
          </p:cNvSpPr>
          <p:nvPr>
            <p:ph type="subTitle" idx="1"/>
          </p:nvPr>
        </p:nvSpPr>
        <p:spPr>
          <a:xfrm>
            <a:off x="1966912" y="5645150"/>
            <a:ext cx="8258176" cy="631825"/>
          </a:xfrm>
        </p:spPr>
        <p:txBody>
          <a:bodyPr anchor="ctr">
            <a:normAutofit/>
          </a:bodyPr>
          <a:lstStyle/>
          <a:p>
            <a:r>
              <a:rPr lang="en-US" sz="2800"/>
              <a:t>Instructor: Mehroze Khan</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6383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31605-88EE-9109-310A-76CFC95964F6}"/>
              </a:ext>
            </a:extLst>
          </p:cNvPr>
          <p:cNvSpPr>
            <a:spLocks noGrp="1"/>
          </p:cNvSpPr>
          <p:nvPr>
            <p:ph type="title"/>
          </p:nvPr>
        </p:nvSpPr>
        <p:spPr/>
        <p:txBody>
          <a:bodyPr/>
          <a:lstStyle/>
          <a:p>
            <a:r>
              <a:rPr lang="en-US" dirty="0"/>
              <a:t>Requirements Engineering Tasks</a:t>
            </a:r>
          </a:p>
        </p:txBody>
      </p:sp>
      <p:graphicFrame>
        <p:nvGraphicFramePr>
          <p:cNvPr id="5" name="Content Placeholder 2">
            <a:extLst>
              <a:ext uri="{FF2B5EF4-FFF2-40B4-BE49-F238E27FC236}">
                <a16:creationId xmlns:a16="http://schemas.microsoft.com/office/drawing/2014/main" id="{FC26C618-B0CA-5485-492F-AB6F1766AD1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7106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99348E-F221-86F6-3700-3AB57F0D1B17}"/>
              </a:ext>
            </a:extLst>
          </p:cNvPr>
          <p:cNvSpPr>
            <a:spLocks noGrp="1"/>
          </p:cNvSpPr>
          <p:nvPr>
            <p:ph type="title"/>
          </p:nvPr>
        </p:nvSpPr>
        <p:spPr>
          <a:xfrm>
            <a:off x="1115568" y="548640"/>
            <a:ext cx="10168128" cy="1179576"/>
          </a:xfrm>
        </p:spPr>
        <p:txBody>
          <a:bodyPr>
            <a:normAutofit/>
          </a:bodyPr>
          <a:lstStyle/>
          <a:p>
            <a:r>
              <a:rPr lang="en-US" sz="4000" dirty="0"/>
              <a:t>Requirements Engineering Tasks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6E926CB-A876-D595-8B91-0E2A37DE2756}"/>
              </a:ext>
            </a:extLst>
          </p:cNvPr>
          <p:cNvSpPr>
            <a:spLocks noGrp="1"/>
          </p:cNvSpPr>
          <p:nvPr>
            <p:ph idx="1"/>
          </p:nvPr>
        </p:nvSpPr>
        <p:spPr>
          <a:xfrm>
            <a:off x="1115568" y="2481943"/>
            <a:ext cx="10168128" cy="3695020"/>
          </a:xfrm>
        </p:spPr>
        <p:txBody>
          <a:bodyPr>
            <a:normAutofit lnSpcReduction="10000"/>
          </a:bodyPr>
          <a:lstStyle/>
          <a:p>
            <a:r>
              <a:rPr lang="en-US" sz="2400" b="1" dirty="0"/>
              <a:t>Inception</a:t>
            </a:r>
            <a:r>
              <a:rPr lang="en-US" sz="2400" dirty="0"/>
              <a:t>: understand problem, people, nature of solution, effectiveness of communication. </a:t>
            </a:r>
          </a:p>
          <a:p>
            <a:r>
              <a:rPr lang="en-US" sz="2400" b="1" dirty="0"/>
              <a:t>Elicitation</a:t>
            </a:r>
            <a:r>
              <a:rPr lang="en-US" sz="2400" dirty="0"/>
              <a:t>: Ask questions about objectives, targets, detailed requirements </a:t>
            </a:r>
          </a:p>
          <a:p>
            <a:r>
              <a:rPr lang="en-US" sz="2400" b="1" dirty="0"/>
              <a:t>Elaboration</a:t>
            </a:r>
            <a:r>
              <a:rPr lang="en-US" sz="2400" dirty="0"/>
              <a:t>: Identify software function, behavior, information. Develop Requirements Model!!! Analysis???</a:t>
            </a:r>
          </a:p>
          <a:p>
            <a:r>
              <a:rPr lang="en-US" sz="2400" b="1" dirty="0"/>
              <a:t>Negotiation</a:t>
            </a:r>
            <a:r>
              <a:rPr lang="en-US" sz="2400" dirty="0"/>
              <a:t>: Resolve conflicts. Prioritize Requirements!!!</a:t>
            </a:r>
          </a:p>
          <a:p>
            <a:r>
              <a:rPr lang="en-US" sz="2400" b="1" dirty="0"/>
              <a:t>Specification</a:t>
            </a:r>
            <a:r>
              <a:rPr lang="en-US" sz="2400" dirty="0"/>
              <a:t>: Write document containing requirements models, scenarios etc.</a:t>
            </a:r>
          </a:p>
          <a:p>
            <a:r>
              <a:rPr lang="en-US" sz="2400" b="1" dirty="0"/>
              <a:t>Validation</a:t>
            </a:r>
            <a:r>
              <a:rPr lang="en-US" sz="2400" dirty="0"/>
              <a:t>: Ensure that all requirements have been stated, unambiguously!</a:t>
            </a:r>
          </a:p>
          <a:p>
            <a:r>
              <a:rPr lang="en-US" sz="2400" b="1" dirty="0"/>
              <a:t>Management</a:t>
            </a:r>
            <a:r>
              <a:rPr lang="en-US" sz="2400" dirty="0"/>
              <a:t>: Identify, control, track requirements and changes</a:t>
            </a:r>
          </a:p>
          <a:p>
            <a:endParaRPr lang="en-US" sz="2200" dirty="0"/>
          </a:p>
          <a:p>
            <a:endParaRPr lang="en-US" sz="2200" dirty="0"/>
          </a:p>
          <a:p>
            <a:endParaRPr lang="en-US" sz="2200" dirty="0"/>
          </a:p>
        </p:txBody>
      </p:sp>
    </p:spTree>
    <p:extLst>
      <p:ext uri="{BB962C8B-B14F-4D97-AF65-F5344CB8AC3E}">
        <p14:creationId xmlns:p14="http://schemas.microsoft.com/office/powerpoint/2010/main" val="871558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79C52A-3A2A-D0EB-C7EB-42FF974C3D3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90AB92-8F70-7B28-95DC-C21E43655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F5A9BABD-A0E8-EF66-B2D1-581CDF8CD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99B23E7C-46FB-6276-4AAB-C0597AB00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B08AB2-567F-2FC0-87F2-5DDA8206C354}"/>
              </a:ext>
            </a:extLst>
          </p:cNvPr>
          <p:cNvSpPr>
            <a:spLocks noGrp="1"/>
          </p:cNvSpPr>
          <p:nvPr>
            <p:ph type="title"/>
          </p:nvPr>
        </p:nvSpPr>
        <p:spPr>
          <a:xfrm>
            <a:off x="1115568" y="548640"/>
            <a:ext cx="10168128" cy="1179576"/>
          </a:xfrm>
        </p:spPr>
        <p:txBody>
          <a:bodyPr>
            <a:normAutofit/>
          </a:bodyPr>
          <a:lstStyle/>
          <a:p>
            <a:r>
              <a:rPr lang="en-US" sz="4000"/>
              <a:t>Inception</a:t>
            </a:r>
          </a:p>
        </p:txBody>
      </p:sp>
      <p:sp>
        <p:nvSpPr>
          <p:cNvPr id="14" name="Rectangle 13">
            <a:extLst>
              <a:ext uri="{FF2B5EF4-FFF2-40B4-BE49-F238E27FC236}">
                <a16:creationId xmlns:a16="http://schemas.microsoft.com/office/drawing/2014/main" id="{098904B4-D91D-E2A8-EB11-61878DD98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E1CD509-73CD-F655-3662-306300D8C978}"/>
              </a:ext>
            </a:extLst>
          </p:cNvPr>
          <p:cNvSpPr>
            <a:spLocks noGrp="1"/>
          </p:cNvSpPr>
          <p:nvPr>
            <p:ph idx="1"/>
          </p:nvPr>
        </p:nvSpPr>
        <p:spPr>
          <a:xfrm>
            <a:off x="1115568" y="2481943"/>
            <a:ext cx="10168128" cy="3695020"/>
          </a:xfrm>
        </p:spPr>
        <p:txBody>
          <a:bodyPr>
            <a:normAutofit/>
          </a:bodyPr>
          <a:lstStyle/>
          <a:p>
            <a:r>
              <a:rPr lang="en-US" sz="2400" dirty="0"/>
              <a:t>Identify: all stakeholders, measurable benefits of successful implementation, possible alternatives</a:t>
            </a:r>
          </a:p>
          <a:p>
            <a:r>
              <a:rPr lang="en-US" sz="2400" dirty="0"/>
              <a:t>Ask questions stepwise, as early as possible, first meeting/encounter</a:t>
            </a:r>
          </a:p>
          <a:p>
            <a:r>
              <a:rPr lang="en-US" sz="2400" dirty="0"/>
              <a:t>Possible questions at 1</a:t>
            </a:r>
            <a:r>
              <a:rPr lang="en-US" sz="2400" baseline="30000" dirty="0"/>
              <a:t>st</a:t>
            </a:r>
            <a:r>
              <a:rPr lang="en-US" sz="2400" dirty="0"/>
              <a:t> step (stakeholders, overall goals and benefits):</a:t>
            </a:r>
          </a:p>
          <a:p>
            <a:pPr lvl="1"/>
            <a:r>
              <a:rPr lang="en-US" dirty="0"/>
              <a:t>Who is behind the request for this work?</a:t>
            </a:r>
          </a:p>
          <a:p>
            <a:pPr lvl="1"/>
            <a:r>
              <a:rPr lang="en-US" dirty="0"/>
              <a:t>Who will use this solution?</a:t>
            </a:r>
          </a:p>
          <a:p>
            <a:pPr lvl="1"/>
            <a:r>
              <a:rPr lang="en-US" dirty="0"/>
              <a:t>What will be the economic benefit of a successful solution?</a:t>
            </a:r>
          </a:p>
          <a:p>
            <a:endParaRPr lang="en-US" sz="2200" dirty="0"/>
          </a:p>
        </p:txBody>
      </p:sp>
    </p:spTree>
    <p:extLst>
      <p:ext uri="{BB962C8B-B14F-4D97-AF65-F5344CB8AC3E}">
        <p14:creationId xmlns:p14="http://schemas.microsoft.com/office/powerpoint/2010/main" val="643496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CFE674-486F-2ADE-928C-A10B488251A3}"/>
              </a:ext>
            </a:extLst>
          </p:cNvPr>
          <p:cNvSpPr>
            <a:spLocks noGrp="1"/>
          </p:cNvSpPr>
          <p:nvPr>
            <p:ph type="title"/>
          </p:nvPr>
        </p:nvSpPr>
        <p:spPr>
          <a:xfrm>
            <a:off x="1115568" y="548640"/>
            <a:ext cx="10168128" cy="1179576"/>
          </a:xfrm>
        </p:spPr>
        <p:txBody>
          <a:bodyPr>
            <a:normAutofit/>
          </a:bodyPr>
          <a:lstStyle/>
          <a:p>
            <a:r>
              <a:rPr lang="en-US" sz="4000"/>
              <a:t>Inception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D664CF5-F8A4-096D-0E26-9A90087E22AE}"/>
              </a:ext>
            </a:extLst>
          </p:cNvPr>
          <p:cNvSpPr>
            <a:spLocks noGrp="1"/>
          </p:cNvSpPr>
          <p:nvPr>
            <p:ph idx="1"/>
          </p:nvPr>
        </p:nvSpPr>
        <p:spPr>
          <a:xfrm>
            <a:off x="1115568" y="2481943"/>
            <a:ext cx="10168128" cy="3695020"/>
          </a:xfrm>
        </p:spPr>
        <p:txBody>
          <a:bodyPr>
            <a:normAutofit lnSpcReduction="10000"/>
          </a:bodyPr>
          <a:lstStyle/>
          <a:p>
            <a:r>
              <a:rPr lang="en-US" sz="2400" dirty="0"/>
              <a:t>Possible questions at 2</a:t>
            </a:r>
            <a:r>
              <a:rPr lang="en-US" sz="2400" baseline="30000" dirty="0"/>
              <a:t>nd</a:t>
            </a:r>
            <a:r>
              <a:rPr lang="en-US" sz="2400" dirty="0"/>
              <a:t> step (detailed understanding and customer perception about the solution):</a:t>
            </a:r>
          </a:p>
          <a:p>
            <a:pPr lvl="1"/>
            <a:r>
              <a:rPr lang="en-US" dirty="0"/>
              <a:t>What problems(s) will this solution address?</a:t>
            </a:r>
          </a:p>
          <a:p>
            <a:pPr lvl="1"/>
            <a:r>
              <a:rPr lang="en-US" dirty="0"/>
              <a:t>Can you show me (or describe) the business environment in which the solution will be used?</a:t>
            </a:r>
          </a:p>
          <a:p>
            <a:pPr lvl="1"/>
            <a:r>
              <a:rPr lang="en-US" dirty="0"/>
              <a:t>How do you characterize the ‘good’ output?</a:t>
            </a:r>
          </a:p>
          <a:p>
            <a:r>
              <a:rPr lang="en-US" sz="2400" dirty="0"/>
              <a:t>Possible questions at 3</a:t>
            </a:r>
            <a:r>
              <a:rPr lang="en-US" sz="2400" baseline="30000" dirty="0"/>
              <a:t>rd</a:t>
            </a:r>
            <a:r>
              <a:rPr lang="en-US" sz="2400" dirty="0"/>
              <a:t> step (effectiveness of communication):	</a:t>
            </a:r>
          </a:p>
          <a:p>
            <a:pPr lvl="1"/>
            <a:r>
              <a:rPr lang="en-US" dirty="0"/>
              <a:t>Are you the right person to answer these questions?</a:t>
            </a:r>
          </a:p>
          <a:p>
            <a:pPr lvl="1"/>
            <a:r>
              <a:rPr lang="en-US" dirty="0"/>
              <a:t>Are my questions relevant to the problem that you have?</a:t>
            </a:r>
          </a:p>
          <a:p>
            <a:pPr lvl="1"/>
            <a:r>
              <a:rPr lang="en-US" dirty="0"/>
              <a:t>Can anyone else provide additional information?</a:t>
            </a:r>
          </a:p>
          <a:p>
            <a:endParaRPr lang="en-US" sz="2200" dirty="0"/>
          </a:p>
        </p:txBody>
      </p:sp>
    </p:spTree>
    <p:extLst>
      <p:ext uri="{BB962C8B-B14F-4D97-AF65-F5344CB8AC3E}">
        <p14:creationId xmlns:p14="http://schemas.microsoft.com/office/powerpoint/2010/main" val="4027901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0F359E-F055-DFFE-DBF2-1C262D32F3EF}"/>
              </a:ext>
            </a:extLst>
          </p:cNvPr>
          <p:cNvSpPr>
            <a:spLocks noGrp="1"/>
          </p:cNvSpPr>
          <p:nvPr>
            <p:ph type="title"/>
          </p:nvPr>
        </p:nvSpPr>
        <p:spPr>
          <a:xfrm>
            <a:off x="1115568" y="548640"/>
            <a:ext cx="10168128" cy="1179576"/>
          </a:xfrm>
        </p:spPr>
        <p:txBody>
          <a:bodyPr>
            <a:normAutofit/>
          </a:bodyPr>
          <a:lstStyle/>
          <a:p>
            <a:r>
              <a:rPr lang="en-US" sz="4000" dirty="0"/>
              <a:t>Elicitation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32F5923-D584-0B0F-368A-09B57AEF1EC6}"/>
              </a:ext>
            </a:extLst>
          </p:cNvPr>
          <p:cNvSpPr>
            <a:spLocks noGrp="1"/>
          </p:cNvSpPr>
          <p:nvPr>
            <p:ph idx="1"/>
          </p:nvPr>
        </p:nvSpPr>
        <p:spPr>
          <a:xfrm>
            <a:off x="1115568" y="2481943"/>
            <a:ext cx="10168128" cy="369502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t>Get more detailed requirements.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Customers do not always understand what their needs and problems are.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It is important to discuss the requirements with everyone who has a stake in the system.</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Come up with agreement on what the requirements are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If we cannot agree on what the requirements are, then the project is doomed to fail</a:t>
            </a:r>
          </a:p>
          <a:p>
            <a:endParaRPr lang="en-US" sz="2200" dirty="0"/>
          </a:p>
        </p:txBody>
      </p:sp>
    </p:spTree>
    <p:extLst>
      <p:ext uri="{BB962C8B-B14F-4D97-AF65-F5344CB8AC3E}">
        <p14:creationId xmlns:p14="http://schemas.microsoft.com/office/powerpoint/2010/main" val="110979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01593C-7D39-E566-9961-35666DA56ED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8D597DC-2973-8A07-F6BA-613E4491CF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8D7FFE3-341E-AB8F-CDB8-6CFF37ED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BBFB5911-B95C-D7DC-B344-D5CE7817D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2ADABF-DD37-E6D5-EA1A-65B16B966F5B}"/>
              </a:ext>
            </a:extLst>
          </p:cNvPr>
          <p:cNvSpPr>
            <a:spLocks noGrp="1"/>
          </p:cNvSpPr>
          <p:nvPr>
            <p:ph type="title"/>
          </p:nvPr>
        </p:nvSpPr>
        <p:spPr>
          <a:xfrm>
            <a:off x="1115568" y="548640"/>
            <a:ext cx="10168128" cy="1179576"/>
          </a:xfrm>
        </p:spPr>
        <p:txBody>
          <a:bodyPr>
            <a:normAutofit/>
          </a:bodyPr>
          <a:lstStyle/>
          <a:p>
            <a:r>
              <a:rPr lang="en-US" sz="4000" dirty="0"/>
              <a:t>Elicitation</a:t>
            </a:r>
          </a:p>
        </p:txBody>
      </p:sp>
      <p:sp>
        <p:nvSpPr>
          <p:cNvPr id="14" name="Rectangle 13">
            <a:extLst>
              <a:ext uri="{FF2B5EF4-FFF2-40B4-BE49-F238E27FC236}">
                <a16:creationId xmlns:a16="http://schemas.microsoft.com/office/drawing/2014/main" id="{5EC70FBB-8649-0143-5252-E2ACB21E5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66F71BE-6814-E341-5AC1-D96A37FC1976}"/>
              </a:ext>
            </a:extLst>
          </p:cNvPr>
          <p:cNvSpPr>
            <a:spLocks noGrp="1"/>
          </p:cNvSpPr>
          <p:nvPr>
            <p:ph idx="1"/>
          </p:nvPr>
        </p:nvSpPr>
        <p:spPr>
          <a:xfrm>
            <a:off x="1115568" y="2481943"/>
            <a:ext cx="10168128" cy="3695020"/>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Different Stakeholders are:</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t>Clients</a:t>
            </a:r>
            <a:r>
              <a:rPr lang="en-GB" sz="2200" dirty="0"/>
              <a:t>: pay for the software to be developed</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t>Customers</a:t>
            </a:r>
            <a:r>
              <a:rPr lang="en-GB" sz="2200" dirty="0"/>
              <a:t>: buy the software after it is developed</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t>Users</a:t>
            </a:r>
            <a:r>
              <a:rPr lang="en-GB" sz="2200" dirty="0"/>
              <a:t>: use the system</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t>Domain experts</a:t>
            </a:r>
            <a:r>
              <a:rPr lang="en-GB" sz="2200" dirty="0"/>
              <a:t>: familiar with the problem that the software must automate</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t>Market Researchers</a:t>
            </a:r>
            <a:r>
              <a:rPr lang="en-GB" sz="2200" dirty="0"/>
              <a:t>: conduct surveys to determine future trends and potential customers</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t>Lawyers or auditors</a:t>
            </a:r>
            <a:r>
              <a:rPr lang="en-GB" sz="2200" dirty="0"/>
              <a:t>: familiar with government, safety, or legal requirements</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t>Software engineers</a:t>
            </a:r>
            <a:r>
              <a:rPr lang="en-GB" sz="2200" dirty="0"/>
              <a:t> or other technology experts</a:t>
            </a:r>
            <a:endParaRPr lang="en-US" sz="2200" dirty="0"/>
          </a:p>
        </p:txBody>
      </p:sp>
    </p:spTree>
    <p:extLst>
      <p:ext uri="{BB962C8B-B14F-4D97-AF65-F5344CB8AC3E}">
        <p14:creationId xmlns:p14="http://schemas.microsoft.com/office/powerpoint/2010/main" val="964498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96E07D-2FB4-C75D-7993-9773B4487626}"/>
              </a:ext>
            </a:extLst>
          </p:cNvPr>
          <p:cNvSpPr>
            <a:spLocks noGrp="1"/>
          </p:cNvSpPr>
          <p:nvPr>
            <p:ph type="title"/>
          </p:nvPr>
        </p:nvSpPr>
        <p:spPr>
          <a:xfrm>
            <a:off x="643467" y="321734"/>
            <a:ext cx="10905066" cy="1135737"/>
          </a:xfrm>
        </p:spPr>
        <p:txBody>
          <a:bodyPr>
            <a:normAutofit/>
          </a:bodyPr>
          <a:lstStyle/>
          <a:p>
            <a:r>
              <a:rPr lang="en-US" sz="3600"/>
              <a:t>Elaboration</a:t>
            </a:r>
          </a:p>
        </p:txBody>
      </p:sp>
      <p:sp>
        <p:nvSpPr>
          <p:cNvPr id="3" name="Content Placeholder 2">
            <a:extLst>
              <a:ext uri="{FF2B5EF4-FFF2-40B4-BE49-F238E27FC236}">
                <a16:creationId xmlns:a16="http://schemas.microsoft.com/office/drawing/2014/main" id="{49F3BEF4-814C-9B3B-3953-1E989068CE9A}"/>
              </a:ext>
            </a:extLst>
          </p:cNvPr>
          <p:cNvSpPr>
            <a:spLocks noGrp="1"/>
          </p:cNvSpPr>
          <p:nvPr>
            <p:ph idx="1"/>
          </p:nvPr>
        </p:nvSpPr>
        <p:spPr>
          <a:xfrm>
            <a:off x="643467" y="1782981"/>
            <a:ext cx="10905066" cy="4393982"/>
          </a:xfrm>
        </p:spPr>
        <p:txBody>
          <a:bodyPr>
            <a:normAutofit/>
          </a:bodyPr>
          <a:lstStyle/>
          <a:p>
            <a:r>
              <a:rPr lang="en-US" sz="2400" dirty="0"/>
              <a:t>Analyze, model, specify…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Some Analysis Techniques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Data Flow Diagrams (DFD)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Use case Diagram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Object Models (ER Diagrams)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State Diagrams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Sequence Diagrams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Activity Diagrams</a:t>
            </a: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01577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22D843-8DE7-6C56-BC91-3DD0A461DC43}"/>
              </a:ext>
            </a:extLst>
          </p:cNvPr>
          <p:cNvSpPr>
            <a:spLocks noGrp="1"/>
          </p:cNvSpPr>
          <p:nvPr>
            <p:ph type="title"/>
          </p:nvPr>
        </p:nvSpPr>
        <p:spPr>
          <a:xfrm>
            <a:off x="643467" y="321734"/>
            <a:ext cx="10905066" cy="1135737"/>
          </a:xfrm>
        </p:spPr>
        <p:txBody>
          <a:bodyPr>
            <a:normAutofit/>
          </a:bodyPr>
          <a:lstStyle/>
          <a:p>
            <a:r>
              <a:rPr lang="en-US" sz="3600"/>
              <a:t>Requirements Modeling</a:t>
            </a:r>
          </a:p>
        </p:txBody>
      </p:sp>
      <p:sp>
        <p:nvSpPr>
          <p:cNvPr id="3" name="Content Placeholder 2">
            <a:extLst>
              <a:ext uri="{FF2B5EF4-FFF2-40B4-BE49-F238E27FC236}">
                <a16:creationId xmlns:a16="http://schemas.microsoft.com/office/drawing/2014/main" id="{D94933C3-0ADA-F480-4237-0FD11EEFB368}"/>
              </a:ext>
            </a:extLst>
          </p:cNvPr>
          <p:cNvSpPr>
            <a:spLocks noGrp="1"/>
          </p:cNvSpPr>
          <p:nvPr>
            <p:ph idx="1"/>
          </p:nvPr>
        </p:nvSpPr>
        <p:spPr>
          <a:xfrm>
            <a:off x="643467" y="1782981"/>
            <a:ext cx="10905066" cy="4393982"/>
          </a:xfrm>
        </p:spPr>
        <p:txBody>
          <a:bodyPr>
            <a:normAutofit lnSpcReduction="10000"/>
          </a:bodyPr>
          <a:lstStyle/>
          <a:p>
            <a:pPr marL="514350" indent="-514350">
              <a:buFont typeface="+mj-lt"/>
              <a:buAutoNum type="arabicPeriod"/>
            </a:pPr>
            <a:r>
              <a:rPr lang="en-US" sz="2400" dirty="0"/>
              <a:t>Scenario-based Models</a:t>
            </a:r>
          </a:p>
          <a:p>
            <a:pPr lvl="1"/>
            <a:r>
              <a:rPr lang="en-US" dirty="0"/>
              <a:t>User Stories</a:t>
            </a:r>
          </a:p>
          <a:p>
            <a:pPr lvl="1"/>
            <a:r>
              <a:rPr lang="en-US" dirty="0"/>
              <a:t>Use Case Diagram</a:t>
            </a:r>
          </a:p>
          <a:p>
            <a:pPr marL="514350" indent="-514350">
              <a:buFont typeface="+mj-lt"/>
              <a:buAutoNum type="arabicPeriod"/>
            </a:pPr>
            <a:r>
              <a:rPr lang="en-US" sz="2400" dirty="0"/>
              <a:t>Class-oriented Models</a:t>
            </a:r>
          </a:p>
          <a:p>
            <a:pPr lvl="1"/>
            <a:r>
              <a:rPr lang="en-US" dirty="0"/>
              <a:t>Class Diagram</a:t>
            </a:r>
          </a:p>
          <a:p>
            <a:pPr lvl="1"/>
            <a:r>
              <a:rPr lang="en-US" dirty="0"/>
              <a:t>CRC Cards</a:t>
            </a:r>
          </a:p>
          <a:p>
            <a:pPr marL="514350" indent="-514350">
              <a:buFont typeface="+mj-lt"/>
              <a:buAutoNum type="arabicPeriod"/>
            </a:pPr>
            <a:r>
              <a:rPr lang="en-US" sz="2400" dirty="0"/>
              <a:t>Behavioral Models</a:t>
            </a:r>
          </a:p>
          <a:p>
            <a:pPr lvl="1"/>
            <a:r>
              <a:rPr lang="en-US" dirty="0"/>
              <a:t>State Diagram</a:t>
            </a:r>
          </a:p>
          <a:p>
            <a:pPr lvl="1"/>
            <a:r>
              <a:rPr lang="en-US" dirty="0"/>
              <a:t>Sequence Diagram</a:t>
            </a:r>
          </a:p>
          <a:p>
            <a:pPr marL="514350" indent="-514350">
              <a:buFont typeface="+mj-lt"/>
              <a:buAutoNum type="arabicPeriod"/>
            </a:pPr>
            <a:r>
              <a:rPr lang="en-US" sz="2400" dirty="0"/>
              <a:t>Flow-oriented Models</a:t>
            </a:r>
          </a:p>
          <a:p>
            <a:pPr lvl="1"/>
            <a:r>
              <a:rPr lang="en-US" dirty="0"/>
              <a:t>Data Flow Diagram</a:t>
            </a:r>
          </a:p>
          <a:p>
            <a:pPr marL="514350" indent="-514350">
              <a:buFont typeface="+mj-lt"/>
              <a:buAutoNum type="arabicPeriod"/>
            </a:pPr>
            <a:endParaRPr lang="en-US" sz="2000" dirty="0"/>
          </a:p>
          <a:p>
            <a:pPr marL="514350" indent="-514350">
              <a:buFont typeface="+mj-lt"/>
              <a:buAutoNum type="arabicPeriod"/>
            </a:pP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55878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3416D1-57FD-E44A-FE69-A7EA0CDD0236}"/>
              </a:ext>
            </a:extLst>
          </p:cNvPr>
          <p:cNvSpPr>
            <a:spLocks noGrp="1"/>
          </p:cNvSpPr>
          <p:nvPr>
            <p:ph type="title"/>
          </p:nvPr>
        </p:nvSpPr>
        <p:spPr>
          <a:xfrm>
            <a:off x="643467" y="321734"/>
            <a:ext cx="10905066" cy="1135737"/>
          </a:xfrm>
        </p:spPr>
        <p:txBody>
          <a:bodyPr>
            <a:normAutofit/>
          </a:bodyPr>
          <a:lstStyle/>
          <a:p>
            <a:r>
              <a:rPr lang="en-US" sz="3600" dirty="0"/>
              <a:t>Data Flow Diagram (DFD)</a:t>
            </a:r>
          </a:p>
        </p:txBody>
      </p:sp>
      <p:sp>
        <p:nvSpPr>
          <p:cNvPr id="3" name="Content Placeholder 2">
            <a:extLst>
              <a:ext uri="{FF2B5EF4-FFF2-40B4-BE49-F238E27FC236}">
                <a16:creationId xmlns:a16="http://schemas.microsoft.com/office/drawing/2014/main" id="{B3A6E4CD-7EE6-EB7F-CF59-BE92D8485440}"/>
              </a:ext>
            </a:extLst>
          </p:cNvPr>
          <p:cNvSpPr>
            <a:spLocks noGrp="1"/>
          </p:cNvSpPr>
          <p:nvPr>
            <p:ph idx="1"/>
          </p:nvPr>
        </p:nvSpPr>
        <p:spPr>
          <a:xfrm>
            <a:off x="643467" y="1782981"/>
            <a:ext cx="10905066" cy="4393982"/>
          </a:xfrm>
        </p:spPr>
        <p:txBody>
          <a:bodyPr>
            <a:normAutofit/>
          </a:bodyPr>
          <a:lstStyle/>
          <a:p>
            <a:pPr algn="just"/>
            <a:r>
              <a:rPr lang="en-US" sz="2400" b="0" i="0" dirty="0">
                <a:effectLst/>
              </a:rPr>
              <a:t>A Data Flow Diagram (DFD) is a traditional </a:t>
            </a:r>
            <a:r>
              <a:rPr lang="en-US" sz="2400" b="1" i="0" dirty="0">
                <a:effectLst/>
              </a:rPr>
              <a:t>visual</a:t>
            </a:r>
            <a:r>
              <a:rPr lang="en-US" sz="2400" b="0" i="0" dirty="0">
                <a:effectLst/>
              </a:rPr>
              <a:t> </a:t>
            </a:r>
            <a:r>
              <a:rPr lang="en-US" sz="2400" b="1" i="0" dirty="0">
                <a:effectLst/>
              </a:rPr>
              <a:t>representation of the information flows within a system</a:t>
            </a:r>
            <a:r>
              <a:rPr lang="en-US" sz="2400" b="0" i="0" dirty="0">
                <a:effectLst/>
              </a:rPr>
              <a:t>.</a:t>
            </a:r>
          </a:p>
          <a:p>
            <a:pPr algn="just"/>
            <a:r>
              <a:rPr lang="en-US" sz="2400" b="0" i="0" dirty="0">
                <a:effectLst/>
              </a:rPr>
              <a:t>By drawing a Data Flow Diagram, you can tell the information provided by and delivered to someone who takes part in system processes, the information needed to complete the processes and the information needed to be stored and accessed.</a:t>
            </a:r>
          </a:p>
          <a:p>
            <a:pPr algn="just"/>
            <a:r>
              <a:rPr lang="en-US" sz="2400" b="0" i="0" u="none" strike="noStrike" baseline="0" dirty="0"/>
              <a:t>The DFD is presented in a </a:t>
            </a:r>
            <a:r>
              <a:rPr lang="en-US" sz="2400" b="1" i="0" u="none" strike="noStrike" baseline="0" dirty="0"/>
              <a:t>hierarchical fashion</a:t>
            </a:r>
            <a:r>
              <a:rPr lang="en-US" sz="2400" b="0" i="0" u="none" strike="noStrike" baseline="0" dirty="0"/>
              <a:t>. That is, the first data flow model (sometimes called a </a:t>
            </a:r>
            <a:r>
              <a:rPr lang="en-US" sz="2400" b="1" i="0" u="none" strike="noStrike" baseline="0" dirty="0"/>
              <a:t>level 0 DFD </a:t>
            </a:r>
            <a:r>
              <a:rPr lang="en-US" sz="2400" b="0" i="0" u="none" strike="noStrike" baseline="0" dirty="0"/>
              <a:t>or </a:t>
            </a:r>
            <a:r>
              <a:rPr lang="en-US" sz="2400" b="1" i="1" u="none" strike="noStrike" baseline="0" dirty="0"/>
              <a:t>context diagram</a:t>
            </a:r>
            <a:r>
              <a:rPr lang="en-US" sz="2400" b="0" i="0" u="none" strike="noStrike" baseline="0" dirty="0"/>
              <a:t>) represents the system as a whole. </a:t>
            </a:r>
          </a:p>
          <a:p>
            <a:pPr algn="just"/>
            <a:r>
              <a:rPr lang="en-US" sz="2400" b="0" i="0" u="none" strike="noStrike" baseline="0" dirty="0"/>
              <a:t>Subsequent data flow diagrams refine the context diagram, providing increasing detail with each subsequent level.</a:t>
            </a:r>
            <a:endParaRPr lang="en-US" sz="2400" dirty="0"/>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78047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2D3F-96B3-D456-4A31-C52A0424D81E}"/>
              </a:ext>
            </a:extLst>
          </p:cNvPr>
          <p:cNvSpPr>
            <a:spLocks noGrp="1"/>
          </p:cNvSpPr>
          <p:nvPr>
            <p:ph type="title"/>
          </p:nvPr>
        </p:nvSpPr>
        <p:spPr/>
        <p:txBody>
          <a:bodyPr/>
          <a:lstStyle/>
          <a:p>
            <a:r>
              <a:rPr lang="en-US" dirty="0"/>
              <a:t>Symbols used in DFD</a:t>
            </a:r>
          </a:p>
        </p:txBody>
      </p:sp>
      <p:sp>
        <p:nvSpPr>
          <p:cNvPr id="3" name="Content Placeholder 2">
            <a:extLst>
              <a:ext uri="{FF2B5EF4-FFF2-40B4-BE49-F238E27FC236}">
                <a16:creationId xmlns:a16="http://schemas.microsoft.com/office/drawing/2014/main" id="{CC535C64-E55B-D1D5-8DEE-857286A3352E}"/>
              </a:ext>
            </a:extLst>
          </p:cNvPr>
          <p:cNvSpPr>
            <a:spLocks noGrp="1"/>
          </p:cNvSpPr>
          <p:nvPr>
            <p:ph idx="1"/>
          </p:nvPr>
        </p:nvSpPr>
        <p:spPr>
          <a:xfrm>
            <a:off x="838200" y="1825625"/>
            <a:ext cx="7981335" cy="4351338"/>
          </a:xfrm>
        </p:spPr>
        <p:txBody>
          <a:bodyPr>
            <a:normAutofit/>
          </a:bodyPr>
          <a:lstStyle/>
          <a:p>
            <a:pPr algn="just" fontAlgn="base">
              <a:buFont typeface="Arial" panose="020B0604020202020204" pitchFamily="34" charset="0"/>
              <a:buChar char="•"/>
            </a:pPr>
            <a:r>
              <a:rPr lang="en-US" sz="2400" b="1" i="0" dirty="0">
                <a:effectLst/>
              </a:rPr>
              <a:t>Square Box: </a:t>
            </a:r>
            <a:r>
              <a:rPr lang="en-US" sz="2400" b="0" i="0" dirty="0">
                <a:effectLst/>
              </a:rPr>
              <a:t>A square box defines </a:t>
            </a:r>
            <a:r>
              <a:rPr lang="en-US" sz="2400" b="1" i="0" dirty="0">
                <a:effectLst/>
              </a:rPr>
              <a:t>external entities </a:t>
            </a:r>
            <a:r>
              <a:rPr lang="en-US" sz="2400" b="0" i="0" dirty="0">
                <a:effectLst/>
              </a:rPr>
              <a:t>(source or sink) of the system. Source supplies data to system and sink receives data from system.</a:t>
            </a:r>
          </a:p>
          <a:p>
            <a:pPr algn="just" fontAlgn="base">
              <a:buFont typeface="Arial" panose="020B0604020202020204" pitchFamily="34" charset="0"/>
              <a:buChar char="•"/>
            </a:pPr>
            <a:r>
              <a:rPr lang="en-US" sz="2400" b="1" i="0" dirty="0">
                <a:effectLst/>
              </a:rPr>
              <a:t>Arrow or Line: </a:t>
            </a:r>
            <a:r>
              <a:rPr lang="en-US" sz="2400" b="0" i="0" dirty="0">
                <a:effectLst/>
              </a:rPr>
              <a:t>An arrow identifies the </a:t>
            </a:r>
            <a:r>
              <a:rPr lang="en-US" sz="2400" b="1" i="0" dirty="0">
                <a:effectLst/>
              </a:rPr>
              <a:t>data flow </a:t>
            </a:r>
            <a:r>
              <a:rPr lang="en-US" sz="2400" b="0" i="0" dirty="0">
                <a:effectLst/>
              </a:rPr>
              <a:t>i.e. it gives information to the data that is in motion. Connects processes, external entities and data stores.</a:t>
            </a:r>
          </a:p>
          <a:p>
            <a:pPr algn="just" fontAlgn="base">
              <a:buFont typeface="Arial" panose="020B0604020202020204" pitchFamily="34" charset="0"/>
              <a:buChar char="•"/>
            </a:pPr>
            <a:r>
              <a:rPr lang="en-US" sz="2400" b="1" i="0" dirty="0">
                <a:effectLst/>
              </a:rPr>
              <a:t>Circle or bubble chart: </a:t>
            </a:r>
            <a:r>
              <a:rPr lang="en-US" sz="2400" b="0" i="0" dirty="0">
                <a:effectLst/>
              </a:rPr>
              <a:t>It represents a </a:t>
            </a:r>
            <a:r>
              <a:rPr lang="en-US" sz="2400" b="1" i="0" dirty="0">
                <a:effectLst/>
              </a:rPr>
              <a:t>process</a:t>
            </a:r>
            <a:r>
              <a:rPr lang="en-US" sz="2400" b="0" i="0" dirty="0">
                <a:effectLst/>
              </a:rPr>
              <a:t> that gives us information. It is also called processing box.</a:t>
            </a:r>
          </a:p>
          <a:p>
            <a:pPr algn="just" fontAlgn="base">
              <a:buFont typeface="Arial" panose="020B0604020202020204" pitchFamily="34" charset="0"/>
              <a:buChar char="•"/>
            </a:pPr>
            <a:r>
              <a:rPr lang="en-US" sz="2400" b="1" i="0" dirty="0">
                <a:effectLst/>
              </a:rPr>
              <a:t>Open Rectangle:</a:t>
            </a:r>
            <a:r>
              <a:rPr lang="en-US" sz="2400" b="0" i="0" dirty="0">
                <a:effectLst/>
              </a:rPr>
              <a:t> An open rectangle is a </a:t>
            </a:r>
            <a:r>
              <a:rPr lang="en-US" sz="2400" b="1" i="0" dirty="0">
                <a:effectLst/>
              </a:rPr>
              <a:t>data store </a:t>
            </a:r>
            <a:r>
              <a:rPr lang="en-US" sz="2400" b="0" i="0" dirty="0">
                <a:effectLst/>
              </a:rPr>
              <a:t>where data is stored. Data can be read from or written to the data store</a:t>
            </a:r>
          </a:p>
          <a:p>
            <a:endParaRPr lang="en-US" dirty="0"/>
          </a:p>
        </p:txBody>
      </p:sp>
      <p:sp>
        <p:nvSpPr>
          <p:cNvPr id="4" name="Rectangle 3">
            <a:extLst>
              <a:ext uri="{FF2B5EF4-FFF2-40B4-BE49-F238E27FC236}">
                <a16:creationId xmlns:a16="http://schemas.microsoft.com/office/drawing/2014/main" id="{B8813056-5F1A-A078-4737-D8F523A0116F}"/>
              </a:ext>
            </a:extLst>
          </p:cNvPr>
          <p:cNvSpPr/>
          <p:nvPr/>
        </p:nvSpPr>
        <p:spPr>
          <a:xfrm>
            <a:off x="9910916" y="1690688"/>
            <a:ext cx="1442884" cy="711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9A5D7CA2-83C6-F4F1-24B1-A9D3BF9FC979}"/>
              </a:ext>
            </a:extLst>
          </p:cNvPr>
          <p:cNvCxnSpPr>
            <a:cxnSpLocks/>
          </p:cNvCxnSpPr>
          <p:nvPr/>
        </p:nvCxnSpPr>
        <p:spPr>
          <a:xfrm>
            <a:off x="9910916" y="2959510"/>
            <a:ext cx="14428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E24A49A4-FBFD-0D8D-EF83-0515973B4AEE}"/>
              </a:ext>
            </a:extLst>
          </p:cNvPr>
          <p:cNvCxnSpPr/>
          <p:nvPr/>
        </p:nvCxnSpPr>
        <p:spPr>
          <a:xfrm flipH="1">
            <a:off x="9910916" y="3311013"/>
            <a:ext cx="14428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8D538FA0-CFFB-0503-9DCA-95BD82E58E80}"/>
              </a:ext>
            </a:extLst>
          </p:cNvPr>
          <p:cNvSpPr/>
          <p:nvPr/>
        </p:nvSpPr>
        <p:spPr>
          <a:xfrm>
            <a:off x="9910916" y="3980309"/>
            <a:ext cx="1256071" cy="7472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CD8C5D1-C00C-6B37-4959-9A83B0DB07BA}"/>
              </a:ext>
            </a:extLst>
          </p:cNvPr>
          <p:cNvCxnSpPr>
            <a:cxnSpLocks/>
          </p:cNvCxnSpPr>
          <p:nvPr/>
        </p:nvCxnSpPr>
        <p:spPr>
          <a:xfrm>
            <a:off x="9910916" y="4990331"/>
            <a:ext cx="1442884"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1BB7596-B263-A5B4-7418-6B408DD30D34}"/>
              </a:ext>
            </a:extLst>
          </p:cNvPr>
          <p:cNvCxnSpPr>
            <a:cxnSpLocks/>
          </p:cNvCxnSpPr>
          <p:nvPr/>
        </p:nvCxnSpPr>
        <p:spPr>
          <a:xfrm>
            <a:off x="9910916" y="5515897"/>
            <a:ext cx="144288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82125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F669BD-A4D3-D2A9-27DA-0CE32E028116}"/>
              </a:ext>
            </a:extLst>
          </p:cNvPr>
          <p:cNvSpPr>
            <a:spLocks noGrp="1"/>
          </p:cNvSpPr>
          <p:nvPr>
            <p:ph type="title"/>
          </p:nvPr>
        </p:nvSpPr>
        <p:spPr>
          <a:xfrm>
            <a:off x="643467" y="321734"/>
            <a:ext cx="10905066" cy="1135737"/>
          </a:xfrm>
        </p:spPr>
        <p:txBody>
          <a:bodyPr>
            <a:normAutofit/>
          </a:bodyPr>
          <a:lstStyle/>
          <a:p>
            <a:r>
              <a:rPr lang="en-US" sz="3600" dirty="0"/>
              <a:t>Requirements</a:t>
            </a:r>
          </a:p>
        </p:txBody>
      </p:sp>
      <p:sp>
        <p:nvSpPr>
          <p:cNvPr id="3" name="Content Placeholder 2">
            <a:extLst>
              <a:ext uri="{FF2B5EF4-FFF2-40B4-BE49-F238E27FC236}">
                <a16:creationId xmlns:a16="http://schemas.microsoft.com/office/drawing/2014/main" id="{50D40590-A3B7-EEBE-E135-7B39D62E200D}"/>
              </a:ext>
            </a:extLst>
          </p:cNvPr>
          <p:cNvSpPr>
            <a:spLocks noGrp="1"/>
          </p:cNvSpPr>
          <p:nvPr>
            <p:ph idx="1"/>
          </p:nvPr>
        </p:nvSpPr>
        <p:spPr>
          <a:xfrm>
            <a:off x="643467" y="1782981"/>
            <a:ext cx="10905066" cy="4393982"/>
          </a:xfrm>
        </p:spPr>
        <p:txBody>
          <a:bodyPr>
            <a:normAutofit/>
          </a:bodyPr>
          <a:lstStyle/>
          <a:p>
            <a:pPr algn="l"/>
            <a:r>
              <a:rPr lang="en-US" sz="2200" b="0" i="0" u="none" strike="noStrike" baseline="0" dirty="0"/>
              <a:t>Standish (1995) asked the survey respondents to explain the causes of the failed projects. The top factors were reported to be</a:t>
            </a:r>
          </a:p>
          <a:p>
            <a:pPr marL="457200" lvl="1" indent="0">
              <a:buNone/>
            </a:pPr>
            <a:r>
              <a:rPr lang="en-US" sz="2200" b="1" i="0" u="none" strike="noStrike" baseline="0" dirty="0"/>
              <a:t>1. </a:t>
            </a:r>
            <a:r>
              <a:rPr lang="en-US" sz="2200" b="0" i="0" u="none" strike="noStrike" baseline="0" dirty="0"/>
              <a:t>Incomplete requirements (13.1%)</a:t>
            </a:r>
          </a:p>
          <a:p>
            <a:pPr marL="457200" lvl="1" indent="0">
              <a:buNone/>
            </a:pPr>
            <a:r>
              <a:rPr lang="en-US" sz="2200" b="1" i="0" u="none" strike="noStrike" baseline="0" dirty="0"/>
              <a:t>2. </a:t>
            </a:r>
            <a:r>
              <a:rPr lang="en-US" sz="2200" b="0" i="0" u="none" strike="noStrike" baseline="0" dirty="0"/>
              <a:t>Lack of user involvement (12.4%)</a:t>
            </a:r>
          </a:p>
          <a:p>
            <a:pPr marL="457200" lvl="1" indent="0">
              <a:buNone/>
            </a:pPr>
            <a:r>
              <a:rPr lang="en-US" sz="2200" b="1" i="0" u="none" strike="noStrike" baseline="0" dirty="0"/>
              <a:t>3. </a:t>
            </a:r>
            <a:r>
              <a:rPr lang="en-US" sz="2200" b="0" i="0" u="none" strike="noStrike" baseline="0" dirty="0"/>
              <a:t>Lack of resources (10.6%)</a:t>
            </a:r>
          </a:p>
          <a:p>
            <a:pPr marL="457200" lvl="1" indent="0">
              <a:buNone/>
            </a:pPr>
            <a:r>
              <a:rPr lang="en-US" sz="2200" b="1" i="0" u="none" strike="noStrike" baseline="0" dirty="0"/>
              <a:t>4. </a:t>
            </a:r>
            <a:r>
              <a:rPr lang="en-US" sz="2200" b="0" i="0" u="none" strike="noStrike" baseline="0" dirty="0"/>
              <a:t>Unrealistic expectations (9.9%)</a:t>
            </a:r>
          </a:p>
          <a:p>
            <a:pPr marL="457200" lvl="1" indent="0">
              <a:buNone/>
            </a:pPr>
            <a:r>
              <a:rPr lang="en-US" sz="2200" b="1" i="0" u="none" strike="noStrike" baseline="0" dirty="0"/>
              <a:t>5. </a:t>
            </a:r>
            <a:r>
              <a:rPr lang="en-US" sz="2200" b="0" i="0" u="none" strike="noStrike" baseline="0" dirty="0"/>
              <a:t>Lack of executive support (9.3%)</a:t>
            </a:r>
          </a:p>
          <a:p>
            <a:pPr marL="457200" lvl="1" indent="0">
              <a:buNone/>
            </a:pPr>
            <a:r>
              <a:rPr lang="en-US" sz="2200" b="1" i="0" u="none" strike="noStrike" baseline="0" dirty="0"/>
              <a:t>6. </a:t>
            </a:r>
            <a:r>
              <a:rPr lang="en-US" sz="2200" b="0" i="0" u="none" strike="noStrike" baseline="0" dirty="0"/>
              <a:t>Changing requirements and specifications (8.7%)</a:t>
            </a:r>
          </a:p>
          <a:p>
            <a:pPr marL="457200" lvl="1" indent="0">
              <a:buNone/>
            </a:pPr>
            <a:r>
              <a:rPr lang="en-US" sz="2200" b="1" i="0" u="none" strike="noStrike" baseline="0" dirty="0"/>
              <a:t>7. </a:t>
            </a:r>
            <a:r>
              <a:rPr lang="en-US" sz="2200" b="0" i="0" u="none" strike="noStrike" baseline="0" dirty="0"/>
              <a:t>Lack of planning (8.1%)</a:t>
            </a:r>
          </a:p>
          <a:p>
            <a:pPr marL="457200" lvl="1" indent="0">
              <a:buNone/>
            </a:pPr>
            <a:r>
              <a:rPr lang="en-US" sz="2200" b="1" i="0" u="none" strike="noStrike" baseline="0" dirty="0"/>
              <a:t>8. </a:t>
            </a:r>
            <a:r>
              <a:rPr lang="en-US" sz="2200" b="0" i="0" u="none" strike="noStrike" baseline="0" dirty="0"/>
              <a:t>System no longer needed (7.5%)</a:t>
            </a:r>
            <a:endParaRPr lang="en-US" sz="2200" b="1"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00060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9515-F74B-73C2-EE25-AB2B638375B6}"/>
              </a:ext>
            </a:extLst>
          </p:cNvPr>
          <p:cNvSpPr>
            <a:spLocks noGrp="1"/>
          </p:cNvSpPr>
          <p:nvPr>
            <p:ph type="title"/>
          </p:nvPr>
        </p:nvSpPr>
        <p:spPr/>
        <p:txBody>
          <a:bodyPr/>
          <a:lstStyle/>
          <a:p>
            <a:r>
              <a:rPr lang="en-US" dirty="0"/>
              <a:t>Level-0 DFD</a:t>
            </a:r>
          </a:p>
        </p:txBody>
      </p:sp>
      <p:sp>
        <p:nvSpPr>
          <p:cNvPr id="3" name="Content Placeholder 2">
            <a:extLst>
              <a:ext uri="{FF2B5EF4-FFF2-40B4-BE49-F238E27FC236}">
                <a16:creationId xmlns:a16="http://schemas.microsoft.com/office/drawing/2014/main" id="{83D890E0-60B3-2E92-9895-61A52D045B07}"/>
              </a:ext>
            </a:extLst>
          </p:cNvPr>
          <p:cNvSpPr>
            <a:spLocks noGrp="1"/>
          </p:cNvSpPr>
          <p:nvPr>
            <p:ph idx="1"/>
          </p:nvPr>
        </p:nvSpPr>
        <p:spPr/>
        <p:txBody>
          <a:bodyPr>
            <a:normAutofit/>
          </a:bodyPr>
          <a:lstStyle/>
          <a:p>
            <a:pPr algn="just"/>
            <a:r>
              <a:rPr lang="en-US" sz="2400" b="0" i="0" dirty="0">
                <a:effectLst/>
                <a:ea typeface="Open Sans" panose="020B0606030504020204" pitchFamily="34" charset="0"/>
                <a:cs typeface="Open Sans" panose="020B0606030504020204" pitchFamily="34" charset="0"/>
              </a:rPr>
              <a:t>A context diagram is a data flow diagram that only shows the </a:t>
            </a:r>
            <a:r>
              <a:rPr lang="en-US" sz="2400" b="1" i="0" dirty="0">
                <a:effectLst/>
                <a:ea typeface="Open Sans" panose="020B0606030504020204" pitchFamily="34" charset="0"/>
                <a:cs typeface="Open Sans" panose="020B0606030504020204" pitchFamily="34" charset="0"/>
              </a:rPr>
              <a:t>top level</a:t>
            </a:r>
            <a:r>
              <a:rPr lang="en-US" sz="2400" b="0" i="0" dirty="0">
                <a:effectLst/>
                <a:ea typeface="Open Sans" panose="020B0606030504020204" pitchFamily="34" charset="0"/>
                <a:cs typeface="Open Sans" panose="020B0606030504020204" pitchFamily="34" charset="0"/>
              </a:rPr>
              <a:t>, otherwise known as Level 0. </a:t>
            </a:r>
          </a:p>
          <a:p>
            <a:pPr algn="just"/>
            <a:r>
              <a:rPr lang="en-US" sz="2400" b="0" i="0" dirty="0">
                <a:effectLst/>
                <a:ea typeface="Open Sans" panose="020B0606030504020204" pitchFamily="34" charset="0"/>
                <a:cs typeface="Open Sans" panose="020B0606030504020204" pitchFamily="34" charset="0"/>
              </a:rPr>
              <a:t>At this level, there is only </a:t>
            </a:r>
            <a:r>
              <a:rPr lang="en-US" sz="2400" b="1" i="0" dirty="0">
                <a:effectLst/>
                <a:ea typeface="Open Sans" panose="020B0606030504020204" pitchFamily="34" charset="0"/>
                <a:cs typeface="Open Sans" panose="020B0606030504020204" pitchFamily="34" charset="0"/>
              </a:rPr>
              <a:t>one visible process node </a:t>
            </a:r>
            <a:r>
              <a:rPr lang="en-US" sz="2400" b="0" i="0" dirty="0">
                <a:effectLst/>
                <a:ea typeface="Open Sans" panose="020B0606030504020204" pitchFamily="34" charset="0"/>
                <a:cs typeface="Open Sans" panose="020B0606030504020204" pitchFamily="34" charset="0"/>
              </a:rPr>
              <a:t>that represents the functions of a complete system regarding how it interacts with external entities.</a:t>
            </a:r>
          </a:p>
          <a:p>
            <a:pPr algn="just"/>
            <a:r>
              <a:rPr lang="en-US" sz="2400" dirty="0">
                <a:ea typeface="Open Sans" panose="020B0606030504020204" pitchFamily="34" charset="0"/>
                <a:cs typeface="Open Sans" panose="020B0606030504020204" pitchFamily="34" charset="0"/>
              </a:rPr>
              <a:t>Context DFD is the entrance of a data flow model. It contains one and only one process and does not show any data store.</a:t>
            </a:r>
          </a:p>
          <a:p>
            <a:pPr algn="just"/>
            <a:r>
              <a:rPr lang="en-US" sz="2400" dirty="0">
                <a:ea typeface="Open Sans" panose="020B0606030504020204" pitchFamily="34" charset="0"/>
                <a:cs typeface="Open Sans" panose="020B0606030504020204" pitchFamily="34" charset="0"/>
              </a:rPr>
              <a:t>A verb in requirements narrative is potentially a process, a noun is either data, or external entity, or data store.</a:t>
            </a:r>
          </a:p>
          <a:p>
            <a:pPr algn="just"/>
            <a:endParaRPr lang="en-US" sz="2400" dirty="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23108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40EC5-81BC-115F-77FD-2C0D2A3B97E1}"/>
              </a:ext>
            </a:extLst>
          </p:cNvPr>
          <p:cNvSpPr>
            <a:spLocks noGrp="1"/>
          </p:cNvSpPr>
          <p:nvPr>
            <p:ph type="title"/>
          </p:nvPr>
        </p:nvSpPr>
        <p:spPr/>
        <p:txBody>
          <a:bodyPr/>
          <a:lstStyle/>
          <a:p>
            <a:r>
              <a:rPr lang="en-US" dirty="0"/>
              <a:t>Level-0 DFD (Food Ordering System)</a:t>
            </a:r>
          </a:p>
        </p:txBody>
      </p:sp>
      <p:sp>
        <p:nvSpPr>
          <p:cNvPr id="3" name="Content Placeholder 2">
            <a:extLst>
              <a:ext uri="{FF2B5EF4-FFF2-40B4-BE49-F238E27FC236}">
                <a16:creationId xmlns:a16="http://schemas.microsoft.com/office/drawing/2014/main" id="{2D66DB9B-62D8-5DC0-B474-ACC259342D18}"/>
              </a:ext>
            </a:extLst>
          </p:cNvPr>
          <p:cNvSpPr>
            <a:spLocks noGrp="1"/>
          </p:cNvSpPr>
          <p:nvPr>
            <p:ph idx="1"/>
          </p:nvPr>
        </p:nvSpPr>
        <p:spPr/>
        <p:txBody>
          <a:bodyPr/>
          <a:lstStyle/>
          <a:p>
            <a:pPr algn="just"/>
            <a:r>
              <a:rPr lang="en-US" sz="2400" b="0" i="0" dirty="0">
                <a:effectLst/>
                <a:ea typeface="Open Sans" panose="020B0606030504020204" pitchFamily="34" charset="0"/>
                <a:cs typeface="Open Sans" panose="020B0606030504020204" pitchFamily="34" charset="0"/>
              </a:rPr>
              <a:t>It contains a process that represents the system to model, in this case, the "</a:t>
            </a:r>
            <a:r>
              <a:rPr lang="en-US" sz="2400" b="0" i="1" dirty="0">
                <a:effectLst/>
                <a:ea typeface="Open Sans" panose="020B0606030504020204" pitchFamily="34" charset="0"/>
                <a:cs typeface="Open Sans" panose="020B0606030504020204" pitchFamily="34" charset="0"/>
              </a:rPr>
              <a:t>Food Ordering System</a:t>
            </a:r>
            <a:r>
              <a:rPr lang="en-US" sz="2400" b="0" i="0" dirty="0">
                <a:effectLst/>
                <a:ea typeface="Open Sans" panose="020B0606030504020204" pitchFamily="34" charset="0"/>
                <a:cs typeface="Open Sans" panose="020B0606030504020204" pitchFamily="34" charset="0"/>
              </a:rPr>
              <a:t>". </a:t>
            </a:r>
          </a:p>
          <a:p>
            <a:pPr algn="just"/>
            <a:r>
              <a:rPr lang="en-US" sz="2400" b="0" i="0" dirty="0">
                <a:effectLst/>
                <a:ea typeface="Open Sans" panose="020B0606030504020204" pitchFamily="34" charset="0"/>
                <a:cs typeface="Open Sans" panose="020B0606030504020204" pitchFamily="34" charset="0"/>
              </a:rPr>
              <a:t>It also shows the participants who will interact with the system, called the external entities. In this example, the </a:t>
            </a:r>
            <a:r>
              <a:rPr lang="en-US" sz="2400" b="0" i="1" dirty="0">
                <a:effectLst/>
                <a:ea typeface="Open Sans" panose="020B0606030504020204" pitchFamily="34" charset="0"/>
                <a:cs typeface="Open Sans" panose="020B0606030504020204" pitchFamily="34" charset="0"/>
              </a:rPr>
              <a:t>Supplier</a:t>
            </a:r>
            <a:r>
              <a:rPr lang="en-US" sz="2400" b="0" i="0" dirty="0">
                <a:effectLst/>
                <a:ea typeface="Open Sans" panose="020B0606030504020204" pitchFamily="34" charset="0"/>
                <a:cs typeface="Open Sans" panose="020B0606030504020204" pitchFamily="34" charset="0"/>
              </a:rPr>
              <a:t>, </a:t>
            </a:r>
            <a:r>
              <a:rPr lang="en-US" sz="2400" b="0" i="1" dirty="0">
                <a:effectLst/>
                <a:ea typeface="Open Sans" panose="020B0606030504020204" pitchFamily="34" charset="0"/>
                <a:cs typeface="Open Sans" panose="020B0606030504020204" pitchFamily="34" charset="0"/>
              </a:rPr>
              <a:t>Kitchen</a:t>
            </a:r>
            <a:r>
              <a:rPr lang="en-US" sz="2400" b="0" i="0" dirty="0">
                <a:effectLst/>
                <a:ea typeface="Open Sans" panose="020B0606030504020204" pitchFamily="34" charset="0"/>
                <a:cs typeface="Open Sans" panose="020B0606030504020204" pitchFamily="34" charset="0"/>
              </a:rPr>
              <a:t>, </a:t>
            </a:r>
            <a:r>
              <a:rPr lang="en-US" sz="2400" b="0" i="1" dirty="0">
                <a:effectLst/>
                <a:ea typeface="Open Sans" panose="020B0606030504020204" pitchFamily="34" charset="0"/>
                <a:cs typeface="Open Sans" panose="020B0606030504020204" pitchFamily="34" charset="0"/>
              </a:rPr>
              <a:t>Manager</a:t>
            </a:r>
            <a:r>
              <a:rPr lang="en-US" sz="2400" b="0" i="0" dirty="0">
                <a:effectLst/>
                <a:ea typeface="Open Sans" panose="020B0606030504020204" pitchFamily="34" charset="0"/>
                <a:cs typeface="Open Sans" panose="020B0606030504020204" pitchFamily="34" charset="0"/>
              </a:rPr>
              <a:t>, and </a:t>
            </a:r>
            <a:r>
              <a:rPr lang="en-US" sz="2400" b="0" i="1" dirty="0">
                <a:effectLst/>
                <a:ea typeface="Open Sans" panose="020B0606030504020204" pitchFamily="34" charset="0"/>
                <a:cs typeface="Open Sans" panose="020B0606030504020204" pitchFamily="34" charset="0"/>
              </a:rPr>
              <a:t>Customer</a:t>
            </a:r>
            <a:r>
              <a:rPr lang="en-US" sz="2400" b="0" i="0" dirty="0">
                <a:effectLst/>
                <a:ea typeface="Open Sans" panose="020B0606030504020204" pitchFamily="34" charset="0"/>
                <a:cs typeface="Open Sans" panose="020B0606030504020204" pitchFamily="34" charset="0"/>
              </a:rPr>
              <a:t> are the entities who will interact with the system. </a:t>
            </a:r>
          </a:p>
          <a:p>
            <a:pPr algn="just"/>
            <a:r>
              <a:rPr lang="en-US" sz="2400" b="0" i="0" dirty="0">
                <a:effectLst/>
                <a:ea typeface="Open Sans" panose="020B0606030504020204" pitchFamily="34" charset="0"/>
                <a:cs typeface="Open Sans" panose="020B0606030504020204" pitchFamily="34" charset="0"/>
              </a:rPr>
              <a:t>In between the process and the external entities, there is data flow (connectors) that indicate the existence of information exchange between the entities and the system</a:t>
            </a:r>
            <a:r>
              <a:rPr lang="en-US" b="0" i="0" dirty="0">
                <a:effectLst/>
                <a:latin typeface="Open Sans" panose="020B0606030504020204" pitchFamily="34" charset="0"/>
              </a:rPr>
              <a:t>.</a:t>
            </a:r>
            <a:endParaRPr lang="en-US" dirty="0"/>
          </a:p>
        </p:txBody>
      </p:sp>
    </p:spTree>
    <p:extLst>
      <p:ext uri="{BB962C8B-B14F-4D97-AF65-F5344CB8AC3E}">
        <p14:creationId xmlns:p14="http://schemas.microsoft.com/office/powerpoint/2010/main" val="1030480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AE542-21D9-8E77-A997-E7D3A32B7D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529A9-1DDB-CF9A-43AC-EAB8175C65AA}"/>
              </a:ext>
            </a:extLst>
          </p:cNvPr>
          <p:cNvSpPr>
            <a:spLocks noGrp="1"/>
          </p:cNvSpPr>
          <p:nvPr>
            <p:ph type="title"/>
          </p:nvPr>
        </p:nvSpPr>
        <p:spPr/>
        <p:txBody>
          <a:bodyPr/>
          <a:lstStyle/>
          <a:p>
            <a:r>
              <a:rPr lang="en-US" dirty="0"/>
              <a:t>Level-0 DFD (Food Ordering System)</a:t>
            </a:r>
          </a:p>
        </p:txBody>
      </p:sp>
      <p:sp>
        <p:nvSpPr>
          <p:cNvPr id="6" name="Oval 5">
            <a:extLst>
              <a:ext uri="{FF2B5EF4-FFF2-40B4-BE49-F238E27FC236}">
                <a16:creationId xmlns:a16="http://schemas.microsoft.com/office/drawing/2014/main" id="{680F56EB-422B-22C6-9ACC-F28994019775}"/>
              </a:ext>
            </a:extLst>
          </p:cNvPr>
          <p:cNvSpPr/>
          <p:nvPr/>
        </p:nvSpPr>
        <p:spPr>
          <a:xfrm>
            <a:off x="4789004" y="3110948"/>
            <a:ext cx="2216426" cy="14709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Food Ordering System</a:t>
            </a:r>
          </a:p>
        </p:txBody>
      </p:sp>
      <p:sp>
        <p:nvSpPr>
          <p:cNvPr id="7" name="Rectangle 6">
            <a:extLst>
              <a:ext uri="{FF2B5EF4-FFF2-40B4-BE49-F238E27FC236}">
                <a16:creationId xmlns:a16="http://schemas.microsoft.com/office/drawing/2014/main" id="{95528932-7193-E3CB-B042-1F61A0C50EC4}"/>
              </a:ext>
            </a:extLst>
          </p:cNvPr>
          <p:cNvSpPr/>
          <p:nvPr/>
        </p:nvSpPr>
        <p:spPr>
          <a:xfrm>
            <a:off x="914400" y="1918253"/>
            <a:ext cx="2027583" cy="735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Customer</a:t>
            </a:r>
          </a:p>
        </p:txBody>
      </p:sp>
      <p:sp>
        <p:nvSpPr>
          <p:cNvPr id="8" name="Rectangle 7">
            <a:extLst>
              <a:ext uri="{FF2B5EF4-FFF2-40B4-BE49-F238E27FC236}">
                <a16:creationId xmlns:a16="http://schemas.microsoft.com/office/drawing/2014/main" id="{6EEC66D9-DAD1-B4AB-5C69-86982C9B0FB3}"/>
              </a:ext>
            </a:extLst>
          </p:cNvPr>
          <p:cNvSpPr/>
          <p:nvPr/>
        </p:nvSpPr>
        <p:spPr>
          <a:xfrm>
            <a:off x="8759687" y="1918253"/>
            <a:ext cx="2027583" cy="735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Kitchen</a:t>
            </a:r>
          </a:p>
        </p:txBody>
      </p:sp>
      <p:sp>
        <p:nvSpPr>
          <p:cNvPr id="9" name="Rectangle 8">
            <a:extLst>
              <a:ext uri="{FF2B5EF4-FFF2-40B4-BE49-F238E27FC236}">
                <a16:creationId xmlns:a16="http://schemas.microsoft.com/office/drawing/2014/main" id="{0A210F6C-C520-A74A-CFBB-DD77E74C6B48}"/>
              </a:ext>
            </a:extLst>
          </p:cNvPr>
          <p:cNvSpPr/>
          <p:nvPr/>
        </p:nvSpPr>
        <p:spPr>
          <a:xfrm>
            <a:off x="8759687" y="5115340"/>
            <a:ext cx="2027583" cy="735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Manager</a:t>
            </a:r>
          </a:p>
        </p:txBody>
      </p:sp>
      <p:sp>
        <p:nvSpPr>
          <p:cNvPr id="10" name="Rectangle 9">
            <a:extLst>
              <a:ext uri="{FF2B5EF4-FFF2-40B4-BE49-F238E27FC236}">
                <a16:creationId xmlns:a16="http://schemas.microsoft.com/office/drawing/2014/main" id="{31D49DFA-3B2F-E928-3646-B52FCFA84B15}"/>
              </a:ext>
            </a:extLst>
          </p:cNvPr>
          <p:cNvSpPr/>
          <p:nvPr/>
        </p:nvSpPr>
        <p:spPr>
          <a:xfrm>
            <a:off x="914399" y="5115340"/>
            <a:ext cx="2027583" cy="735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Supplier</a:t>
            </a:r>
          </a:p>
        </p:txBody>
      </p:sp>
      <p:cxnSp>
        <p:nvCxnSpPr>
          <p:cNvPr id="12" name="Straight Arrow Connector 11">
            <a:extLst>
              <a:ext uri="{FF2B5EF4-FFF2-40B4-BE49-F238E27FC236}">
                <a16:creationId xmlns:a16="http://schemas.microsoft.com/office/drawing/2014/main" id="{A76E6DA9-E83D-E2CB-314D-08FDD4EBD5E3}"/>
              </a:ext>
            </a:extLst>
          </p:cNvPr>
          <p:cNvCxnSpPr>
            <a:stCxn id="7" idx="3"/>
            <a:endCxn id="6" idx="1"/>
          </p:cNvCxnSpPr>
          <p:nvPr/>
        </p:nvCxnSpPr>
        <p:spPr>
          <a:xfrm>
            <a:off x="2941983" y="2286001"/>
            <a:ext cx="2171609" cy="1040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3977B356-034A-4333-6D9A-866FF8EA1C6F}"/>
              </a:ext>
            </a:extLst>
          </p:cNvPr>
          <p:cNvCxnSpPr>
            <a:cxnSpLocks/>
            <a:stCxn id="6" idx="2"/>
          </p:cNvCxnSpPr>
          <p:nvPr/>
        </p:nvCxnSpPr>
        <p:spPr>
          <a:xfrm flipH="1" flipV="1">
            <a:off x="2271920" y="2653749"/>
            <a:ext cx="2517084" cy="1192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B2D16B9-1886-F653-236D-8F2000EDC78C}"/>
              </a:ext>
            </a:extLst>
          </p:cNvPr>
          <p:cNvCxnSpPr>
            <a:stCxn id="6" idx="7"/>
          </p:cNvCxnSpPr>
          <p:nvPr/>
        </p:nvCxnSpPr>
        <p:spPr>
          <a:xfrm flipV="1">
            <a:off x="6680842" y="2425148"/>
            <a:ext cx="2078845" cy="901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2F138B62-C2CB-3E26-EBDC-E38110ACC2C3}"/>
              </a:ext>
            </a:extLst>
          </p:cNvPr>
          <p:cNvCxnSpPr>
            <a:stCxn id="6" idx="3"/>
            <a:endCxn id="10" idx="3"/>
          </p:cNvCxnSpPr>
          <p:nvPr/>
        </p:nvCxnSpPr>
        <p:spPr>
          <a:xfrm flipH="1">
            <a:off x="2941982" y="4366517"/>
            <a:ext cx="2171610" cy="11165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40DC1F54-044F-B4D5-FD0C-DAA25E89C009}"/>
              </a:ext>
            </a:extLst>
          </p:cNvPr>
          <p:cNvCxnSpPr>
            <a:stCxn id="6" idx="6"/>
            <a:endCxn id="9" idx="0"/>
          </p:cNvCxnSpPr>
          <p:nvPr/>
        </p:nvCxnSpPr>
        <p:spPr>
          <a:xfrm>
            <a:off x="7005430" y="3846444"/>
            <a:ext cx="2768049" cy="12688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5AA93587-0A36-A7C0-E64A-C50457FA8CD6}"/>
              </a:ext>
            </a:extLst>
          </p:cNvPr>
          <p:cNvCxnSpPr>
            <a:cxnSpLocks/>
            <a:stCxn id="9" idx="1"/>
          </p:cNvCxnSpPr>
          <p:nvPr/>
        </p:nvCxnSpPr>
        <p:spPr>
          <a:xfrm flipH="1" flipV="1">
            <a:off x="6510130" y="4442791"/>
            <a:ext cx="2249557" cy="10402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886DA1BB-D50F-EABE-F6AE-5AF44B1B9F78}"/>
              </a:ext>
            </a:extLst>
          </p:cNvPr>
          <p:cNvSpPr txBox="1"/>
          <p:nvPr/>
        </p:nvSpPr>
        <p:spPr>
          <a:xfrm>
            <a:off x="3627783" y="2425148"/>
            <a:ext cx="1161221" cy="369332"/>
          </a:xfrm>
          <a:prstGeom prst="rect">
            <a:avLst/>
          </a:prstGeom>
          <a:noFill/>
        </p:spPr>
        <p:txBody>
          <a:bodyPr wrap="square" rtlCol="0">
            <a:spAutoFit/>
          </a:bodyPr>
          <a:lstStyle/>
          <a:p>
            <a:pPr algn="ctr"/>
            <a:r>
              <a:rPr lang="en-US" dirty="0"/>
              <a:t>Order</a:t>
            </a:r>
          </a:p>
        </p:txBody>
      </p:sp>
      <p:sp>
        <p:nvSpPr>
          <p:cNvPr id="26" name="TextBox 25">
            <a:extLst>
              <a:ext uri="{FF2B5EF4-FFF2-40B4-BE49-F238E27FC236}">
                <a16:creationId xmlns:a16="http://schemas.microsoft.com/office/drawing/2014/main" id="{67DB17BD-17C4-D304-B982-A87125C9B653}"/>
              </a:ext>
            </a:extLst>
          </p:cNvPr>
          <p:cNvSpPr txBox="1"/>
          <p:nvPr/>
        </p:nvSpPr>
        <p:spPr>
          <a:xfrm>
            <a:off x="2897166" y="3249062"/>
            <a:ext cx="1161221" cy="369332"/>
          </a:xfrm>
          <a:prstGeom prst="rect">
            <a:avLst/>
          </a:prstGeom>
          <a:noFill/>
        </p:spPr>
        <p:txBody>
          <a:bodyPr wrap="square" rtlCol="0">
            <a:spAutoFit/>
          </a:bodyPr>
          <a:lstStyle/>
          <a:p>
            <a:pPr algn="ctr"/>
            <a:r>
              <a:rPr lang="en-US" dirty="0"/>
              <a:t>Bill</a:t>
            </a:r>
          </a:p>
        </p:txBody>
      </p:sp>
      <p:sp>
        <p:nvSpPr>
          <p:cNvPr id="27" name="TextBox 26">
            <a:extLst>
              <a:ext uri="{FF2B5EF4-FFF2-40B4-BE49-F238E27FC236}">
                <a16:creationId xmlns:a16="http://schemas.microsoft.com/office/drawing/2014/main" id="{32381142-E0DE-E776-C290-71A7B19F8FE9}"/>
              </a:ext>
            </a:extLst>
          </p:cNvPr>
          <p:cNvSpPr txBox="1"/>
          <p:nvPr/>
        </p:nvSpPr>
        <p:spPr>
          <a:xfrm>
            <a:off x="6887728" y="2518228"/>
            <a:ext cx="1161221" cy="369332"/>
          </a:xfrm>
          <a:prstGeom prst="rect">
            <a:avLst/>
          </a:prstGeom>
          <a:noFill/>
        </p:spPr>
        <p:txBody>
          <a:bodyPr wrap="square" rtlCol="0">
            <a:spAutoFit/>
          </a:bodyPr>
          <a:lstStyle/>
          <a:p>
            <a:pPr algn="ctr"/>
            <a:r>
              <a:rPr lang="en-US" dirty="0"/>
              <a:t>Order</a:t>
            </a:r>
          </a:p>
        </p:txBody>
      </p:sp>
      <p:sp>
        <p:nvSpPr>
          <p:cNvPr id="28" name="TextBox 27">
            <a:extLst>
              <a:ext uri="{FF2B5EF4-FFF2-40B4-BE49-F238E27FC236}">
                <a16:creationId xmlns:a16="http://schemas.microsoft.com/office/drawing/2014/main" id="{84757E27-A97B-9B3D-D113-8F240564358A}"/>
              </a:ext>
            </a:extLst>
          </p:cNvPr>
          <p:cNvSpPr txBox="1"/>
          <p:nvPr/>
        </p:nvSpPr>
        <p:spPr>
          <a:xfrm>
            <a:off x="3627783" y="4952565"/>
            <a:ext cx="1161221" cy="646331"/>
          </a:xfrm>
          <a:prstGeom prst="rect">
            <a:avLst/>
          </a:prstGeom>
          <a:noFill/>
        </p:spPr>
        <p:txBody>
          <a:bodyPr wrap="square" rtlCol="0">
            <a:spAutoFit/>
          </a:bodyPr>
          <a:lstStyle/>
          <a:p>
            <a:pPr algn="ctr"/>
            <a:r>
              <a:rPr lang="en-US" dirty="0"/>
              <a:t>Order Inventory</a:t>
            </a:r>
          </a:p>
        </p:txBody>
      </p:sp>
      <p:sp>
        <p:nvSpPr>
          <p:cNvPr id="29" name="TextBox 28">
            <a:extLst>
              <a:ext uri="{FF2B5EF4-FFF2-40B4-BE49-F238E27FC236}">
                <a16:creationId xmlns:a16="http://schemas.microsoft.com/office/drawing/2014/main" id="{4097F5A2-49F0-B890-ED77-A07FF664757B}"/>
              </a:ext>
            </a:extLst>
          </p:cNvPr>
          <p:cNvSpPr txBox="1"/>
          <p:nvPr/>
        </p:nvSpPr>
        <p:spPr>
          <a:xfrm>
            <a:off x="6560564" y="4855120"/>
            <a:ext cx="1161221" cy="646331"/>
          </a:xfrm>
          <a:prstGeom prst="rect">
            <a:avLst/>
          </a:prstGeom>
          <a:noFill/>
        </p:spPr>
        <p:txBody>
          <a:bodyPr wrap="square" rtlCol="0">
            <a:spAutoFit/>
          </a:bodyPr>
          <a:lstStyle/>
          <a:p>
            <a:pPr algn="ctr"/>
            <a:r>
              <a:rPr lang="en-US" dirty="0"/>
              <a:t>Order Inventory</a:t>
            </a:r>
          </a:p>
        </p:txBody>
      </p:sp>
      <p:sp>
        <p:nvSpPr>
          <p:cNvPr id="30" name="TextBox 29">
            <a:extLst>
              <a:ext uri="{FF2B5EF4-FFF2-40B4-BE49-F238E27FC236}">
                <a16:creationId xmlns:a16="http://schemas.microsoft.com/office/drawing/2014/main" id="{C805A573-614B-D222-F990-7CAE4D84BA17}"/>
              </a:ext>
            </a:extLst>
          </p:cNvPr>
          <p:cNvSpPr txBox="1"/>
          <p:nvPr/>
        </p:nvSpPr>
        <p:spPr>
          <a:xfrm>
            <a:off x="7817127" y="3983070"/>
            <a:ext cx="1161221" cy="369332"/>
          </a:xfrm>
          <a:prstGeom prst="rect">
            <a:avLst/>
          </a:prstGeom>
          <a:noFill/>
        </p:spPr>
        <p:txBody>
          <a:bodyPr wrap="square" rtlCol="0">
            <a:spAutoFit/>
          </a:bodyPr>
          <a:lstStyle/>
          <a:p>
            <a:pPr algn="ctr"/>
            <a:r>
              <a:rPr lang="en-US" dirty="0"/>
              <a:t>Reports</a:t>
            </a:r>
          </a:p>
        </p:txBody>
      </p:sp>
    </p:spTree>
    <p:extLst>
      <p:ext uri="{BB962C8B-B14F-4D97-AF65-F5344CB8AC3E}">
        <p14:creationId xmlns:p14="http://schemas.microsoft.com/office/powerpoint/2010/main" val="4156922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146D1-59D9-888E-CE8A-DF736B2AB39D}"/>
              </a:ext>
            </a:extLst>
          </p:cNvPr>
          <p:cNvSpPr>
            <a:spLocks noGrp="1"/>
          </p:cNvSpPr>
          <p:nvPr>
            <p:ph type="title"/>
          </p:nvPr>
        </p:nvSpPr>
        <p:spPr/>
        <p:txBody>
          <a:bodyPr/>
          <a:lstStyle/>
          <a:p>
            <a:r>
              <a:rPr lang="en-US" dirty="0"/>
              <a:t>Level-1 DFD (Food Ordering System)</a:t>
            </a:r>
          </a:p>
        </p:txBody>
      </p:sp>
      <p:pic>
        <p:nvPicPr>
          <p:cNvPr id="7" name="Content Placeholder 6" descr="Diagram&#10;&#10;Description automatically generated">
            <a:extLst>
              <a:ext uri="{FF2B5EF4-FFF2-40B4-BE49-F238E27FC236}">
                <a16:creationId xmlns:a16="http://schemas.microsoft.com/office/drawing/2014/main" id="{4EFDE918-0157-9FF7-0E2C-B0FA8F42FF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4039" y="1397413"/>
            <a:ext cx="6803922" cy="5379274"/>
          </a:xfrm>
        </p:spPr>
      </p:pic>
    </p:spTree>
    <p:extLst>
      <p:ext uri="{BB962C8B-B14F-4D97-AF65-F5344CB8AC3E}">
        <p14:creationId xmlns:p14="http://schemas.microsoft.com/office/powerpoint/2010/main" val="1442645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8EEB-2BAD-CBC8-3376-43B1450F50F4}"/>
              </a:ext>
            </a:extLst>
          </p:cNvPr>
          <p:cNvSpPr>
            <a:spLocks noGrp="1"/>
          </p:cNvSpPr>
          <p:nvPr>
            <p:ph type="title"/>
          </p:nvPr>
        </p:nvSpPr>
        <p:spPr/>
        <p:txBody>
          <a:bodyPr/>
          <a:lstStyle/>
          <a:p>
            <a:r>
              <a:rPr lang="en-US" dirty="0"/>
              <a:t>Level-0 DFD (Clothes Ordering System)</a:t>
            </a:r>
          </a:p>
        </p:txBody>
      </p:sp>
      <p:pic>
        <p:nvPicPr>
          <p:cNvPr id="5" name="Content Placeholder 4" descr="Diagram&#10;&#10;Description automatically generated">
            <a:extLst>
              <a:ext uri="{FF2B5EF4-FFF2-40B4-BE49-F238E27FC236}">
                <a16:creationId xmlns:a16="http://schemas.microsoft.com/office/drawing/2014/main" id="{71C43523-EA69-489A-B2FC-71D3A3C4D5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9582" y="1579818"/>
            <a:ext cx="6252836" cy="4838656"/>
          </a:xfrm>
        </p:spPr>
      </p:pic>
    </p:spTree>
    <p:extLst>
      <p:ext uri="{BB962C8B-B14F-4D97-AF65-F5344CB8AC3E}">
        <p14:creationId xmlns:p14="http://schemas.microsoft.com/office/powerpoint/2010/main" val="2536703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3C8C9-2015-5FC9-9F00-5C029FF54C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DA1BCE-CD68-AB24-AE52-5DCE887893A2}"/>
              </a:ext>
            </a:extLst>
          </p:cNvPr>
          <p:cNvSpPr>
            <a:spLocks noGrp="1"/>
          </p:cNvSpPr>
          <p:nvPr>
            <p:ph type="title"/>
          </p:nvPr>
        </p:nvSpPr>
        <p:spPr/>
        <p:txBody>
          <a:bodyPr/>
          <a:lstStyle/>
          <a:p>
            <a:r>
              <a:rPr lang="en-US" dirty="0"/>
              <a:t>Level-1 DFD (Clothes Ordering System)</a:t>
            </a:r>
          </a:p>
        </p:txBody>
      </p:sp>
      <p:sp>
        <p:nvSpPr>
          <p:cNvPr id="3" name="Content Placeholder 2">
            <a:extLst>
              <a:ext uri="{FF2B5EF4-FFF2-40B4-BE49-F238E27FC236}">
                <a16:creationId xmlns:a16="http://schemas.microsoft.com/office/drawing/2014/main" id="{94123EFC-86F9-A9EF-409C-B83CB484B4E8}"/>
              </a:ext>
            </a:extLst>
          </p:cNvPr>
          <p:cNvSpPr>
            <a:spLocks noGrp="1"/>
          </p:cNvSpPr>
          <p:nvPr>
            <p:ph idx="1"/>
          </p:nvPr>
        </p:nvSpPr>
        <p:spPr/>
        <p:txBody>
          <a:bodyPr>
            <a:normAutofit fontScale="77500" lnSpcReduction="20000"/>
          </a:bodyPr>
          <a:lstStyle/>
          <a:p>
            <a:pPr algn="l" fontAlgn="base"/>
            <a:r>
              <a:rPr lang="en-US" b="1" i="0" dirty="0">
                <a:effectLst/>
              </a:rPr>
              <a:t>Step 1:</a:t>
            </a:r>
            <a:r>
              <a:rPr lang="en-US" b="0" i="0" dirty="0">
                <a:effectLst/>
              </a:rPr>
              <a:t> Define the processes.</a:t>
            </a:r>
          </a:p>
          <a:p>
            <a:pPr algn="l" fontAlgn="base"/>
            <a:r>
              <a:rPr lang="en-US" b="0" i="0" dirty="0">
                <a:effectLst/>
              </a:rPr>
              <a:t>The three processes are: </a:t>
            </a:r>
            <a:r>
              <a:rPr lang="en-US" b="0" i="1" dirty="0">
                <a:effectLst/>
              </a:rPr>
              <a:t>Order Clothes, Generate Reports, and Order Inventory.</a:t>
            </a:r>
            <a:endParaRPr lang="en-US" b="0" i="0" dirty="0">
              <a:effectLst/>
            </a:endParaRPr>
          </a:p>
          <a:p>
            <a:pPr algn="l" fontAlgn="base"/>
            <a:r>
              <a:rPr lang="en-US" b="1" i="0" dirty="0">
                <a:effectLst/>
              </a:rPr>
              <a:t>Step 2:  </a:t>
            </a:r>
            <a:r>
              <a:rPr lang="en-US" b="0" i="0" dirty="0">
                <a:effectLst/>
              </a:rPr>
              <a:t>Create the list of all external entities.</a:t>
            </a:r>
          </a:p>
          <a:p>
            <a:pPr algn="l" fontAlgn="base"/>
            <a:r>
              <a:rPr lang="en-US" b="0" i="0" dirty="0">
                <a:effectLst/>
              </a:rPr>
              <a:t>The external entities are </a:t>
            </a:r>
            <a:r>
              <a:rPr lang="en-US" b="0" i="1" dirty="0">
                <a:effectLst/>
              </a:rPr>
              <a:t>Customer, Clothes Store, Sales Manager, and Supplier</a:t>
            </a:r>
            <a:endParaRPr lang="en-US" b="0" i="0" dirty="0">
              <a:effectLst/>
            </a:endParaRPr>
          </a:p>
          <a:p>
            <a:pPr algn="l" fontAlgn="base"/>
            <a:r>
              <a:rPr lang="en-US" b="1" i="0" dirty="0">
                <a:effectLst/>
              </a:rPr>
              <a:t>Step 3: </a:t>
            </a:r>
            <a:r>
              <a:rPr lang="en-US" b="0" i="0" dirty="0">
                <a:effectLst/>
              </a:rPr>
              <a:t>Create the list of the data stores.</a:t>
            </a:r>
          </a:p>
          <a:p>
            <a:pPr algn="l" fontAlgn="base"/>
            <a:r>
              <a:rPr lang="en-US" b="0" i="0" dirty="0">
                <a:effectLst/>
              </a:rPr>
              <a:t>These are </a:t>
            </a:r>
            <a:r>
              <a:rPr lang="en-US" b="0" i="1" dirty="0">
                <a:effectLst/>
              </a:rPr>
              <a:t>Order and Inventory</a:t>
            </a:r>
            <a:endParaRPr lang="en-US" b="0" i="0" dirty="0">
              <a:effectLst/>
            </a:endParaRPr>
          </a:p>
          <a:p>
            <a:pPr algn="l" fontAlgn="base"/>
            <a:r>
              <a:rPr lang="en-US" b="1" i="0" dirty="0">
                <a:effectLst/>
              </a:rPr>
              <a:t>Step 4:</a:t>
            </a:r>
            <a:r>
              <a:rPr lang="en-US" b="0" i="0" dirty="0">
                <a:effectLst/>
              </a:rPr>
              <a:t> Create the list of the data flows</a:t>
            </a:r>
          </a:p>
          <a:p>
            <a:pPr algn="l" fontAlgn="base"/>
            <a:r>
              <a:rPr lang="en-US" b="0" i="0" dirty="0">
                <a:effectLst/>
              </a:rPr>
              <a:t>Data flows are </a:t>
            </a:r>
            <a:r>
              <a:rPr lang="en-US" b="0" i="1" dirty="0">
                <a:effectLst/>
              </a:rPr>
              <a:t>Order, Bill, Order, Order, Inventory details, Inventory details, Orders, Reports, Inventory Order, Inventory Order, Inventory details.</a:t>
            </a:r>
          </a:p>
          <a:p>
            <a:pPr algn="just" fontAlgn="base"/>
            <a:r>
              <a:rPr lang="en-US" sz="2800" b="0" i="0" dirty="0">
                <a:effectLst/>
              </a:rPr>
              <a:t>Now, connect the rectangles with arrows signifying the data flows.</a:t>
            </a:r>
          </a:p>
          <a:p>
            <a:pPr algn="just" fontAlgn="base"/>
            <a:r>
              <a:rPr lang="en-US" sz="2800" b="0" i="0" dirty="0">
                <a:effectLst/>
              </a:rPr>
              <a:t>If data flows both ways between any two rectangles, create two individual arrows.</a:t>
            </a:r>
            <a:endParaRPr lang="en-US" b="0" i="0" dirty="0">
              <a:effectLst/>
            </a:endParaRPr>
          </a:p>
          <a:p>
            <a:pPr algn="l" fontAlgn="base"/>
            <a:r>
              <a:rPr lang="en-US" b="1" i="0" dirty="0">
                <a:effectLst/>
              </a:rPr>
              <a:t>Step 5:</a:t>
            </a:r>
            <a:r>
              <a:rPr lang="en-US" b="0" i="0" dirty="0">
                <a:effectLst/>
              </a:rPr>
              <a:t> Create the diagram.</a:t>
            </a:r>
          </a:p>
          <a:p>
            <a:endParaRPr lang="en-US" dirty="0"/>
          </a:p>
        </p:txBody>
      </p:sp>
    </p:spTree>
    <p:extLst>
      <p:ext uri="{BB962C8B-B14F-4D97-AF65-F5344CB8AC3E}">
        <p14:creationId xmlns:p14="http://schemas.microsoft.com/office/powerpoint/2010/main" val="2112051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5608A-BC72-33BF-4BD3-D5E9B226C2CA}"/>
              </a:ext>
            </a:extLst>
          </p:cNvPr>
          <p:cNvSpPr>
            <a:spLocks noGrp="1"/>
          </p:cNvSpPr>
          <p:nvPr>
            <p:ph type="title"/>
          </p:nvPr>
        </p:nvSpPr>
        <p:spPr/>
        <p:txBody>
          <a:bodyPr/>
          <a:lstStyle/>
          <a:p>
            <a:r>
              <a:rPr lang="en-US" dirty="0"/>
              <a:t>Level-1 DFD (Clothes Ordering System)</a:t>
            </a:r>
          </a:p>
        </p:txBody>
      </p:sp>
      <p:pic>
        <p:nvPicPr>
          <p:cNvPr id="5" name="Content Placeholder 4" descr="Diagram&#10;&#10;Description automatically generated">
            <a:extLst>
              <a:ext uri="{FF2B5EF4-FFF2-40B4-BE49-F238E27FC236}">
                <a16:creationId xmlns:a16="http://schemas.microsoft.com/office/drawing/2014/main" id="{03A85FD8-5D57-4B60-9D0A-ECEEAC36E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0517" y="1460045"/>
            <a:ext cx="6243483" cy="5324558"/>
          </a:xfrm>
        </p:spPr>
      </p:pic>
    </p:spTree>
    <p:extLst>
      <p:ext uri="{BB962C8B-B14F-4D97-AF65-F5344CB8AC3E}">
        <p14:creationId xmlns:p14="http://schemas.microsoft.com/office/powerpoint/2010/main" val="1493242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594C-1581-4EEC-2E91-8A988235C335}"/>
              </a:ext>
            </a:extLst>
          </p:cNvPr>
          <p:cNvSpPr>
            <a:spLocks noGrp="1"/>
          </p:cNvSpPr>
          <p:nvPr>
            <p:ph type="title"/>
          </p:nvPr>
        </p:nvSpPr>
        <p:spPr/>
        <p:txBody>
          <a:bodyPr/>
          <a:lstStyle/>
          <a:p>
            <a:r>
              <a:rPr lang="en-US" dirty="0"/>
              <a:t>Level-1 DFD (Clothes Ordering System)</a:t>
            </a:r>
          </a:p>
        </p:txBody>
      </p:sp>
      <p:sp>
        <p:nvSpPr>
          <p:cNvPr id="3" name="Content Placeholder 2">
            <a:extLst>
              <a:ext uri="{FF2B5EF4-FFF2-40B4-BE49-F238E27FC236}">
                <a16:creationId xmlns:a16="http://schemas.microsoft.com/office/drawing/2014/main" id="{60D5C9BE-F238-A3A7-55EF-855AD7167198}"/>
              </a:ext>
            </a:extLst>
          </p:cNvPr>
          <p:cNvSpPr>
            <a:spLocks noGrp="1"/>
          </p:cNvSpPr>
          <p:nvPr>
            <p:ph idx="1"/>
          </p:nvPr>
        </p:nvSpPr>
        <p:spPr/>
        <p:txBody>
          <a:bodyPr>
            <a:normAutofit/>
          </a:bodyPr>
          <a:lstStyle/>
          <a:p>
            <a:pPr algn="just" fontAlgn="base"/>
            <a:r>
              <a:rPr lang="en-US" sz="2400" b="0" i="0" dirty="0">
                <a:effectLst/>
              </a:rPr>
              <a:t>Level-</a:t>
            </a:r>
            <a:r>
              <a:rPr lang="en-US" sz="2400" dirty="0"/>
              <a:t>0 </a:t>
            </a:r>
            <a:r>
              <a:rPr lang="en-US" sz="2400" b="0" i="0" dirty="0">
                <a:effectLst/>
              </a:rPr>
              <a:t>DFD contains only one process and does not illustrate any data store. This is the main difference with level 1 DFD.</a:t>
            </a:r>
          </a:p>
          <a:p>
            <a:pPr algn="just" fontAlgn="base"/>
            <a:r>
              <a:rPr lang="en-US" sz="2400" b="0" i="0" dirty="0">
                <a:effectLst/>
              </a:rPr>
              <a:t>Level 1 DFD breaks down the main process into subprocesses that can then be seen on a deeper level. Also, level 1 DFD contains data stores that are used by the main process.</a:t>
            </a:r>
          </a:p>
          <a:p>
            <a:pPr algn="l" fontAlgn="base"/>
            <a:endParaRPr lang="en-US" b="0" i="0" dirty="0">
              <a:solidFill>
                <a:srgbClr val="444444"/>
              </a:solidFill>
              <a:effectLst/>
              <a:latin typeface="Raleway" pitchFamily="2" charset="0"/>
            </a:endParaRPr>
          </a:p>
          <a:p>
            <a:endParaRPr lang="en-US" dirty="0"/>
          </a:p>
        </p:txBody>
      </p:sp>
    </p:spTree>
    <p:extLst>
      <p:ext uri="{BB962C8B-B14F-4D97-AF65-F5344CB8AC3E}">
        <p14:creationId xmlns:p14="http://schemas.microsoft.com/office/powerpoint/2010/main" val="3433238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A455-ECF1-AEFC-A903-2D68C495A8CA}"/>
              </a:ext>
            </a:extLst>
          </p:cNvPr>
          <p:cNvSpPr>
            <a:spLocks noGrp="1"/>
          </p:cNvSpPr>
          <p:nvPr>
            <p:ph type="title"/>
          </p:nvPr>
        </p:nvSpPr>
        <p:spPr/>
        <p:txBody>
          <a:bodyPr/>
          <a:lstStyle/>
          <a:p>
            <a:r>
              <a:rPr lang="en-US" dirty="0"/>
              <a:t>Level-0 DFD (Payroll System)</a:t>
            </a:r>
          </a:p>
        </p:txBody>
      </p:sp>
      <p:pic>
        <p:nvPicPr>
          <p:cNvPr id="5" name="Content Placeholder 4">
            <a:extLst>
              <a:ext uri="{FF2B5EF4-FFF2-40B4-BE49-F238E27FC236}">
                <a16:creationId xmlns:a16="http://schemas.microsoft.com/office/drawing/2014/main" id="{C8B30DCA-1C20-550A-F7D7-AFEFA4D878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1714851" y="1690688"/>
            <a:ext cx="8762298" cy="4391434"/>
          </a:xfrm>
        </p:spPr>
      </p:pic>
    </p:spTree>
    <p:extLst>
      <p:ext uri="{BB962C8B-B14F-4D97-AF65-F5344CB8AC3E}">
        <p14:creationId xmlns:p14="http://schemas.microsoft.com/office/powerpoint/2010/main" val="2160657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1CBB-7A14-A48E-5A3D-104D0B05B3B8}"/>
              </a:ext>
            </a:extLst>
          </p:cNvPr>
          <p:cNvSpPr>
            <a:spLocks noGrp="1"/>
          </p:cNvSpPr>
          <p:nvPr>
            <p:ph type="title"/>
          </p:nvPr>
        </p:nvSpPr>
        <p:spPr/>
        <p:txBody>
          <a:bodyPr/>
          <a:lstStyle/>
          <a:p>
            <a:r>
              <a:rPr lang="en-US" dirty="0"/>
              <a:t>Level-1, Level-2 DFD (Payroll System)</a:t>
            </a:r>
          </a:p>
        </p:txBody>
      </p:sp>
      <p:grpSp>
        <p:nvGrpSpPr>
          <p:cNvPr id="4" name="Group 3">
            <a:extLst>
              <a:ext uri="{FF2B5EF4-FFF2-40B4-BE49-F238E27FC236}">
                <a16:creationId xmlns:a16="http://schemas.microsoft.com/office/drawing/2014/main" id="{688FF928-6663-E9BB-CA94-F7D9527DF3A7}"/>
              </a:ext>
            </a:extLst>
          </p:cNvPr>
          <p:cNvGrpSpPr/>
          <p:nvPr/>
        </p:nvGrpSpPr>
        <p:grpSpPr>
          <a:xfrm>
            <a:off x="838200" y="1432653"/>
            <a:ext cx="5464277" cy="4814103"/>
            <a:chOff x="3686175" y="704088"/>
            <a:chExt cx="5000625" cy="5476875"/>
          </a:xfrm>
        </p:grpSpPr>
        <p:pic>
          <p:nvPicPr>
            <p:cNvPr id="5" name="Picture 4">
              <a:extLst>
                <a:ext uri="{FF2B5EF4-FFF2-40B4-BE49-F238E27FC236}">
                  <a16:creationId xmlns:a16="http://schemas.microsoft.com/office/drawing/2014/main" id="{6C861A29-A13D-CA67-3ED4-5F099E8F9FD6}"/>
                </a:ext>
              </a:extLst>
            </p:cNvPr>
            <p:cNvPicPr>
              <a:picLocks noChangeAspect="1"/>
            </p:cNvPicPr>
            <p:nvPr/>
          </p:nvPicPr>
          <p:blipFill>
            <a:blip r:embed="rId2"/>
            <a:stretch>
              <a:fillRect/>
            </a:stretch>
          </p:blipFill>
          <p:spPr>
            <a:xfrm>
              <a:off x="3686175" y="704088"/>
              <a:ext cx="5000625" cy="5476875"/>
            </a:xfrm>
            <a:prstGeom prst="rect">
              <a:avLst/>
            </a:prstGeom>
          </p:spPr>
        </p:pic>
        <p:grpSp>
          <p:nvGrpSpPr>
            <p:cNvPr id="6" name="Group 5">
              <a:extLst>
                <a:ext uri="{FF2B5EF4-FFF2-40B4-BE49-F238E27FC236}">
                  <a16:creationId xmlns:a16="http://schemas.microsoft.com/office/drawing/2014/main" id="{7CF3DC81-54E5-11C3-83BC-EE6AB0ABFC0F}"/>
                </a:ext>
              </a:extLst>
            </p:cNvPr>
            <p:cNvGrpSpPr/>
            <p:nvPr/>
          </p:nvGrpSpPr>
          <p:grpSpPr>
            <a:xfrm>
              <a:off x="4114800" y="1219200"/>
              <a:ext cx="4545170" cy="4876800"/>
              <a:chOff x="4114800" y="1219200"/>
              <a:chExt cx="4545170" cy="4876800"/>
            </a:xfrm>
          </p:grpSpPr>
          <p:sp>
            <p:nvSpPr>
              <p:cNvPr id="7" name="Rectangle 6">
                <a:extLst>
                  <a:ext uri="{FF2B5EF4-FFF2-40B4-BE49-F238E27FC236}">
                    <a16:creationId xmlns:a16="http://schemas.microsoft.com/office/drawing/2014/main" id="{6F844088-2A18-0D6F-799E-18829EEF375C}"/>
                  </a:ext>
                </a:extLst>
              </p:cNvPr>
              <p:cNvSpPr/>
              <p:nvPr/>
            </p:nvSpPr>
            <p:spPr>
              <a:xfrm>
                <a:off x="4343400" y="1219200"/>
                <a:ext cx="800100" cy="716280"/>
              </a:xfrm>
              <a:prstGeom prst="rect">
                <a:avLst/>
              </a:prstGeom>
              <a:solidFill>
                <a:schemeClr val="bg1">
                  <a:lumMod val="6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a:solidFill>
                      <a:schemeClr val="tx1">
                        <a:lumMod val="75000"/>
                        <a:lumOff val="25000"/>
                      </a:schemeClr>
                    </a:solidFill>
                  </a:rPr>
                  <a:t>HR System</a:t>
                </a:r>
              </a:p>
            </p:txBody>
          </p:sp>
          <p:sp>
            <p:nvSpPr>
              <p:cNvPr id="8" name="Rectangle 7">
                <a:extLst>
                  <a:ext uri="{FF2B5EF4-FFF2-40B4-BE49-F238E27FC236}">
                    <a16:creationId xmlns:a16="http://schemas.microsoft.com/office/drawing/2014/main" id="{89D89600-C210-BF8D-AE1F-C434D24E1F21}"/>
                  </a:ext>
                </a:extLst>
              </p:cNvPr>
              <p:cNvSpPr/>
              <p:nvPr/>
            </p:nvSpPr>
            <p:spPr>
              <a:xfrm>
                <a:off x="4114800" y="5379720"/>
                <a:ext cx="952500" cy="716280"/>
              </a:xfrm>
              <a:prstGeom prst="rect">
                <a:avLst/>
              </a:prstGeom>
              <a:solidFill>
                <a:schemeClr val="bg1">
                  <a:lumMod val="6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a:solidFill>
                      <a:schemeClr val="tx1">
                        <a:lumMod val="75000"/>
                        <a:lumOff val="25000"/>
                      </a:schemeClr>
                    </a:solidFill>
                  </a:rPr>
                  <a:t>Attendance System</a:t>
                </a:r>
              </a:p>
            </p:txBody>
          </p:sp>
          <p:sp>
            <p:nvSpPr>
              <p:cNvPr id="9" name="Rectangle 8">
                <a:extLst>
                  <a:ext uri="{FF2B5EF4-FFF2-40B4-BE49-F238E27FC236}">
                    <a16:creationId xmlns:a16="http://schemas.microsoft.com/office/drawing/2014/main" id="{8C650B97-28CA-1542-8A3C-546D43DBA738}"/>
                  </a:ext>
                </a:extLst>
              </p:cNvPr>
              <p:cNvSpPr/>
              <p:nvPr/>
            </p:nvSpPr>
            <p:spPr>
              <a:xfrm>
                <a:off x="7924264" y="4267199"/>
                <a:ext cx="735705" cy="715089"/>
              </a:xfrm>
              <a:prstGeom prst="rect">
                <a:avLst/>
              </a:prstGeom>
              <a:solidFill>
                <a:schemeClr val="bg1">
                  <a:lumMod val="6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lumMod val="75000"/>
                        <a:lumOff val="25000"/>
                      </a:schemeClr>
                    </a:solidFill>
                  </a:rPr>
                  <a:t>Finance Dept.</a:t>
                </a:r>
              </a:p>
            </p:txBody>
          </p:sp>
          <p:sp>
            <p:nvSpPr>
              <p:cNvPr id="10" name="Rectangle 9">
                <a:extLst>
                  <a:ext uri="{FF2B5EF4-FFF2-40B4-BE49-F238E27FC236}">
                    <a16:creationId xmlns:a16="http://schemas.microsoft.com/office/drawing/2014/main" id="{73889D4B-3D47-D4CA-329A-7CC97EEF2B39}"/>
                  </a:ext>
                </a:extLst>
              </p:cNvPr>
              <p:cNvSpPr/>
              <p:nvPr/>
            </p:nvSpPr>
            <p:spPr>
              <a:xfrm>
                <a:off x="7985440" y="1859967"/>
                <a:ext cx="674530" cy="716280"/>
              </a:xfrm>
              <a:prstGeom prst="rect">
                <a:avLst/>
              </a:prstGeom>
              <a:solidFill>
                <a:schemeClr val="bg1">
                  <a:lumMod val="6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chemeClr val="tx1">
                        <a:lumMod val="75000"/>
                        <a:lumOff val="25000"/>
                      </a:schemeClr>
                    </a:solidFill>
                  </a:rPr>
                  <a:t>Secretary</a:t>
                </a:r>
              </a:p>
            </p:txBody>
          </p:sp>
        </p:grpSp>
      </p:grpSp>
      <p:pic>
        <p:nvPicPr>
          <p:cNvPr id="11" name="Picture 10">
            <a:extLst>
              <a:ext uri="{FF2B5EF4-FFF2-40B4-BE49-F238E27FC236}">
                <a16:creationId xmlns:a16="http://schemas.microsoft.com/office/drawing/2014/main" id="{CAC92B24-00DE-AAAF-D804-53311202EA4E}"/>
              </a:ext>
            </a:extLst>
          </p:cNvPr>
          <p:cNvPicPr>
            <a:picLocks noChangeAspect="1"/>
          </p:cNvPicPr>
          <p:nvPr/>
        </p:nvPicPr>
        <p:blipFill>
          <a:blip r:embed="rId3"/>
          <a:stretch>
            <a:fillRect/>
          </a:stretch>
        </p:blipFill>
        <p:spPr>
          <a:xfrm>
            <a:off x="7099315" y="1864628"/>
            <a:ext cx="4588223" cy="4308784"/>
          </a:xfrm>
          <a:prstGeom prst="rect">
            <a:avLst/>
          </a:prstGeom>
        </p:spPr>
      </p:pic>
      <p:sp>
        <p:nvSpPr>
          <p:cNvPr id="3" name="TextBox 2">
            <a:extLst>
              <a:ext uri="{FF2B5EF4-FFF2-40B4-BE49-F238E27FC236}">
                <a16:creationId xmlns:a16="http://schemas.microsoft.com/office/drawing/2014/main" id="{0F26ED62-7DD6-6C12-3F7B-75F36B9C561C}"/>
              </a:ext>
            </a:extLst>
          </p:cNvPr>
          <p:cNvSpPr txBox="1"/>
          <p:nvPr/>
        </p:nvSpPr>
        <p:spPr>
          <a:xfrm>
            <a:off x="2802192" y="6249215"/>
            <a:ext cx="1386349" cy="369332"/>
          </a:xfrm>
          <a:prstGeom prst="rect">
            <a:avLst/>
          </a:prstGeom>
          <a:noFill/>
        </p:spPr>
        <p:txBody>
          <a:bodyPr wrap="square" rtlCol="0">
            <a:spAutoFit/>
          </a:bodyPr>
          <a:lstStyle/>
          <a:p>
            <a:pPr algn="ctr"/>
            <a:r>
              <a:rPr lang="en-US" dirty="0"/>
              <a:t>Level-1</a:t>
            </a:r>
          </a:p>
        </p:txBody>
      </p:sp>
      <p:sp>
        <p:nvSpPr>
          <p:cNvPr id="12" name="TextBox 11">
            <a:extLst>
              <a:ext uri="{FF2B5EF4-FFF2-40B4-BE49-F238E27FC236}">
                <a16:creationId xmlns:a16="http://schemas.microsoft.com/office/drawing/2014/main" id="{47BA88F9-AAB8-DB51-18F6-147643C0BF94}"/>
              </a:ext>
            </a:extLst>
          </p:cNvPr>
          <p:cNvSpPr txBox="1"/>
          <p:nvPr/>
        </p:nvSpPr>
        <p:spPr>
          <a:xfrm>
            <a:off x="8942437" y="6249215"/>
            <a:ext cx="1386349" cy="369332"/>
          </a:xfrm>
          <a:prstGeom prst="rect">
            <a:avLst/>
          </a:prstGeom>
          <a:noFill/>
        </p:spPr>
        <p:txBody>
          <a:bodyPr wrap="square" rtlCol="0">
            <a:spAutoFit/>
          </a:bodyPr>
          <a:lstStyle/>
          <a:p>
            <a:pPr algn="ctr"/>
            <a:r>
              <a:rPr lang="en-US" dirty="0"/>
              <a:t>Level-2</a:t>
            </a:r>
          </a:p>
        </p:txBody>
      </p:sp>
    </p:spTree>
    <p:extLst>
      <p:ext uri="{BB962C8B-B14F-4D97-AF65-F5344CB8AC3E}">
        <p14:creationId xmlns:p14="http://schemas.microsoft.com/office/powerpoint/2010/main" val="58312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799C00-E776-D6EA-B41A-84F06812EB9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54F115C-1E56-3A8D-A8D3-54589DE1F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0581ED-7D1E-577A-48FC-F8E1EF9612A9}"/>
              </a:ext>
            </a:extLst>
          </p:cNvPr>
          <p:cNvSpPr>
            <a:spLocks noGrp="1"/>
          </p:cNvSpPr>
          <p:nvPr>
            <p:ph type="title"/>
          </p:nvPr>
        </p:nvSpPr>
        <p:spPr>
          <a:xfrm>
            <a:off x="643467" y="321734"/>
            <a:ext cx="10905066" cy="1135737"/>
          </a:xfrm>
        </p:spPr>
        <p:txBody>
          <a:bodyPr>
            <a:normAutofit/>
          </a:bodyPr>
          <a:lstStyle/>
          <a:p>
            <a:r>
              <a:rPr lang="en-US" sz="3600"/>
              <a:t>Requirements Engineering</a:t>
            </a:r>
          </a:p>
        </p:txBody>
      </p:sp>
      <p:sp>
        <p:nvSpPr>
          <p:cNvPr id="3" name="Content Placeholder 2">
            <a:extLst>
              <a:ext uri="{FF2B5EF4-FFF2-40B4-BE49-F238E27FC236}">
                <a16:creationId xmlns:a16="http://schemas.microsoft.com/office/drawing/2014/main" id="{F3D71412-DF9E-B635-A2CB-96B12935DEBE}"/>
              </a:ext>
            </a:extLst>
          </p:cNvPr>
          <p:cNvSpPr>
            <a:spLocks noGrp="1"/>
          </p:cNvSpPr>
          <p:nvPr>
            <p:ph idx="1"/>
          </p:nvPr>
        </p:nvSpPr>
        <p:spPr>
          <a:xfrm>
            <a:off x="643467" y="1782981"/>
            <a:ext cx="10905066" cy="4393982"/>
          </a:xfrm>
        </p:spPr>
        <p:txBody>
          <a:bodyPr>
            <a:normAutofit/>
          </a:bodyPr>
          <a:lstStyle/>
          <a:p>
            <a:r>
              <a:rPr lang="en-US" sz="2400" b="0" i="0" u="none" strike="noStrike" baseline="0" dirty="0"/>
              <a:t>The </a:t>
            </a:r>
            <a:r>
              <a:rPr lang="en-US" sz="2400" b="1" i="0" u="none" strike="noStrike" baseline="0" dirty="0"/>
              <a:t>requirements</a:t>
            </a:r>
            <a:r>
              <a:rPr lang="en-US" sz="2400" b="0" i="0" u="none" strike="noStrike" baseline="0" dirty="0"/>
              <a:t> for a system are the descriptions of the </a:t>
            </a:r>
            <a:r>
              <a:rPr lang="en-US" sz="2400" b="1" i="0" u="none" strike="noStrike" baseline="0" dirty="0"/>
              <a:t>services</a:t>
            </a:r>
            <a:r>
              <a:rPr lang="en-US" sz="2400" b="0" i="0" u="none" strike="noStrike" baseline="0" dirty="0"/>
              <a:t> that a system should provide and the </a:t>
            </a:r>
            <a:r>
              <a:rPr lang="en-US" sz="2400" b="1" i="0" u="none" strike="noStrike" baseline="0" dirty="0"/>
              <a:t>constraints</a:t>
            </a:r>
            <a:r>
              <a:rPr lang="en-US" sz="2400" b="0" i="0" u="none" strike="noStrike" baseline="0" dirty="0"/>
              <a:t> on its operation.</a:t>
            </a:r>
          </a:p>
          <a:p>
            <a:r>
              <a:rPr lang="en-US" sz="2400" b="0" i="0" u="none" strike="noStrike" baseline="0" dirty="0"/>
              <a:t>These requirements reflect the needs of customers for a system that serves a certain purpose such as controlling a device, placing an order, or finding information.</a:t>
            </a:r>
          </a:p>
          <a:p>
            <a:r>
              <a:rPr lang="en-US" sz="2400" b="0" i="0" u="none" strike="noStrike" baseline="0" dirty="0"/>
              <a:t>The process of finding out, analyzing, documenting and checking these services and constraints is called </a:t>
            </a:r>
            <a:r>
              <a:rPr lang="en-US" sz="2400" b="1" i="0" u="none" strike="noStrike" baseline="0" dirty="0"/>
              <a:t>requirements engineering (RE).</a:t>
            </a:r>
            <a:endParaRPr lang="en-US" sz="2400" b="1" dirty="0"/>
          </a:p>
        </p:txBody>
      </p:sp>
      <p:sp>
        <p:nvSpPr>
          <p:cNvPr id="10" name="Rectangle 9">
            <a:extLst>
              <a:ext uri="{FF2B5EF4-FFF2-40B4-BE49-F238E27FC236}">
                <a16:creationId xmlns:a16="http://schemas.microsoft.com/office/drawing/2014/main" id="{C769E529-3A32-FC60-5684-6ACEAB9A9C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68D04AB5-2F46-55E1-BB9C-E9DC0CDFD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2E3653B8-4F55-A1A0-4182-DF0562D4D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B3268FFC-6F71-7A61-0FF7-A2D004310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48949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680C-84C2-EC0F-70C8-C673F82E4DAE}"/>
              </a:ext>
            </a:extLst>
          </p:cNvPr>
          <p:cNvSpPr>
            <a:spLocks noGrp="1"/>
          </p:cNvSpPr>
          <p:nvPr>
            <p:ph type="title"/>
          </p:nvPr>
        </p:nvSpPr>
        <p:spPr/>
        <p:txBody>
          <a:bodyPr/>
          <a:lstStyle/>
          <a:p>
            <a:r>
              <a:rPr lang="en-US" dirty="0"/>
              <a:t>Library Management System</a:t>
            </a:r>
          </a:p>
        </p:txBody>
      </p:sp>
      <p:sp>
        <p:nvSpPr>
          <p:cNvPr id="3" name="Content Placeholder 2">
            <a:extLst>
              <a:ext uri="{FF2B5EF4-FFF2-40B4-BE49-F238E27FC236}">
                <a16:creationId xmlns:a16="http://schemas.microsoft.com/office/drawing/2014/main" id="{70F47D59-D053-071D-EE00-325CB8F61C8A}"/>
              </a:ext>
            </a:extLst>
          </p:cNvPr>
          <p:cNvSpPr>
            <a:spLocks noGrp="1"/>
          </p:cNvSpPr>
          <p:nvPr>
            <p:ph idx="1"/>
          </p:nvPr>
        </p:nvSpPr>
        <p:spPr/>
        <p:txBody>
          <a:bodyPr/>
          <a:lstStyle/>
          <a:p>
            <a:pPr algn="just"/>
            <a:r>
              <a:rPr lang="en-US" dirty="0"/>
              <a:t>Consider a library management system where circulation services allow the Patron to borrow or return a book/item/publication without involvement of Librarian, so the system needs to process these requests. The Librarian controls which items can be borrowed and how can the items be shown to the patrons. The system processes fines also when a borrowed item is returned after the due date. The librarian is able to reserve an item if required and a recall notice is sent to the patron as a consequence. The record of reserved items is kept so that the librarian can view which items have been reserved already.</a:t>
            </a:r>
          </a:p>
          <a:p>
            <a:endParaRPr lang="en-US" dirty="0"/>
          </a:p>
        </p:txBody>
      </p:sp>
    </p:spTree>
    <p:extLst>
      <p:ext uri="{BB962C8B-B14F-4D97-AF65-F5344CB8AC3E}">
        <p14:creationId xmlns:p14="http://schemas.microsoft.com/office/powerpoint/2010/main" val="3369578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194D0-28A3-D501-D770-73F61F0FBF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4A8DB2-4E7B-4D72-E4E5-613B5986D27B}"/>
              </a:ext>
            </a:extLst>
          </p:cNvPr>
          <p:cNvSpPr>
            <a:spLocks noGrp="1"/>
          </p:cNvSpPr>
          <p:nvPr>
            <p:ph type="title"/>
          </p:nvPr>
        </p:nvSpPr>
        <p:spPr/>
        <p:txBody>
          <a:bodyPr/>
          <a:lstStyle/>
          <a:p>
            <a:r>
              <a:rPr lang="en-US" dirty="0"/>
              <a:t>Library Management System</a:t>
            </a:r>
          </a:p>
        </p:txBody>
      </p:sp>
      <p:sp>
        <p:nvSpPr>
          <p:cNvPr id="3" name="Content Placeholder 2">
            <a:extLst>
              <a:ext uri="{FF2B5EF4-FFF2-40B4-BE49-F238E27FC236}">
                <a16:creationId xmlns:a16="http://schemas.microsoft.com/office/drawing/2014/main" id="{59B8DC3A-5B05-D07F-CBB7-C0EF40EB5728}"/>
              </a:ext>
            </a:extLst>
          </p:cNvPr>
          <p:cNvSpPr>
            <a:spLocks noGrp="1"/>
          </p:cNvSpPr>
          <p:nvPr>
            <p:ph idx="1"/>
          </p:nvPr>
        </p:nvSpPr>
        <p:spPr/>
        <p:txBody>
          <a:bodyPr/>
          <a:lstStyle/>
          <a:p>
            <a:pPr algn="just"/>
            <a:r>
              <a:rPr lang="en-US" dirty="0"/>
              <a:t>Consider a library management system where circulation services allow the </a:t>
            </a:r>
            <a:r>
              <a:rPr lang="en-US" dirty="0">
                <a:highlight>
                  <a:srgbClr val="FFFF00"/>
                </a:highlight>
              </a:rPr>
              <a:t>Patron</a:t>
            </a:r>
            <a:r>
              <a:rPr lang="en-US" dirty="0"/>
              <a:t> to </a:t>
            </a:r>
            <a:r>
              <a:rPr lang="en-US" dirty="0">
                <a:highlight>
                  <a:srgbClr val="00FF00"/>
                </a:highlight>
              </a:rPr>
              <a:t>borrow</a:t>
            </a:r>
            <a:r>
              <a:rPr lang="en-US" dirty="0"/>
              <a:t> or </a:t>
            </a:r>
            <a:r>
              <a:rPr lang="en-US" dirty="0">
                <a:highlight>
                  <a:srgbClr val="00FF00"/>
                </a:highlight>
              </a:rPr>
              <a:t>return</a:t>
            </a:r>
            <a:r>
              <a:rPr lang="en-US" dirty="0"/>
              <a:t> a book/item/publication without involvement of </a:t>
            </a:r>
            <a:r>
              <a:rPr lang="en-US" dirty="0">
                <a:highlight>
                  <a:srgbClr val="FFFF00"/>
                </a:highlight>
              </a:rPr>
              <a:t>Librarian</a:t>
            </a:r>
            <a:r>
              <a:rPr lang="en-US" dirty="0"/>
              <a:t>, so the system needs to </a:t>
            </a:r>
            <a:r>
              <a:rPr lang="en-US" dirty="0">
                <a:highlight>
                  <a:srgbClr val="00FF00"/>
                </a:highlight>
              </a:rPr>
              <a:t>process these requests</a:t>
            </a:r>
            <a:r>
              <a:rPr lang="en-US" dirty="0"/>
              <a:t>. The Librarian controls which items can be borrowed and how can the items be shown to the patrons. The system </a:t>
            </a:r>
            <a:r>
              <a:rPr lang="en-US" dirty="0">
                <a:highlight>
                  <a:srgbClr val="00FF00"/>
                </a:highlight>
              </a:rPr>
              <a:t>processes fines </a:t>
            </a:r>
            <a:r>
              <a:rPr lang="en-US" dirty="0"/>
              <a:t>also when a borrowed item is returned after the due date. The librarian is able to </a:t>
            </a:r>
            <a:r>
              <a:rPr lang="en-US" dirty="0">
                <a:highlight>
                  <a:srgbClr val="00FF00"/>
                </a:highlight>
              </a:rPr>
              <a:t>reserve</a:t>
            </a:r>
            <a:r>
              <a:rPr lang="en-US" dirty="0"/>
              <a:t> an item if required and a recall notice is sent to the patron as a consequence. The record of reserved items is kept so that the librarian can </a:t>
            </a:r>
            <a:r>
              <a:rPr lang="en-US" dirty="0">
                <a:highlight>
                  <a:srgbClr val="00FF00"/>
                </a:highlight>
              </a:rPr>
              <a:t>view</a:t>
            </a:r>
            <a:r>
              <a:rPr lang="en-US" dirty="0"/>
              <a:t> which items have been reserved already.</a:t>
            </a:r>
          </a:p>
          <a:p>
            <a:endParaRPr lang="en-US" dirty="0"/>
          </a:p>
        </p:txBody>
      </p:sp>
    </p:spTree>
    <p:extLst>
      <p:ext uri="{BB962C8B-B14F-4D97-AF65-F5344CB8AC3E}">
        <p14:creationId xmlns:p14="http://schemas.microsoft.com/office/powerpoint/2010/main" val="1944911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6F030-3816-4E0C-5575-3DBCF31F2E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6449F3-50CC-4A5A-0F67-C8753DAA16FA}"/>
              </a:ext>
            </a:extLst>
          </p:cNvPr>
          <p:cNvSpPr>
            <a:spLocks noGrp="1"/>
          </p:cNvSpPr>
          <p:nvPr>
            <p:ph type="title"/>
          </p:nvPr>
        </p:nvSpPr>
        <p:spPr/>
        <p:txBody>
          <a:bodyPr/>
          <a:lstStyle/>
          <a:p>
            <a:r>
              <a:rPr lang="en-US" dirty="0"/>
              <a:t>Library Management System (Level-1 DFD)</a:t>
            </a:r>
          </a:p>
        </p:txBody>
      </p:sp>
      <p:pic>
        <p:nvPicPr>
          <p:cNvPr id="4" name="Content Placeholder 3">
            <a:extLst>
              <a:ext uri="{FF2B5EF4-FFF2-40B4-BE49-F238E27FC236}">
                <a16:creationId xmlns:a16="http://schemas.microsoft.com/office/drawing/2014/main" id="{6E4BA558-02AE-BA67-9218-B0BED1592D64}"/>
              </a:ext>
            </a:extLst>
          </p:cNvPr>
          <p:cNvPicPr>
            <a:picLocks noGrp="1" noChangeAspect="1" noChangeArrowheads="1"/>
          </p:cNvPicPr>
          <p:nvPr>
            <p:ph idx="1"/>
          </p:nvPr>
        </p:nvPicPr>
        <p:blipFill>
          <a:blip r:embed="rId2" cstate="print"/>
          <a:srcRect/>
          <a:stretch>
            <a:fillRect/>
          </a:stretch>
        </p:blipFill>
        <p:spPr bwMode="auto">
          <a:xfrm>
            <a:off x="1582993" y="1390714"/>
            <a:ext cx="8319370" cy="5467286"/>
          </a:xfrm>
          <a:prstGeom prst="rect">
            <a:avLst/>
          </a:prstGeom>
          <a:noFill/>
          <a:ln w="9525">
            <a:noFill/>
            <a:miter lim="800000"/>
            <a:headEnd/>
            <a:tailEnd/>
          </a:ln>
        </p:spPr>
      </p:pic>
    </p:spTree>
    <p:extLst>
      <p:ext uri="{BB962C8B-B14F-4D97-AF65-F5344CB8AC3E}">
        <p14:creationId xmlns:p14="http://schemas.microsoft.com/office/powerpoint/2010/main" val="2269743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360F-1530-457F-8A20-2B738B21BD1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FC7A54E-999D-870F-CF35-8E8525B72137}"/>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Roger S. Pressman, Software Engineering A Practitioner’s Approach, 9</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Edition.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McGrawHill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Shari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PFleeger</a:t>
            </a:r>
            <a:r>
              <a:rPr lang="en-US" sz="1800" dirty="0">
                <a:effectLst/>
                <a:latin typeface="Calibri" panose="020F0502020204030204" pitchFamily="34" charset="0"/>
                <a:ea typeface="Calibri" panose="020F0502020204030204" pitchFamily="34" charset="0"/>
                <a:cs typeface="Times New Roman" panose="02020603050405020304" pitchFamily="18" charset="0"/>
              </a:rPr>
              <a:t>, Joanne Atlee, Software Engineering: Theory and Practice, 4</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Edition</a:t>
            </a:r>
          </a:p>
          <a:p>
            <a:pPr marL="342900" marR="0" lvl="0" indent="-342900" algn="just">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Roger S. Pressman, Software Engineering A Practitioner’s Approach, 5</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Edition.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McGrawHill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45446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D85D01-67D4-197B-4B4D-CDCAA3AF2F9A}"/>
              </a:ext>
            </a:extLst>
          </p:cNvPr>
          <p:cNvSpPr>
            <a:spLocks noGrp="1"/>
          </p:cNvSpPr>
          <p:nvPr>
            <p:ph type="title"/>
          </p:nvPr>
        </p:nvSpPr>
        <p:spPr>
          <a:xfrm>
            <a:off x="841248" y="1683169"/>
            <a:ext cx="4068849" cy="4148586"/>
          </a:xfrm>
        </p:spPr>
        <p:txBody>
          <a:bodyPr anchor="t">
            <a:normAutofit/>
          </a:bodyPr>
          <a:lstStyle/>
          <a:p>
            <a:r>
              <a:rPr lang="en-US" sz="4800"/>
              <a:t>User Requirements</a:t>
            </a:r>
          </a:p>
        </p:txBody>
      </p:sp>
      <p:sp>
        <p:nvSpPr>
          <p:cNvPr id="3" name="Content Placeholder 2">
            <a:extLst>
              <a:ext uri="{FF2B5EF4-FFF2-40B4-BE49-F238E27FC236}">
                <a16:creationId xmlns:a16="http://schemas.microsoft.com/office/drawing/2014/main" id="{CA1F0062-501D-E6B2-DF77-0CDCB375F51A}"/>
              </a:ext>
            </a:extLst>
          </p:cNvPr>
          <p:cNvSpPr>
            <a:spLocks noGrp="1"/>
          </p:cNvSpPr>
          <p:nvPr>
            <p:ph idx="1"/>
          </p:nvPr>
        </p:nvSpPr>
        <p:spPr>
          <a:xfrm>
            <a:off x="5532504" y="1683170"/>
            <a:ext cx="5818248" cy="4148585"/>
          </a:xfrm>
        </p:spPr>
        <p:txBody>
          <a:bodyPr>
            <a:normAutofit/>
          </a:bodyPr>
          <a:lstStyle/>
          <a:p>
            <a:r>
              <a:rPr lang="en-US" sz="2400" b="0" i="0" u="none" strike="noStrike" baseline="0" dirty="0"/>
              <a:t>User requirements are </a:t>
            </a:r>
            <a:r>
              <a:rPr lang="en-US" sz="2400" b="1" i="0" u="none" strike="noStrike" baseline="0" dirty="0"/>
              <a:t>statements</a:t>
            </a:r>
            <a:r>
              <a:rPr lang="en-US" sz="2400" b="0" i="0" u="none" strike="noStrike" baseline="0" dirty="0"/>
              <a:t>, in a natural language plus </a:t>
            </a:r>
            <a:r>
              <a:rPr lang="en-US" sz="2400" b="1" i="0" u="none" strike="noStrike" baseline="0" dirty="0"/>
              <a:t>diagrams</a:t>
            </a:r>
            <a:r>
              <a:rPr lang="en-US" sz="2400" b="0" i="0" u="none" strike="noStrike" baseline="0" dirty="0"/>
              <a:t>, of what services the system is expected to provide to system users and the constraints under which it must operate. </a:t>
            </a:r>
          </a:p>
          <a:p>
            <a:r>
              <a:rPr lang="en-US" sz="2400" b="0" i="0" u="none" strike="noStrike" baseline="0" dirty="0"/>
              <a:t>The user requirements may vary from </a:t>
            </a:r>
            <a:r>
              <a:rPr lang="en-US" sz="2400" b="1" i="0" u="none" strike="noStrike" baseline="0" dirty="0"/>
              <a:t>broad statements </a:t>
            </a:r>
            <a:r>
              <a:rPr lang="en-US" sz="2400" b="0" i="0" u="none" strike="noStrike" baseline="0" dirty="0"/>
              <a:t>of the system features required to </a:t>
            </a:r>
            <a:r>
              <a:rPr lang="en-US" sz="2400" b="1" i="0" u="none" strike="noStrike" baseline="0" dirty="0"/>
              <a:t>detailed, precise descriptions </a:t>
            </a:r>
            <a:r>
              <a:rPr lang="en-US" sz="2400" b="0" i="0" u="none" strike="noStrike" baseline="0" dirty="0"/>
              <a:t>of the system functionality.</a:t>
            </a:r>
            <a:endParaRPr lang="en-US" sz="2400" dirty="0"/>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879546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4220B-75C1-D9EA-E032-DD231E1A44BE}"/>
              </a:ext>
            </a:extLst>
          </p:cNvPr>
          <p:cNvSpPr>
            <a:spLocks noGrp="1"/>
          </p:cNvSpPr>
          <p:nvPr>
            <p:ph type="title"/>
          </p:nvPr>
        </p:nvSpPr>
        <p:spPr>
          <a:xfrm>
            <a:off x="841248" y="1683169"/>
            <a:ext cx="4068849" cy="4148586"/>
          </a:xfrm>
        </p:spPr>
        <p:txBody>
          <a:bodyPr anchor="t">
            <a:normAutofit/>
          </a:bodyPr>
          <a:lstStyle/>
          <a:p>
            <a:r>
              <a:rPr lang="en-US" sz="4800" dirty="0"/>
              <a:t>System Requirements</a:t>
            </a:r>
          </a:p>
        </p:txBody>
      </p:sp>
      <p:sp>
        <p:nvSpPr>
          <p:cNvPr id="3" name="Content Placeholder 2">
            <a:extLst>
              <a:ext uri="{FF2B5EF4-FFF2-40B4-BE49-F238E27FC236}">
                <a16:creationId xmlns:a16="http://schemas.microsoft.com/office/drawing/2014/main" id="{B9888DBA-54A4-4EF4-1068-113DB4B8159E}"/>
              </a:ext>
            </a:extLst>
          </p:cNvPr>
          <p:cNvSpPr>
            <a:spLocks noGrp="1"/>
          </p:cNvSpPr>
          <p:nvPr>
            <p:ph idx="1"/>
          </p:nvPr>
        </p:nvSpPr>
        <p:spPr>
          <a:xfrm>
            <a:off x="5532504" y="1683170"/>
            <a:ext cx="5818248" cy="4148585"/>
          </a:xfrm>
        </p:spPr>
        <p:txBody>
          <a:bodyPr>
            <a:normAutofit/>
          </a:bodyPr>
          <a:lstStyle/>
          <a:p>
            <a:r>
              <a:rPr lang="en-US" sz="2400" b="0" i="0" u="none" strike="noStrike" baseline="0" dirty="0"/>
              <a:t>System requirements are more </a:t>
            </a:r>
            <a:r>
              <a:rPr lang="en-US" sz="2400" b="1" i="0" u="none" strike="noStrike" baseline="0" dirty="0"/>
              <a:t>detailed descriptions </a:t>
            </a:r>
            <a:r>
              <a:rPr lang="en-US" sz="2400" i="0" u="none" strike="noStrike" baseline="0" dirty="0"/>
              <a:t>of the software system’s functions, services, and operational constraints. </a:t>
            </a:r>
          </a:p>
          <a:p>
            <a:r>
              <a:rPr lang="en-US" sz="2400" b="0" i="0" u="none" strike="noStrike" baseline="0" dirty="0"/>
              <a:t>The </a:t>
            </a:r>
            <a:r>
              <a:rPr lang="en-US" sz="2400" b="1" i="0" u="none" strike="noStrike" baseline="0" dirty="0"/>
              <a:t>system requirements document </a:t>
            </a:r>
            <a:r>
              <a:rPr lang="en-US" sz="2400" b="0" i="0" u="none" strike="noStrike" baseline="0" dirty="0"/>
              <a:t>(sometimes called a functional specification) should define exactly what is to be implemented. </a:t>
            </a:r>
            <a:endParaRPr lang="en-US" sz="2400" dirty="0"/>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7670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696D9-EE1F-1C71-8903-63012FF9AF7F}"/>
              </a:ext>
            </a:extLst>
          </p:cNvPr>
          <p:cNvSpPr>
            <a:spLocks noGrp="1"/>
          </p:cNvSpPr>
          <p:nvPr>
            <p:ph type="title"/>
          </p:nvPr>
        </p:nvSpPr>
        <p:spPr/>
        <p:txBody>
          <a:bodyPr/>
          <a:lstStyle/>
          <a:p>
            <a:r>
              <a:rPr lang="en-US" dirty="0"/>
              <a:t>Example</a:t>
            </a:r>
          </a:p>
        </p:txBody>
      </p:sp>
      <p:pic>
        <p:nvPicPr>
          <p:cNvPr id="5" name="Content Placeholder 4" descr="Graphical user interface, text, application&#10;&#10;Description automatically generated">
            <a:extLst>
              <a:ext uri="{FF2B5EF4-FFF2-40B4-BE49-F238E27FC236}">
                <a16:creationId xmlns:a16="http://schemas.microsoft.com/office/drawing/2014/main" id="{68621E05-E6CC-8E46-24AE-CE709ECD8E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0685" y="1143951"/>
            <a:ext cx="7444590" cy="5622488"/>
          </a:xfrm>
        </p:spPr>
      </p:pic>
    </p:spTree>
    <p:extLst>
      <p:ext uri="{BB962C8B-B14F-4D97-AF65-F5344CB8AC3E}">
        <p14:creationId xmlns:p14="http://schemas.microsoft.com/office/powerpoint/2010/main" val="307716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A73F46-8932-9AB0-8E2D-13ED449EDB0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Requirement Engineering </a:t>
            </a:r>
          </a:p>
        </p:txBody>
      </p:sp>
      <p:pic>
        <p:nvPicPr>
          <p:cNvPr id="5" name="Content Placeholder 4" descr="Diagram&#10;&#10;Description automatically generated">
            <a:extLst>
              <a:ext uri="{FF2B5EF4-FFF2-40B4-BE49-F238E27FC236}">
                <a16:creationId xmlns:a16="http://schemas.microsoft.com/office/drawing/2014/main" id="{42A7DCB5-CDF9-0DE2-4AC7-04AF0DC43E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353" y="1675227"/>
            <a:ext cx="10339293" cy="4394199"/>
          </a:xfrm>
          <a:prstGeom prst="rect">
            <a:avLst/>
          </a:prstGeom>
        </p:spPr>
      </p:pic>
    </p:spTree>
    <p:extLst>
      <p:ext uri="{BB962C8B-B14F-4D97-AF65-F5344CB8AC3E}">
        <p14:creationId xmlns:p14="http://schemas.microsoft.com/office/powerpoint/2010/main" val="2866767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1014E-0FFD-F18D-E764-A3914556E7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6E008A-CE1A-919C-1463-99DDD8D3E20D}"/>
              </a:ext>
            </a:extLst>
          </p:cNvPr>
          <p:cNvSpPr>
            <a:spLocks noGrp="1"/>
          </p:cNvSpPr>
          <p:nvPr>
            <p:ph type="title"/>
          </p:nvPr>
        </p:nvSpPr>
        <p:spPr/>
        <p:txBody>
          <a:bodyPr/>
          <a:lstStyle/>
          <a:p>
            <a:r>
              <a:rPr lang="en-US" dirty="0"/>
              <a:t>Writing User Story</a:t>
            </a:r>
          </a:p>
        </p:txBody>
      </p:sp>
      <p:sp>
        <p:nvSpPr>
          <p:cNvPr id="3" name="Content Placeholder 2">
            <a:extLst>
              <a:ext uri="{FF2B5EF4-FFF2-40B4-BE49-F238E27FC236}">
                <a16:creationId xmlns:a16="http://schemas.microsoft.com/office/drawing/2014/main" id="{4EBDA0FC-716B-5D6D-563C-C92876D22F7D}"/>
              </a:ext>
            </a:extLst>
          </p:cNvPr>
          <p:cNvSpPr>
            <a:spLocks noGrp="1"/>
          </p:cNvSpPr>
          <p:nvPr>
            <p:ph idx="1"/>
          </p:nvPr>
        </p:nvSpPr>
        <p:spPr>
          <a:xfrm>
            <a:off x="838200" y="1543665"/>
            <a:ext cx="10515600" cy="5211096"/>
          </a:xfrm>
        </p:spPr>
        <p:txBody>
          <a:bodyPr>
            <a:normAutofit fontScale="85000" lnSpcReduction="20000"/>
          </a:bodyPr>
          <a:lstStyle/>
          <a:p>
            <a:r>
              <a:rPr lang="en-US" b="1" dirty="0"/>
              <a:t>Template:</a:t>
            </a:r>
          </a:p>
          <a:p>
            <a:pPr marL="0" indent="0">
              <a:buNone/>
            </a:pPr>
            <a:r>
              <a:rPr lang="en-US" b="0" i="0" dirty="0">
                <a:solidFill>
                  <a:srgbClr val="4C4D52"/>
                </a:solidFill>
                <a:effectLst/>
                <a:latin typeface="Kalam"/>
              </a:rPr>
              <a:t>As a &lt; type of user &gt;, I want &lt; some goal &gt; so that &lt; some reason &gt;</a:t>
            </a:r>
            <a:endParaRPr lang="en-US" dirty="0">
              <a:solidFill>
                <a:srgbClr val="4C4D52"/>
              </a:solidFill>
              <a:latin typeface="Kalam"/>
            </a:endParaRPr>
          </a:p>
          <a:p>
            <a:r>
              <a:rPr lang="en-US" dirty="0"/>
              <a:t>As a forgetful user, I want a straightforward way to reset my password in case I forget it. </a:t>
            </a:r>
          </a:p>
          <a:p>
            <a:pPr marL="0" indent="0">
              <a:buNone/>
            </a:pPr>
            <a:r>
              <a:rPr lang="en-US" b="1" dirty="0"/>
              <a:t>Acceptance Criteria:</a:t>
            </a:r>
          </a:p>
          <a:p>
            <a:r>
              <a:rPr lang="en-US" dirty="0"/>
              <a:t>On the login page, the user clicks on the "Forgot Password" link.</a:t>
            </a:r>
          </a:p>
          <a:p>
            <a:r>
              <a:rPr lang="en-US" dirty="0"/>
              <a:t>The user is prompted to enter their registered email address.</a:t>
            </a:r>
          </a:p>
          <a:p>
            <a:r>
              <a:rPr lang="en-US" dirty="0"/>
              <a:t>After entering the email, the user receives a password reset link via email.</a:t>
            </a:r>
          </a:p>
          <a:p>
            <a:r>
              <a:rPr lang="en-US" dirty="0"/>
              <a:t>Clicking the reset link directs the user to a page where they can securely set a new password.</a:t>
            </a:r>
          </a:p>
          <a:p>
            <a:r>
              <a:rPr lang="en-US" dirty="0"/>
              <a:t>The user successfully logs in with the new password.</a:t>
            </a:r>
          </a:p>
          <a:p>
            <a:r>
              <a:rPr lang="en-US" dirty="0"/>
              <a:t>If the user enters an unregistered email, an appropriate error message is displayed.</a:t>
            </a:r>
          </a:p>
          <a:p>
            <a:r>
              <a:rPr lang="en-US" dirty="0"/>
              <a:t>The reset link expires after a reasonable time or upon successful use.</a:t>
            </a:r>
          </a:p>
        </p:txBody>
      </p:sp>
    </p:spTree>
    <p:extLst>
      <p:ext uri="{BB962C8B-B14F-4D97-AF65-F5344CB8AC3E}">
        <p14:creationId xmlns:p14="http://schemas.microsoft.com/office/powerpoint/2010/main" val="1528282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6283E-D91D-6652-1A17-152BE7DFE6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514607-583C-2002-18A3-219CABB54F8D}"/>
              </a:ext>
            </a:extLst>
          </p:cNvPr>
          <p:cNvSpPr>
            <a:spLocks noGrp="1"/>
          </p:cNvSpPr>
          <p:nvPr>
            <p:ph type="title"/>
          </p:nvPr>
        </p:nvSpPr>
        <p:spPr/>
        <p:txBody>
          <a:bodyPr/>
          <a:lstStyle/>
          <a:p>
            <a:r>
              <a:rPr lang="en-US" dirty="0"/>
              <a:t>Writing User Story</a:t>
            </a:r>
          </a:p>
        </p:txBody>
      </p:sp>
      <p:sp>
        <p:nvSpPr>
          <p:cNvPr id="3" name="Content Placeholder 2">
            <a:extLst>
              <a:ext uri="{FF2B5EF4-FFF2-40B4-BE49-F238E27FC236}">
                <a16:creationId xmlns:a16="http://schemas.microsoft.com/office/drawing/2014/main" id="{CB819043-D472-3EBD-4966-40BAF50A844D}"/>
              </a:ext>
            </a:extLst>
          </p:cNvPr>
          <p:cNvSpPr>
            <a:spLocks noGrp="1"/>
          </p:cNvSpPr>
          <p:nvPr>
            <p:ph idx="1"/>
          </p:nvPr>
        </p:nvSpPr>
        <p:spPr>
          <a:xfrm>
            <a:off x="838200" y="1543665"/>
            <a:ext cx="10515600" cy="5211096"/>
          </a:xfrm>
        </p:spPr>
        <p:txBody>
          <a:bodyPr>
            <a:normAutofit/>
          </a:bodyPr>
          <a:lstStyle/>
          <a:p>
            <a:pPr algn="l">
              <a:buFont typeface="Arial" panose="020B0604020202020204" pitchFamily="34" charset="0"/>
              <a:buChar char="•"/>
            </a:pPr>
            <a:r>
              <a:rPr lang="en-US" sz="2600" b="0" i="0" dirty="0">
                <a:solidFill>
                  <a:srgbClr val="2B3857"/>
                </a:solidFill>
                <a:effectLst/>
              </a:rPr>
              <a:t>As an online gamer, I want to have a multiplayer option so that I can play online with friends.</a:t>
            </a:r>
          </a:p>
          <a:p>
            <a:pPr algn="l">
              <a:buFont typeface="Arial" panose="020B0604020202020204" pitchFamily="34" charset="0"/>
              <a:buChar char="•"/>
            </a:pPr>
            <a:r>
              <a:rPr lang="en-US" sz="2600" b="0" i="0" dirty="0">
                <a:solidFill>
                  <a:srgbClr val="2B3857"/>
                </a:solidFill>
                <a:effectLst/>
              </a:rPr>
              <a:t>As a design team lead, I want to organize assets, so I can keep track of multiple creative projects.</a:t>
            </a:r>
            <a:endParaRPr lang="en-US" sz="2600" dirty="0">
              <a:solidFill>
                <a:srgbClr val="2B3857"/>
              </a:solidFill>
            </a:endParaRPr>
          </a:p>
          <a:p>
            <a:pPr algn="l">
              <a:buFont typeface="Arial" panose="020B0604020202020204" pitchFamily="34" charset="0"/>
              <a:buChar char="•"/>
            </a:pPr>
            <a:r>
              <a:rPr lang="en-US" sz="2600" b="0" i="0" dirty="0">
                <a:solidFill>
                  <a:srgbClr val="2B3857"/>
                </a:solidFill>
                <a:effectLst/>
              </a:rPr>
              <a:t>As an e-commerce shopper, I want to filter my searches so I can find products quickly.</a:t>
            </a:r>
            <a:endParaRPr lang="en-US" sz="2600" b="0" i="0" dirty="0">
              <a:solidFill>
                <a:srgbClr val="4C4D52"/>
              </a:solidFill>
              <a:effectLst/>
            </a:endParaRPr>
          </a:p>
          <a:p>
            <a:pPr algn="l">
              <a:buFont typeface="Arial" panose="020B0604020202020204" pitchFamily="34" charset="0"/>
              <a:buChar char="•"/>
            </a:pPr>
            <a:r>
              <a:rPr lang="en-US" sz="2600" b="0" i="0" dirty="0">
                <a:solidFill>
                  <a:srgbClr val="4C4D52"/>
                </a:solidFill>
                <a:effectLst/>
              </a:rPr>
              <a:t>As a trainer, I want my profile to list my upcoming classes and include a link to a detailed page about each so that prospective attendees can find my courses.</a:t>
            </a:r>
          </a:p>
          <a:p>
            <a:pPr algn="l">
              <a:buFont typeface="Arial" panose="020B0604020202020204" pitchFamily="34" charset="0"/>
              <a:buChar char="•"/>
            </a:pPr>
            <a:r>
              <a:rPr lang="en-US" sz="2600" b="0" i="0" dirty="0">
                <a:solidFill>
                  <a:srgbClr val="4C4D52"/>
                </a:solidFill>
                <a:effectLst/>
              </a:rPr>
              <a:t>As a site visitor, I want to access old news that is no longer on the home page, so I can access things I remember from the past.</a:t>
            </a:r>
          </a:p>
          <a:p>
            <a:endParaRPr lang="en-US" dirty="0"/>
          </a:p>
        </p:txBody>
      </p:sp>
    </p:spTree>
    <p:extLst>
      <p:ext uri="{BB962C8B-B14F-4D97-AF65-F5344CB8AC3E}">
        <p14:creationId xmlns:p14="http://schemas.microsoft.com/office/powerpoint/2010/main" val="3506615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2041</TotalTime>
  <Words>1988</Words>
  <Application>Microsoft Office PowerPoint</Application>
  <PresentationFormat>Widescreen</PresentationFormat>
  <Paragraphs>177</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Kalam</vt:lpstr>
      <vt:lpstr>Open Sans</vt:lpstr>
      <vt:lpstr>Raleway</vt:lpstr>
      <vt:lpstr>Office Theme</vt:lpstr>
      <vt:lpstr>Requirements Engineering</vt:lpstr>
      <vt:lpstr>Requirements</vt:lpstr>
      <vt:lpstr>Requirements Engineering</vt:lpstr>
      <vt:lpstr>User Requirements</vt:lpstr>
      <vt:lpstr>System Requirements</vt:lpstr>
      <vt:lpstr>Example</vt:lpstr>
      <vt:lpstr>Requirement Engineering </vt:lpstr>
      <vt:lpstr>Writing User Story</vt:lpstr>
      <vt:lpstr>Writing User Story</vt:lpstr>
      <vt:lpstr>Requirements Engineering Tasks</vt:lpstr>
      <vt:lpstr>Requirements Engineering Tasks</vt:lpstr>
      <vt:lpstr>Inception</vt:lpstr>
      <vt:lpstr>Inception</vt:lpstr>
      <vt:lpstr>Elicitation</vt:lpstr>
      <vt:lpstr>Elicitation</vt:lpstr>
      <vt:lpstr>Elaboration</vt:lpstr>
      <vt:lpstr>Requirements Modeling</vt:lpstr>
      <vt:lpstr>Data Flow Diagram (DFD)</vt:lpstr>
      <vt:lpstr>Symbols used in DFD</vt:lpstr>
      <vt:lpstr>Level-0 DFD</vt:lpstr>
      <vt:lpstr>Level-0 DFD (Food Ordering System)</vt:lpstr>
      <vt:lpstr>Level-0 DFD (Food Ordering System)</vt:lpstr>
      <vt:lpstr>Level-1 DFD (Food Ordering System)</vt:lpstr>
      <vt:lpstr>Level-0 DFD (Clothes Ordering System)</vt:lpstr>
      <vt:lpstr>Level-1 DFD (Clothes Ordering System)</vt:lpstr>
      <vt:lpstr>Level-1 DFD (Clothes Ordering System)</vt:lpstr>
      <vt:lpstr>Level-1 DFD (Clothes Ordering System)</vt:lpstr>
      <vt:lpstr>Level-0 DFD (Payroll System)</vt:lpstr>
      <vt:lpstr>Level-1, Level-2 DFD (Payroll System)</vt:lpstr>
      <vt:lpstr>Library Management System</vt:lpstr>
      <vt:lpstr>Library Management System</vt:lpstr>
      <vt:lpstr>Library Management System (Level-1 DFD)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Engineering</dc:title>
  <dc:creator>Mehroze Khan</dc:creator>
  <cp:lastModifiedBy>Mehroze Khan</cp:lastModifiedBy>
  <cp:revision>60</cp:revision>
  <dcterms:created xsi:type="dcterms:W3CDTF">2023-02-10T11:13:15Z</dcterms:created>
  <dcterms:modified xsi:type="dcterms:W3CDTF">2024-02-14T11:11:41Z</dcterms:modified>
</cp:coreProperties>
</file>