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sldIdLst>
    <p:sldId id="303" r:id="rId2"/>
    <p:sldId id="380" r:id="rId3"/>
    <p:sldId id="381" r:id="rId4"/>
    <p:sldId id="425" r:id="rId5"/>
    <p:sldId id="437" r:id="rId6"/>
    <p:sldId id="438" r:id="rId7"/>
    <p:sldId id="439" r:id="rId8"/>
    <p:sldId id="440" r:id="rId9"/>
    <p:sldId id="441" r:id="rId10"/>
    <p:sldId id="442" r:id="rId11"/>
    <p:sldId id="449" r:id="rId12"/>
    <p:sldId id="450" r:id="rId13"/>
    <p:sldId id="332" r:id="rId14"/>
    <p:sldId id="420" r:id="rId15"/>
    <p:sldId id="403" r:id="rId16"/>
    <p:sldId id="424" r:id="rId17"/>
    <p:sldId id="421" r:id="rId18"/>
    <p:sldId id="422" r:id="rId19"/>
    <p:sldId id="423" r:id="rId20"/>
    <p:sldId id="443" r:id="rId21"/>
    <p:sldId id="454" r:id="rId22"/>
    <p:sldId id="444" r:id="rId23"/>
    <p:sldId id="445" r:id="rId24"/>
    <p:sldId id="451" r:id="rId25"/>
    <p:sldId id="452" r:id="rId26"/>
    <p:sldId id="453" r:id="rId27"/>
    <p:sldId id="446" r:id="rId28"/>
    <p:sldId id="448" r:id="rId29"/>
    <p:sldId id="328" r:id="rId30"/>
    <p:sldId id="342" r:id="rId31"/>
    <p:sldId id="404" r:id="rId32"/>
    <p:sldId id="447" r:id="rId33"/>
    <p:sldId id="391" r:id="rId34"/>
    <p:sldId id="392" r:id="rId35"/>
    <p:sldId id="393" r:id="rId36"/>
    <p:sldId id="382" r:id="rId37"/>
    <p:sldId id="383" r:id="rId38"/>
    <p:sldId id="412" r:id="rId39"/>
    <p:sldId id="413" r:id="rId40"/>
    <p:sldId id="431" r:id="rId41"/>
    <p:sldId id="432" r:id="rId42"/>
    <p:sldId id="433" r:id="rId43"/>
    <p:sldId id="417" r:id="rId44"/>
    <p:sldId id="36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76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805391513560802E-2"/>
          <c:y val="5.9212890055409743E-2"/>
          <c:w val="0.89309738626421697"/>
          <c:h val="0.696389034703995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trendlineType val="exp"/>
            <c:dispRSqr val="0"/>
            <c:dispEq val="0"/>
          </c:trendline>
          <c:cat>
            <c:strRef>
              <c:f>Sheet1!$A$2:$A$7</c:f>
              <c:strCache>
                <c:ptCount val="6"/>
                <c:pt idx="0">
                  <c:v>Requirements</c:v>
                </c:pt>
                <c:pt idx="1">
                  <c:v>Design</c:v>
                </c:pt>
                <c:pt idx="2">
                  <c:v>Code</c:v>
                </c:pt>
                <c:pt idx="3">
                  <c:v>Testing</c:v>
                </c:pt>
                <c:pt idx="4">
                  <c:v>System Testing</c:v>
                </c:pt>
                <c:pt idx="5">
                  <c:v>Maintenance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2.5</c:v>
                </c:pt>
                <c:pt idx="2">
                  <c:v>6.5</c:v>
                </c:pt>
                <c:pt idx="3">
                  <c:v>16</c:v>
                </c:pt>
                <c:pt idx="4">
                  <c:v>40</c:v>
                </c:pt>
                <c:pt idx="5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0537664"/>
        <c:axId val="1860530048"/>
      </c:barChart>
      <c:catAx>
        <c:axId val="18605376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1860530048"/>
        <c:crosses val="autoZero"/>
        <c:auto val="1"/>
        <c:lblAlgn val="ctr"/>
        <c:lblOffset val="100"/>
        <c:noMultiLvlLbl val="0"/>
      </c:catAx>
      <c:valAx>
        <c:axId val="1860530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0537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634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5F2CF-F23D-4C30-822F-1AD0D12E5D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90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96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445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63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830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7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zeeshan.rana@nu.edu.pk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7008813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Lecture 1-2</a:t>
            </a:r>
            <a:endParaRPr lang="en-US" sz="3600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895600"/>
            <a:ext cx="7315200" cy="15240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3600" spc="-120" dirty="0">
                <a:solidFill>
                  <a:srgbClr val="FFFFFF"/>
                </a:solidFill>
                <a:ea typeface="+mj-ea"/>
                <a:cs typeface="+mj-cs"/>
              </a:rPr>
              <a:t>SOFTWARE ENGINEERING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/>
              <a:t>Multi person construction of multi-version software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7400" y="4648200"/>
            <a:ext cx="19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Zeeshan</a:t>
            </a:r>
            <a:r>
              <a:rPr lang="en-US" dirty="0" smtClean="0"/>
              <a:t> Ali </a:t>
            </a:r>
            <a:r>
              <a:rPr lang="en-US" dirty="0" err="1" smtClean="0"/>
              <a:t>Rana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Adopt a systematic and organized approach, effectively, to produce high quality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May have to use Ad hoc approaches to develop </a:t>
            </a:r>
            <a:r>
              <a:rPr lang="en-US" dirty="0" smtClean="0"/>
              <a:t>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real complex problems may not be solved using elegant theories of </a:t>
            </a:r>
            <a:r>
              <a:rPr lang="en-US" dirty="0" smtClean="0"/>
              <a:t>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algorithms?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0" y="2903041"/>
            <a:ext cx="2819400" cy="88749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Software Engineering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3063401"/>
            <a:ext cx="2209800" cy="449759"/>
            <a:chOff x="838200" y="2743200"/>
            <a:chExt cx="2209800" cy="449759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838200" y="2743200"/>
              <a:ext cx="16002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 smtClean="0"/>
                <a:t>Process</a:t>
              </a:r>
              <a:endParaRPr lang="en-US" sz="2800" dirty="0"/>
            </a:p>
          </p:txBody>
        </p:sp>
        <p:cxnSp>
          <p:nvCxnSpPr>
            <p:cNvPr id="5" name="Straight Connector 4"/>
            <p:cNvCxnSpPr>
              <a:stCxn id="2" idx="1"/>
              <a:endCxn id="4" idx="3"/>
            </p:cNvCxnSpPr>
            <p:nvPr/>
          </p:nvCxnSpPr>
          <p:spPr>
            <a:xfrm flipH="1" flipV="1">
              <a:off x="2438400" y="2968080"/>
              <a:ext cx="609600" cy="5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828800" y="1905000"/>
            <a:ext cx="1930874" cy="998041"/>
            <a:chOff x="2895600" y="1905000"/>
            <a:chExt cx="1930874" cy="998041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2895600" y="1905000"/>
              <a:ext cx="18288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 smtClean="0"/>
                <a:t>Paradigm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4357048" y="2354759"/>
              <a:ext cx="469426" cy="54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57800" y="1905000"/>
            <a:ext cx="2044890" cy="998041"/>
            <a:chOff x="5257800" y="1905000"/>
            <a:chExt cx="2044890" cy="998041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5397690" y="1905000"/>
              <a:ext cx="19050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 smtClean="0"/>
                <a:t>Resources</a:t>
              </a:r>
              <a:endParaRPr lang="en-US" sz="28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257800" y="2354759"/>
              <a:ext cx="381000" cy="54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867400" y="3061648"/>
            <a:ext cx="2209800" cy="449759"/>
            <a:chOff x="5867400" y="2823120"/>
            <a:chExt cx="2209800" cy="449759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6591300" y="2823120"/>
              <a:ext cx="14859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 smtClean="0"/>
                <a:t>Skillset</a:t>
              </a:r>
              <a:endParaRPr lang="en-US" sz="2800" dirty="0"/>
            </a:p>
          </p:txBody>
        </p:sp>
        <p:cxnSp>
          <p:nvCxnSpPr>
            <p:cNvPr id="14" name="Straight Connector 13"/>
            <p:cNvCxnSpPr>
              <a:stCxn id="2" idx="3"/>
              <a:endCxn id="13" idx="1"/>
            </p:cNvCxnSpPr>
            <p:nvPr/>
          </p:nvCxnSpPr>
          <p:spPr>
            <a:xfrm flipV="1">
              <a:off x="5867400" y="3048000"/>
              <a:ext cx="723900" cy="60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38200" y="3790533"/>
            <a:ext cx="7413010" cy="2153067"/>
            <a:chOff x="838200" y="3790533"/>
            <a:chExt cx="7413010" cy="2153067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>
              <p:extLst/>
            </p:nvPr>
          </p:nvGraphicFramePr>
          <p:xfrm>
            <a:off x="838200" y="4724400"/>
            <a:ext cx="7413010" cy="5181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78696"/>
                  <a:gridCol w="830530"/>
                  <a:gridCol w="1111952"/>
                  <a:gridCol w="1019289"/>
                  <a:gridCol w="1333994"/>
                  <a:gridCol w="1538549"/>
                </a:tblGrid>
                <a:tr h="457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Requirements Analysis</a:t>
                        </a:r>
                        <a:endParaRPr lang="en-US" sz="14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Design</a:t>
                        </a:r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Coding</a:t>
                        </a:r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Testing</a:t>
                        </a:r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400" dirty="0" smtClean="0"/>
                          <a:t>Deployment</a:t>
                        </a:r>
                      </a:p>
                      <a:p>
                        <a:pPr algn="ctr"/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Maintenance</a:t>
                        </a:r>
                        <a:endParaRPr lang="en-US" sz="140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2133600" y="5574268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Typical phases in lifecycle of software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18848" y="3790533"/>
              <a:ext cx="1866900" cy="781467"/>
              <a:chOff x="533400" y="3790533"/>
              <a:chExt cx="1866900" cy="781467"/>
            </a:xfrm>
          </p:grpSpPr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533400" y="4122241"/>
                <a:ext cx="1866900" cy="449759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 smtClean="0"/>
                  <a:t>Lifecycle</a:t>
                </a:r>
                <a:endParaRPr lang="en-US" sz="2800" dirty="0"/>
              </a:p>
            </p:txBody>
          </p:sp>
          <p:cxnSp>
            <p:nvCxnSpPr>
              <p:cNvPr id="20" name="Straight Connector 19"/>
              <p:cNvCxnSpPr>
                <a:stCxn id="2" idx="2"/>
                <a:endCxn id="19" idx="0"/>
              </p:cNvCxnSpPr>
              <p:nvPr/>
            </p:nvCxnSpPr>
            <p:spPr>
              <a:xfrm flipH="1">
                <a:off x="1466850" y="3790533"/>
                <a:ext cx="5402" cy="331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2024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Software Lifecycle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Phases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Requirements analysis and definition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System (architecture) design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 (detailed/procedural) design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Writing programs (coding/implementation)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Testing: unit, integration,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System delivery (deployment)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Maintenance 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914400" y="5562600"/>
            <a:ext cx="7467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5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0"/>
            <a:ext cx="8229600" cy="1143000"/>
          </a:xfrm>
        </p:spPr>
        <p:txBody>
          <a:bodyPr tIns="46038" bIns="46038"/>
          <a:lstStyle/>
          <a:p>
            <a:r>
              <a:rPr lang="en-US" dirty="0" smtClean="0"/>
              <a:t>Why is SE Needed?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3048000"/>
            <a:ext cx="7086600" cy="838200"/>
          </a:xfrm>
        </p:spPr>
        <p:txBody>
          <a:bodyPr tIns="46038" bIns="46038">
            <a:noAutofit/>
          </a:bodyPr>
          <a:lstStyle/>
          <a:p>
            <a:pPr algn="ctr"/>
            <a:r>
              <a:rPr lang="en-US" sz="4400" dirty="0" smtClean="0">
                <a:cs typeface="Times New Roman" pitchFamily="18" charset="0"/>
              </a:rPr>
              <a:t>Improve our living standard</a:t>
            </a:r>
            <a:endParaRPr lang="en-US" sz="4400" dirty="0">
              <a:cs typeface="Times New Roman" pitchFamily="18" charset="0"/>
            </a:endParaRPr>
          </a:p>
          <a:p>
            <a:pPr algn="ctr"/>
            <a:endParaRPr lang="en-US" sz="36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95400"/>
            <a:ext cx="845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Size of Software Industry:  </a:t>
            </a:r>
            <a:r>
              <a:rPr lang="en-US" sz="3200" dirty="0" smtClean="0">
                <a:solidFill>
                  <a:srgbClr val="FF0000"/>
                </a:solidFill>
              </a:rPr>
              <a:t>&gt;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USD 600 billion 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(Gartner 2022)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0113" y="2927375"/>
            <a:ext cx="7543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Global IT Spending:  </a:t>
            </a:r>
            <a:r>
              <a:rPr lang="en-US" sz="3200" dirty="0" smtClean="0">
                <a:solidFill>
                  <a:srgbClr val="FF0000"/>
                </a:solidFill>
              </a:rPr>
              <a:t>USD 4.2 trillion 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(Gartner 2022)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172" y="4593848"/>
            <a:ext cx="845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Forecast:  </a:t>
            </a:r>
            <a:r>
              <a:rPr lang="en-US" sz="3200" dirty="0" smtClean="0">
                <a:solidFill>
                  <a:srgbClr val="FF0000"/>
                </a:solidFill>
              </a:rPr>
              <a:t>~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USD 1400 billion 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(by 2030)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493389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Report </a:t>
            </a:r>
            <a:r>
              <a:rPr lang="en-US" sz="2000" dirty="0"/>
              <a:t>for Year </a:t>
            </a:r>
            <a:r>
              <a:rPr lang="en-US" sz="2000" dirty="0" smtClean="0"/>
              <a:t>2012 </a:t>
            </a:r>
            <a:r>
              <a:rPr lang="en-US" sz="2000" dirty="0"/>
              <a:t>to </a:t>
            </a:r>
            <a:r>
              <a:rPr lang="en-US" sz="2000" dirty="0" smtClean="0"/>
              <a:t>2016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(Standish 2016)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17932"/>
              </p:ext>
            </p:extLst>
          </p:nvPr>
        </p:nvGraphicFramePr>
        <p:xfrm>
          <a:off x="457197" y="2114490"/>
          <a:ext cx="816033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3"/>
                <a:gridCol w="1272307"/>
                <a:gridCol w="1360055"/>
                <a:gridCol w="1360055"/>
                <a:gridCol w="1360055"/>
                <a:gridCol w="1360055"/>
              </a:tblGrid>
              <a:tr h="660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 anchor="ctr"/>
                </a:tc>
              </a:tr>
              <a:tr h="6604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Successful</a:t>
                      </a:r>
                    </a:p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 anchor="ctr"/>
                </a:tc>
              </a:tr>
              <a:tr h="660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Challenged Projects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E851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60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Failed Projects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311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 for Software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for Software Industry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20953" y="4265612"/>
            <a:ext cx="5123047" cy="16017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Project Size and Complexity</a:t>
            </a:r>
          </a:p>
          <a:p>
            <a:r>
              <a:rPr lang="en-US" dirty="0" smtClean="0"/>
              <a:t>Customer Satisfaction Level</a:t>
            </a:r>
          </a:p>
          <a:p>
            <a:r>
              <a:rPr lang="en-US" dirty="0" smtClean="0"/>
              <a:t>Development and Budget Process</a:t>
            </a:r>
          </a:p>
          <a:p>
            <a:r>
              <a:rPr lang="en-US" dirty="0" smtClean="0"/>
              <a:t>Skills of Developers and Managers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400-CC96-42FA-80E5-F9CA3AD0FB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000" y="4195495"/>
            <a:ext cx="2286000" cy="1601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Factors Affecting Project Success Rate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498124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0800" y="457649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are</a:t>
            </a:r>
            <a:endParaRPr lang="en-US" sz="2000" dirty="0"/>
          </a:p>
        </p:txBody>
      </p:sp>
      <p:sp>
        <p:nvSpPr>
          <p:cNvPr id="5" name="Left Brace 4"/>
          <p:cNvSpPr/>
          <p:nvPr/>
        </p:nvSpPr>
        <p:spPr>
          <a:xfrm>
            <a:off x="3886200" y="4265612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4724400"/>
            <a:ext cx="80010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These factors are associated with defects.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(Jones 2008)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1633816"/>
            <a:ext cx="7543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Successful Software Projects ~  </a:t>
            </a:r>
            <a:r>
              <a:rPr lang="en-US" sz="3200" dirty="0" smtClean="0">
                <a:solidFill>
                  <a:srgbClr val="FF0000"/>
                </a:solidFill>
              </a:rPr>
              <a:t>33% 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(Standish Group)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/>
      <p:bldP spid="10" grpId="0"/>
      <p:bldP spid="5" grpId="0" animBg="1"/>
      <p:bldP spid="12" grpId="0" animBg="1"/>
      <p:bldP spid="12" grpId="1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Industry Challenges and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400-CC96-42FA-80E5-F9CA3AD0FB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418" y="1828800"/>
            <a:ext cx="2014182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Factors affecting Project Success Rate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97825" y="23384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886200" y="1766248"/>
            <a:ext cx="5123047" cy="1223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Customer-Developer Communication Failure</a:t>
            </a:r>
          </a:p>
          <a:p>
            <a:r>
              <a:rPr lang="en-US" sz="2000" dirty="0" smtClean="0"/>
              <a:t>Faulty Definition of Requirements</a:t>
            </a:r>
          </a:p>
          <a:p>
            <a:r>
              <a:rPr lang="en-US" sz="2000" dirty="0" smtClean="0"/>
              <a:t>Documentation, Design, Coding Errors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209723" y="3124200"/>
            <a:ext cx="2" cy="68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5200" y="3276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705600" y="3962400"/>
            <a:ext cx="1013347" cy="400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Defects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657600" y="3927144"/>
            <a:ext cx="2133600" cy="50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Cost and Schedule</a:t>
            </a:r>
          </a:p>
        </p:txBody>
      </p:sp>
      <p:cxnSp>
        <p:nvCxnSpPr>
          <p:cNvPr id="21" name="Straight Arrow Connector 20"/>
          <p:cNvCxnSpPr>
            <a:stCxn id="16" idx="1"/>
            <a:endCxn id="17" idx="3"/>
          </p:cNvCxnSpPr>
          <p:nvPr/>
        </p:nvCxnSpPr>
        <p:spPr>
          <a:xfrm flipH="1">
            <a:off x="5791200" y="4162624"/>
            <a:ext cx="914400" cy="16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04848" y="3810000"/>
            <a:ext cx="95071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impact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667000" y="4162624"/>
            <a:ext cx="990600" cy="16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0648" y="3810000"/>
            <a:ext cx="88710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939120"/>
            <a:ext cx="2312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Project Success Rate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352800" y="4601457"/>
            <a:ext cx="2438400" cy="50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Customer satisfaction level</a:t>
            </a:r>
          </a:p>
        </p:txBody>
      </p:sp>
      <p:cxnSp>
        <p:nvCxnSpPr>
          <p:cNvPr id="30" name="Elbow Connector 29"/>
          <p:cNvCxnSpPr>
            <a:stCxn id="22" idx="2"/>
            <a:endCxn id="28" idx="3"/>
          </p:cNvCxnSpPr>
          <p:nvPr/>
        </p:nvCxnSpPr>
        <p:spPr>
          <a:xfrm rot="5400000">
            <a:off x="5704489" y="4277711"/>
            <a:ext cx="662429" cy="4890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  <a:endCxn id="33" idx="0"/>
          </p:cNvCxnSpPr>
          <p:nvPr/>
        </p:nvCxnSpPr>
        <p:spPr>
          <a:xfrm>
            <a:off x="4572000" y="5105400"/>
            <a:ext cx="990" cy="437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2800" y="4572000"/>
            <a:ext cx="111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indicate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567752" y="5543153"/>
            <a:ext cx="2010476" cy="400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Software Quality</a:t>
            </a:r>
          </a:p>
        </p:txBody>
      </p:sp>
      <p:cxnSp>
        <p:nvCxnSpPr>
          <p:cNvPr id="35" name="Elbow Connector 34"/>
          <p:cNvCxnSpPr>
            <a:endCxn id="33" idx="3"/>
          </p:cNvCxnSpPr>
          <p:nvPr/>
        </p:nvCxnSpPr>
        <p:spPr>
          <a:xfrm rot="10800000" flipV="1">
            <a:off x="5578228" y="4390393"/>
            <a:ext cx="1584572" cy="1352983"/>
          </a:xfrm>
          <a:prstGeom prst="bentConnector3">
            <a:avLst>
              <a:gd name="adj1" fmla="val -8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5412" y="5183705"/>
            <a:ext cx="111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indicate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Elbow Connector 39"/>
          <p:cNvCxnSpPr>
            <a:stCxn id="28" idx="1"/>
            <a:endCxn id="25" idx="2"/>
          </p:cNvCxnSpPr>
          <p:nvPr/>
        </p:nvCxnSpPr>
        <p:spPr>
          <a:xfrm rot="10800000">
            <a:off x="1537118" y="4339231"/>
            <a:ext cx="1815682" cy="5141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050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impacts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000" y="4734580"/>
            <a:ext cx="76962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Lower the defects, higher the </a:t>
            </a:r>
            <a:r>
              <a:rPr lang="en-US" sz="2800" dirty="0" smtClean="0"/>
              <a:t>software quality</a:t>
            </a:r>
            <a:r>
              <a:rPr lang="en-US" sz="2800" dirty="0"/>
              <a:t>.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62300" y="6019800"/>
            <a:ext cx="3822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Kan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2002,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Galin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2004, Jones 2008)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3695700" y="1607679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7825" y="2020669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may result 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8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22" grpId="0"/>
      <p:bldP spid="24" grpId="0"/>
      <p:bldP spid="25" grpId="0"/>
      <p:bldP spid="28" grpId="0"/>
      <p:bldP spid="32" grpId="0"/>
      <p:bldP spid="33" grpId="0"/>
      <p:bldP spid="38" grpId="0"/>
      <p:bldP spid="41" grpId="0"/>
      <p:bldP spid="42" grpId="0" animBg="1"/>
      <p:bldP spid="42" grpId="1" animBg="1"/>
      <p:bldP spid="34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 and Software Quality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400-CC96-42FA-80E5-F9CA3AD0FB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79896"/>
            <a:ext cx="8229600" cy="454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Defect</a:t>
            </a:r>
          </a:p>
          <a:p>
            <a:pPr lvl="1"/>
            <a:r>
              <a:rPr lang="en-US" dirty="0" smtClean="0"/>
              <a:t>Failure </a:t>
            </a:r>
            <a:r>
              <a:rPr lang="en-US" dirty="0"/>
              <a:t>to meet requirements (or expectations) of user/customer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Kan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2002)</a:t>
            </a:r>
            <a:endParaRPr lang="en-US" dirty="0" smtClean="0"/>
          </a:p>
          <a:p>
            <a:r>
              <a:rPr lang="en-US" dirty="0" smtClean="0"/>
              <a:t>Software Quality</a:t>
            </a:r>
          </a:p>
          <a:p>
            <a:pPr lvl="1"/>
            <a:r>
              <a:rPr lang="en-US" dirty="0" smtClean="0"/>
              <a:t>Fitness for Use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Juran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Gryna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1970)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Conformance to Requirements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(Crosby 1979)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Freedom from Deficiencies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Juran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1988)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Lack of Defects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Kan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2002)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4353580"/>
            <a:ext cx="76962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Removal of defects, increases quality, incurs cost.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7" y="45352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Cost Associated with Defect Correction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0"/>
            <a:ext cx="73152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*Testing the system before delivery and at the time of delivery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400-CC96-42FA-80E5-F9CA3AD0FBE0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452216"/>
              </p:ext>
            </p:extLst>
          </p:nvPr>
        </p:nvGraphicFramePr>
        <p:xfrm>
          <a:off x="854332" y="3886200"/>
          <a:ext cx="707046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68"/>
                <a:gridCol w="931633"/>
                <a:gridCol w="1133943"/>
                <a:gridCol w="1800969"/>
                <a:gridCol w="1467455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Requirements Analysis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Testing and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 smtClean="0"/>
                        <a:t>Deployment*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/>
          </p:nvPr>
        </p:nvGraphicFramePr>
        <p:xfrm>
          <a:off x="533400" y="1143000"/>
          <a:ext cx="73152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62200" y="60960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Khoshgoftaar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et al. 1996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Galin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2004)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687" y="1219200"/>
            <a:ext cx="461665" cy="2667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Unit Cost to fix a defect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47800" y="3200400"/>
            <a:ext cx="66294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Defects prevention can reduce costs.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0"/>
            <a:ext cx="8229600" cy="1143000"/>
          </a:xfrm>
        </p:spPr>
        <p:txBody>
          <a:bodyPr tIns="46038" bIns="46038"/>
          <a:lstStyle/>
          <a:p>
            <a:r>
              <a:rPr lang="en-US" dirty="0" smtClean="0"/>
              <a:t>Tentative Grade </a:t>
            </a:r>
            <a:r>
              <a:rPr lang="en-US" dirty="0"/>
              <a:t>Distribution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7162800" cy="3048000"/>
          </a:xfrm>
        </p:spPr>
        <p:txBody>
          <a:bodyPr tIns="46038" bIns="46038"/>
          <a:lstStyle/>
          <a:p>
            <a:r>
              <a:rPr lang="en-US" dirty="0" smtClean="0"/>
              <a:t>Quizzes (Announced + Unannounced) – 10%</a:t>
            </a:r>
          </a:p>
          <a:p>
            <a:r>
              <a:rPr lang="en-US" dirty="0" smtClean="0"/>
              <a:t>Assignments + Project + Class Exercises – 20%</a:t>
            </a:r>
          </a:p>
          <a:p>
            <a:r>
              <a:rPr lang="en-US" dirty="0" smtClean="0"/>
              <a:t>Mid Term Exams – 30%</a:t>
            </a:r>
          </a:p>
          <a:p>
            <a:r>
              <a:rPr lang="en-US" dirty="0" smtClean="0"/>
              <a:t>Final Exam – 40 %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5015805"/>
            <a:ext cx="632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Passing Criteria</a:t>
            </a:r>
          </a:p>
          <a:p>
            <a:pPr lvl="1"/>
            <a:r>
              <a:rPr lang="en-US" sz="2000" dirty="0" smtClean="0"/>
              <a:t>Minimum Attendance Requirements Met					</a:t>
            </a:r>
          </a:p>
          <a:p>
            <a:pPr lvl="1"/>
            <a:r>
              <a:rPr lang="en-US" sz="2000" dirty="0" smtClean="0"/>
              <a:t>Minimum Marks Requirements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837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and Defects?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vs</a:t>
            </a:r>
            <a:r>
              <a:rPr lang="en-US" dirty="0" smtClean="0"/>
              <a:t> Engine (wear-out???)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vs</a:t>
            </a:r>
            <a:r>
              <a:rPr lang="en-US" dirty="0" smtClean="0"/>
              <a:t> House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vs</a:t>
            </a:r>
            <a:r>
              <a:rPr lang="en-US" dirty="0" smtClean="0"/>
              <a:t> Cars (models? Versions?)</a:t>
            </a:r>
          </a:p>
          <a:p>
            <a:endParaRPr lang="en-US" dirty="0"/>
          </a:p>
          <a:p>
            <a:r>
              <a:rPr lang="en-US" dirty="0" smtClean="0"/>
              <a:t>Stability????</a:t>
            </a:r>
          </a:p>
          <a:p>
            <a:r>
              <a:rPr lang="en-US" dirty="0" smtClean="0"/>
              <a:t>Problems??? Defects???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134276">
            <a:off x="5253961" y="3583700"/>
            <a:ext cx="22098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</a:t>
            </a:r>
            <a:r>
              <a:rPr lang="en-US" sz="3200" dirty="0" smtClean="0">
                <a:solidFill>
                  <a:srgbClr val="C00000"/>
                </a:solidFill>
              </a:rPr>
              <a:t>alleable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134276">
            <a:off x="5116393" y="4139995"/>
            <a:ext cx="332648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Human intensive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 for Describing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/>
              <a:t>A fault</a:t>
            </a:r>
            <a:r>
              <a:rPr lang="en-GB" dirty="0" smtClean="0"/>
              <a:t>: occurs when a human makes a mistake, called </a:t>
            </a:r>
            <a:r>
              <a:rPr lang="en-GB" b="1" dirty="0" smtClean="0"/>
              <a:t>an error</a:t>
            </a:r>
            <a:r>
              <a:rPr lang="en-GB" dirty="0" smtClean="0"/>
              <a:t>, in performing some software activities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/>
              <a:t>A failure</a:t>
            </a:r>
            <a:r>
              <a:rPr lang="en-GB" dirty="0" smtClean="0"/>
              <a:t>: is a departure from the system’s required behaviour</a:t>
            </a:r>
          </a:p>
        </p:txBody>
      </p:sp>
      <p:pic>
        <p:nvPicPr>
          <p:cNvPr id="4" name="Picture 9" descr="Slid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733800"/>
            <a:ext cx="66294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1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Curve for H/W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0" y="1942993"/>
            <a:ext cx="6295290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Curve for S/W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35480"/>
            <a:ext cx="6486525" cy="4572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193961" y="2446986"/>
            <a:ext cx="4906850" cy="3103808"/>
          </a:xfrm>
          <a:custGeom>
            <a:avLst/>
            <a:gdLst>
              <a:gd name="connsiteX0" fmla="*/ 0 w 4906850"/>
              <a:gd name="connsiteY0" fmla="*/ 12879 h 3103808"/>
              <a:gd name="connsiteX1" fmla="*/ 0 w 4906850"/>
              <a:gd name="connsiteY1" fmla="*/ 12879 h 3103808"/>
              <a:gd name="connsiteX2" fmla="*/ 309093 w 4906850"/>
              <a:gd name="connsiteY2" fmla="*/ 721217 h 3103808"/>
              <a:gd name="connsiteX3" fmla="*/ 360608 w 4906850"/>
              <a:gd name="connsiteY3" fmla="*/ 1017431 h 3103808"/>
              <a:gd name="connsiteX4" fmla="*/ 412124 w 4906850"/>
              <a:gd name="connsiteY4" fmla="*/ 1171977 h 3103808"/>
              <a:gd name="connsiteX5" fmla="*/ 425002 w 4906850"/>
              <a:gd name="connsiteY5" fmla="*/ 1390918 h 3103808"/>
              <a:gd name="connsiteX6" fmla="*/ 450760 w 4906850"/>
              <a:gd name="connsiteY6" fmla="*/ 1506828 h 3103808"/>
              <a:gd name="connsiteX7" fmla="*/ 463639 w 4906850"/>
              <a:gd name="connsiteY7" fmla="*/ 1571222 h 3103808"/>
              <a:gd name="connsiteX8" fmla="*/ 502276 w 4906850"/>
              <a:gd name="connsiteY8" fmla="*/ 1828800 h 3103808"/>
              <a:gd name="connsiteX9" fmla="*/ 528033 w 4906850"/>
              <a:gd name="connsiteY9" fmla="*/ 1944710 h 3103808"/>
              <a:gd name="connsiteX10" fmla="*/ 553791 w 4906850"/>
              <a:gd name="connsiteY10" fmla="*/ 1983346 h 3103808"/>
              <a:gd name="connsiteX11" fmla="*/ 579549 w 4906850"/>
              <a:gd name="connsiteY11" fmla="*/ 2073499 h 3103808"/>
              <a:gd name="connsiteX12" fmla="*/ 605307 w 4906850"/>
              <a:gd name="connsiteY12" fmla="*/ 2125014 h 3103808"/>
              <a:gd name="connsiteX13" fmla="*/ 643943 w 4906850"/>
              <a:gd name="connsiteY13" fmla="*/ 2228045 h 3103808"/>
              <a:gd name="connsiteX14" fmla="*/ 656822 w 4906850"/>
              <a:gd name="connsiteY14" fmla="*/ 2266682 h 3103808"/>
              <a:gd name="connsiteX15" fmla="*/ 682580 w 4906850"/>
              <a:gd name="connsiteY15" fmla="*/ 2305318 h 3103808"/>
              <a:gd name="connsiteX16" fmla="*/ 708338 w 4906850"/>
              <a:gd name="connsiteY16" fmla="*/ 2369713 h 3103808"/>
              <a:gd name="connsiteX17" fmla="*/ 721216 w 4906850"/>
              <a:gd name="connsiteY17" fmla="*/ 2408349 h 3103808"/>
              <a:gd name="connsiteX18" fmla="*/ 746974 w 4906850"/>
              <a:gd name="connsiteY18" fmla="*/ 2446986 h 3103808"/>
              <a:gd name="connsiteX19" fmla="*/ 759853 w 4906850"/>
              <a:gd name="connsiteY19" fmla="*/ 2485622 h 3103808"/>
              <a:gd name="connsiteX20" fmla="*/ 785611 w 4906850"/>
              <a:gd name="connsiteY20" fmla="*/ 2524259 h 3103808"/>
              <a:gd name="connsiteX21" fmla="*/ 811369 w 4906850"/>
              <a:gd name="connsiteY21" fmla="*/ 2575775 h 3103808"/>
              <a:gd name="connsiteX22" fmla="*/ 875763 w 4906850"/>
              <a:gd name="connsiteY22" fmla="*/ 2665927 h 3103808"/>
              <a:gd name="connsiteX23" fmla="*/ 901521 w 4906850"/>
              <a:gd name="connsiteY23" fmla="*/ 2717442 h 3103808"/>
              <a:gd name="connsiteX24" fmla="*/ 953036 w 4906850"/>
              <a:gd name="connsiteY24" fmla="*/ 2756079 h 3103808"/>
              <a:gd name="connsiteX25" fmla="*/ 965915 w 4906850"/>
              <a:gd name="connsiteY25" fmla="*/ 2794715 h 3103808"/>
              <a:gd name="connsiteX26" fmla="*/ 1043188 w 4906850"/>
              <a:gd name="connsiteY26" fmla="*/ 2846231 h 3103808"/>
              <a:gd name="connsiteX27" fmla="*/ 1068946 w 4906850"/>
              <a:gd name="connsiteY27" fmla="*/ 2884868 h 3103808"/>
              <a:gd name="connsiteX28" fmla="*/ 1171977 w 4906850"/>
              <a:gd name="connsiteY28" fmla="*/ 2897746 h 3103808"/>
              <a:gd name="connsiteX29" fmla="*/ 1210614 w 4906850"/>
              <a:gd name="connsiteY29" fmla="*/ 2910625 h 3103808"/>
              <a:gd name="connsiteX30" fmla="*/ 1287887 w 4906850"/>
              <a:gd name="connsiteY30" fmla="*/ 2949262 h 3103808"/>
              <a:gd name="connsiteX31" fmla="*/ 1326524 w 4906850"/>
              <a:gd name="connsiteY31" fmla="*/ 2975020 h 3103808"/>
              <a:gd name="connsiteX32" fmla="*/ 1390918 w 4906850"/>
              <a:gd name="connsiteY32" fmla="*/ 2975020 h 3103808"/>
              <a:gd name="connsiteX33" fmla="*/ 4906850 w 4906850"/>
              <a:gd name="connsiteY33" fmla="*/ 3103808 h 3103808"/>
              <a:gd name="connsiteX34" fmla="*/ 4893971 w 4906850"/>
              <a:gd name="connsiteY34" fmla="*/ 0 h 3103808"/>
              <a:gd name="connsiteX35" fmla="*/ 0 w 4906850"/>
              <a:gd name="connsiteY35" fmla="*/ 12879 h 310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06850" h="3103808">
                <a:moveTo>
                  <a:pt x="0" y="12879"/>
                </a:moveTo>
                <a:lnTo>
                  <a:pt x="0" y="12879"/>
                </a:lnTo>
                <a:cubicBezTo>
                  <a:pt x="113082" y="502906"/>
                  <a:pt x="-89461" y="-315024"/>
                  <a:pt x="309093" y="721217"/>
                </a:cubicBezTo>
                <a:cubicBezTo>
                  <a:pt x="345070" y="814757"/>
                  <a:pt x="338276" y="919731"/>
                  <a:pt x="360608" y="1017431"/>
                </a:cubicBezTo>
                <a:cubicBezTo>
                  <a:pt x="372708" y="1070368"/>
                  <a:pt x="394952" y="1120462"/>
                  <a:pt x="412124" y="1171977"/>
                </a:cubicBezTo>
                <a:cubicBezTo>
                  <a:pt x="416417" y="1244957"/>
                  <a:pt x="416622" y="1318293"/>
                  <a:pt x="425002" y="1390918"/>
                </a:cubicBezTo>
                <a:cubicBezTo>
                  <a:pt x="429539" y="1430236"/>
                  <a:pt x="442467" y="1468127"/>
                  <a:pt x="450760" y="1506828"/>
                </a:cubicBezTo>
                <a:cubicBezTo>
                  <a:pt x="455347" y="1528232"/>
                  <a:pt x="459346" y="1549757"/>
                  <a:pt x="463639" y="1571222"/>
                </a:cubicBezTo>
                <a:cubicBezTo>
                  <a:pt x="484543" y="1822064"/>
                  <a:pt x="460498" y="1633834"/>
                  <a:pt x="502276" y="1828800"/>
                </a:cubicBezTo>
                <a:cubicBezTo>
                  <a:pt x="509696" y="1863427"/>
                  <a:pt x="510894" y="1910433"/>
                  <a:pt x="528033" y="1944710"/>
                </a:cubicBezTo>
                <a:cubicBezTo>
                  <a:pt x="534955" y="1958554"/>
                  <a:pt x="545205" y="1970467"/>
                  <a:pt x="553791" y="1983346"/>
                </a:cubicBezTo>
                <a:cubicBezTo>
                  <a:pt x="560326" y="2009487"/>
                  <a:pt x="568463" y="2047633"/>
                  <a:pt x="579549" y="2073499"/>
                </a:cubicBezTo>
                <a:cubicBezTo>
                  <a:pt x="587112" y="2091145"/>
                  <a:pt x="597923" y="2107292"/>
                  <a:pt x="605307" y="2125014"/>
                </a:cubicBezTo>
                <a:cubicBezTo>
                  <a:pt x="619414" y="2158872"/>
                  <a:pt x="631408" y="2193574"/>
                  <a:pt x="643943" y="2228045"/>
                </a:cubicBezTo>
                <a:cubicBezTo>
                  <a:pt x="648582" y="2240803"/>
                  <a:pt x="650751" y="2254540"/>
                  <a:pt x="656822" y="2266682"/>
                </a:cubicBezTo>
                <a:cubicBezTo>
                  <a:pt x="663744" y="2280526"/>
                  <a:pt x="675658" y="2291474"/>
                  <a:pt x="682580" y="2305318"/>
                </a:cubicBezTo>
                <a:cubicBezTo>
                  <a:pt x="692919" y="2325996"/>
                  <a:pt x="700221" y="2348066"/>
                  <a:pt x="708338" y="2369713"/>
                </a:cubicBezTo>
                <a:cubicBezTo>
                  <a:pt x="713105" y="2382424"/>
                  <a:pt x="715145" y="2396207"/>
                  <a:pt x="721216" y="2408349"/>
                </a:cubicBezTo>
                <a:cubicBezTo>
                  <a:pt x="728138" y="2422194"/>
                  <a:pt x="740052" y="2433142"/>
                  <a:pt x="746974" y="2446986"/>
                </a:cubicBezTo>
                <a:cubicBezTo>
                  <a:pt x="753045" y="2459128"/>
                  <a:pt x="753782" y="2473480"/>
                  <a:pt x="759853" y="2485622"/>
                </a:cubicBezTo>
                <a:cubicBezTo>
                  <a:pt x="766775" y="2499466"/>
                  <a:pt x="777931" y="2510820"/>
                  <a:pt x="785611" y="2524259"/>
                </a:cubicBezTo>
                <a:cubicBezTo>
                  <a:pt x="795136" y="2540928"/>
                  <a:pt x="801194" y="2559494"/>
                  <a:pt x="811369" y="2575775"/>
                </a:cubicBezTo>
                <a:cubicBezTo>
                  <a:pt x="857446" y="2649498"/>
                  <a:pt x="839430" y="2602345"/>
                  <a:pt x="875763" y="2665927"/>
                </a:cubicBezTo>
                <a:cubicBezTo>
                  <a:pt x="885288" y="2682596"/>
                  <a:pt x="889027" y="2702865"/>
                  <a:pt x="901521" y="2717442"/>
                </a:cubicBezTo>
                <a:cubicBezTo>
                  <a:pt x="915490" y="2733739"/>
                  <a:pt x="935864" y="2743200"/>
                  <a:pt x="953036" y="2756079"/>
                </a:cubicBezTo>
                <a:cubicBezTo>
                  <a:pt x="957329" y="2768958"/>
                  <a:pt x="956316" y="2785116"/>
                  <a:pt x="965915" y="2794715"/>
                </a:cubicBezTo>
                <a:cubicBezTo>
                  <a:pt x="987805" y="2816605"/>
                  <a:pt x="1043188" y="2846231"/>
                  <a:pt x="1043188" y="2846231"/>
                </a:cubicBezTo>
                <a:cubicBezTo>
                  <a:pt x="1051774" y="2859110"/>
                  <a:pt x="1054574" y="2879119"/>
                  <a:pt x="1068946" y="2884868"/>
                </a:cubicBezTo>
                <a:cubicBezTo>
                  <a:pt x="1101081" y="2897722"/>
                  <a:pt x="1137924" y="2891555"/>
                  <a:pt x="1171977" y="2897746"/>
                </a:cubicBezTo>
                <a:cubicBezTo>
                  <a:pt x="1185334" y="2900174"/>
                  <a:pt x="1197735" y="2906332"/>
                  <a:pt x="1210614" y="2910625"/>
                </a:cubicBezTo>
                <a:cubicBezTo>
                  <a:pt x="1321334" y="2984440"/>
                  <a:pt x="1181250" y="2895944"/>
                  <a:pt x="1287887" y="2949262"/>
                </a:cubicBezTo>
                <a:cubicBezTo>
                  <a:pt x="1301732" y="2956184"/>
                  <a:pt x="1311508" y="2971266"/>
                  <a:pt x="1326524" y="2975020"/>
                </a:cubicBezTo>
                <a:cubicBezTo>
                  <a:pt x="1347348" y="2980226"/>
                  <a:pt x="1369453" y="2975020"/>
                  <a:pt x="1390918" y="2975020"/>
                </a:cubicBezTo>
                <a:lnTo>
                  <a:pt x="4906850" y="3103808"/>
                </a:lnTo>
                <a:lnTo>
                  <a:pt x="4893971" y="0"/>
                </a:lnTo>
                <a:lnTo>
                  <a:pt x="0" y="12879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3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Lehman’s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(1974) "Continuing Change" — </a:t>
            </a:r>
            <a:r>
              <a:rPr lang="en-US" dirty="0" smtClean="0"/>
              <a:t>A </a:t>
            </a:r>
            <a:r>
              <a:rPr lang="en-US" dirty="0"/>
              <a:t>system must be continually adapted or it becomes progressively less </a:t>
            </a:r>
            <a:r>
              <a:rPr lang="en-US" dirty="0" smtClean="0"/>
              <a:t>satisfactory. It happens so until it becomes economical to replace it by a new or a restructured version</a:t>
            </a:r>
          </a:p>
          <a:p>
            <a:r>
              <a:rPr lang="en-US" dirty="0"/>
              <a:t>(1974) "Increasing </a:t>
            </a:r>
            <a:r>
              <a:rPr lang="en-US" dirty="0" smtClean="0"/>
              <a:t>Complexity/Entropy" —Complexity/entropy of a system increases with time, unless </a:t>
            </a:r>
            <a:r>
              <a:rPr lang="en-US" dirty="0"/>
              <a:t>work is done to maintain or reduce </a:t>
            </a:r>
            <a:r>
              <a:rPr lang="en-US" dirty="0" smtClean="0"/>
              <a:t>it</a:t>
            </a:r>
          </a:p>
          <a:p>
            <a:r>
              <a:rPr lang="en-US" dirty="0"/>
              <a:t>(1991) "Continuing Growth" — the functional content of </a:t>
            </a:r>
            <a:r>
              <a:rPr lang="en-US" dirty="0" smtClean="0"/>
              <a:t>a system </a:t>
            </a:r>
            <a:r>
              <a:rPr lang="en-US" dirty="0"/>
              <a:t>must be continually increased to maintain user satisfaction over its lifetime</a:t>
            </a:r>
          </a:p>
          <a:p>
            <a:r>
              <a:rPr lang="en-US" dirty="0"/>
              <a:t>(1996) "Declining Quality" — the quality of </a:t>
            </a:r>
            <a:r>
              <a:rPr lang="en-US" dirty="0" smtClean="0"/>
              <a:t>a </a:t>
            </a:r>
            <a:r>
              <a:rPr lang="en-US" dirty="0"/>
              <a:t>system will appear to be declining unless it is rigorously maintained and adapted to operational environment changes</a:t>
            </a:r>
          </a:p>
        </p:txBody>
      </p:sp>
    </p:spTree>
    <p:extLst>
      <p:ext uri="{BB962C8B-B14F-4D97-AF65-F5344CB8AC3E}">
        <p14:creationId xmlns:p14="http://schemas.microsoft.com/office/powerpoint/2010/main" val="42408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6" y="1600200"/>
            <a:ext cx="8712412" cy="190023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9012" y="1143000"/>
            <a:ext cx="838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 a time series model for the purpose of forecasting demand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19430"/>
            <a:ext cx="7258050" cy="2752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097" y="2550319"/>
            <a:ext cx="66484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677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forecast output in a file</a:t>
            </a:r>
          </a:p>
          <a:p>
            <a:r>
              <a:rPr lang="en-US" dirty="0" smtClean="0"/>
              <a:t>Should be run once for multiple businesses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1" y="4495800"/>
            <a:ext cx="8492289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619" y="3430047"/>
            <a:ext cx="6824870" cy="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in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to change software</a:t>
            </a:r>
          </a:p>
          <a:p>
            <a:r>
              <a:rPr lang="en-US" dirty="0" smtClean="0"/>
              <a:t>Cost to overcome a mistake (defect)</a:t>
            </a:r>
          </a:p>
          <a:p>
            <a:r>
              <a:rPr lang="en-US" dirty="0" smtClean="0"/>
              <a:t>Cost of developing software</a:t>
            </a:r>
          </a:p>
          <a:p>
            <a:r>
              <a:rPr lang="en-US" dirty="0" smtClean="0"/>
              <a:t>Operational cost</a:t>
            </a:r>
          </a:p>
          <a:p>
            <a:r>
              <a:rPr lang="en-US" dirty="0" smtClean="0"/>
              <a:t>Deployment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Disciplined, consistent, and systematic effort to construct (design + build) and maintain </a:t>
            </a:r>
            <a:r>
              <a:rPr lang="en-US" smtClean="0"/>
              <a:t>good quality software </a:t>
            </a:r>
            <a:r>
              <a:rPr lang="en-US" dirty="0" smtClean="0"/>
              <a:t>in timely and cost-effective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Good Software Product?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software engineering must always include a strategy for producing quality software</a:t>
            </a:r>
          </a:p>
          <a:p>
            <a:r>
              <a:rPr lang="en-US" dirty="0" smtClean="0"/>
              <a:t>Product Quality?</a:t>
            </a:r>
          </a:p>
          <a:p>
            <a:pPr lvl="1"/>
            <a:r>
              <a:rPr lang="en-US" dirty="0" smtClean="0"/>
              <a:t>Multiple facets…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0"/>
            <a:ext cx="8229600" cy="1143000"/>
          </a:xfrm>
        </p:spPr>
        <p:txBody>
          <a:bodyPr tIns="46038" bIns="46038"/>
          <a:lstStyle/>
          <a:p>
            <a:r>
              <a:rPr lang="en-US" dirty="0"/>
              <a:t>Text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7848600" cy="4876800"/>
          </a:xfrm>
        </p:spPr>
        <p:txBody>
          <a:bodyPr tIns="46038" bIns="46038">
            <a:normAutofit/>
          </a:bodyPr>
          <a:lstStyle/>
          <a:p>
            <a:r>
              <a:rPr lang="en-US" dirty="0"/>
              <a:t>Roger Pressman, Software Engineering: A Practitioner’s Approach(Selected Chapters)</a:t>
            </a:r>
          </a:p>
          <a:p>
            <a:r>
              <a:rPr lang="en-US" dirty="0" smtClean="0"/>
              <a:t>Shari Lawrence </a:t>
            </a:r>
            <a:r>
              <a:rPr lang="en-US" dirty="0" err="1" smtClean="0"/>
              <a:t>PFleeger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Joanne M. Atlee, Software Engineering Theory and Practice, Fourth Edition (Selected Chapters)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Sommerville</a:t>
            </a:r>
            <a:r>
              <a:rPr lang="en-US" dirty="0" smtClean="0"/>
              <a:t>, Software Engineering (Selected Chapters)</a:t>
            </a:r>
          </a:p>
        </p:txBody>
      </p:sp>
    </p:spTree>
    <p:extLst>
      <p:ext uri="{BB962C8B-B14F-4D97-AF65-F5344CB8AC3E}">
        <p14:creationId xmlns:p14="http://schemas.microsoft.com/office/powerpoint/2010/main" val="27513329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Good Software Product?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Users judge external characteristics (e.g., correct functionality, number of failures, type of failures)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Designers and maintainers judge internal characteristics (e.g., ease of modification)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Thus different stakeholders may have different criteria</a:t>
            </a:r>
          </a:p>
          <a:p>
            <a:pP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Need quality models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McCall’s Quality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52775"/>
            <a:ext cx="5829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Acceptable Quality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Cost Effectiveness</a:t>
            </a:r>
          </a:p>
          <a:p>
            <a:pPr lvl="1"/>
            <a:r>
              <a:rPr lang="en-US" dirty="0" smtClean="0"/>
              <a:t>Engineering and operational feasibility</a:t>
            </a:r>
          </a:p>
          <a:p>
            <a:pPr lvl="1"/>
            <a:r>
              <a:rPr lang="en-US" dirty="0" smtClean="0"/>
              <a:t>Limited development budget</a:t>
            </a:r>
          </a:p>
          <a:p>
            <a:r>
              <a:rPr lang="en-US" dirty="0" smtClean="0"/>
              <a:t>Timely Completion</a:t>
            </a:r>
          </a:p>
          <a:p>
            <a:pPr lvl="1"/>
            <a:r>
              <a:rPr lang="en-US" dirty="0" smtClean="0"/>
              <a:t>Limited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854067"/>
            <a:ext cx="4114800" cy="1015663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Conflicts?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474191"/>
            <a:ext cx="5791200" cy="1938992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Manage Conflicts…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Who Does Software Engineering? 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 eaLnBrk="1" hangingPunct="1"/>
            <a:r>
              <a:rPr lang="en-GB" dirty="0" smtClean="0"/>
              <a:t>Participants (stakeholders) in a software development project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2532" name="Picture 8" descr="Slid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841625"/>
            <a:ext cx="5943600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052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Development Team</a:t>
            </a:r>
            <a:endParaRPr lang="en-US" sz="2800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/>
              <a:t>Requirements analysts</a:t>
            </a:r>
            <a:r>
              <a:rPr lang="en-GB" sz="2400" dirty="0" smtClean="0"/>
              <a:t>: work with the customers to identify and document the requirements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/>
              <a:t>Designers</a:t>
            </a:r>
            <a:r>
              <a:rPr lang="en-GB" sz="2400" dirty="0" smtClean="0"/>
              <a:t>: generate a system-level description of what the system is supposed to do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/>
              <a:t>Programmers</a:t>
            </a:r>
            <a:r>
              <a:rPr lang="en-GB" sz="2400" dirty="0" smtClean="0"/>
              <a:t>: write lines of code to implement the design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/>
              <a:t>Testers</a:t>
            </a:r>
            <a:r>
              <a:rPr lang="en-GB" sz="2400" dirty="0" smtClean="0"/>
              <a:t>: catch faults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/>
              <a:t>Trainers</a:t>
            </a:r>
            <a:r>
              <a:rPr lang="en-GB" sz="2400" dirty="0" smtClean="0"/>
              <a:t>: show users how to use the system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/>
              <a:t>Maintenance team</a:t>
            </a:r>
            <a:r>
              <a:rPr lang="en-GB" sz="2400" dirty="0" smtClean="0"/>
              <a:t>: fix faults that show up later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/>
              <a:t>Librarians</a:t>
            </a:r>
            <a:r>
              <a:rPr lang="en-GB" sz="2400" dirty="0" smtClean="0"/>
              <a:t>: prepare and store documents such as software requirements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/>
              <a:t>Configuration management team</a:t>
            </a:r>
            <a:r>
              <a:rPr lang="en-GB" sz="2400" dirty="0" smtClean="0"/>
              <a:t>: maintain correspondence among various artefacts</a:t>
            </a:r>
          </a:p>
        </p:txBody>
      </p:sp>
    </p:spTree>
    <p:extLst>
      <p:ext uri="{BB962C8B-B14F-4D97-AF65-F5344CB8AC3E}">
        <p14:creationId xmlns:p14="http://schemas.microsoft.com/office/powerpoint/2010/main" val="3255050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Development Team (Roles)</a:t>
            </a:r>
            <a:endParaRPr lang="en-US" sz="28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Who Does What?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026" name="Picture 2" descr="D:\UCP Data\UCP\Fall 2015-16\ISD\Lecture Slides\roles of dev team 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265"/>
            <a:ext cx="7162800" cy="66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33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Analysis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6148" name="Picture 11" descr="Slid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92375"/>
            <a:ext cx="73152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98863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8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Solving Problems</a:t>
            </a:r>
            <a:endParaRPr lang="en-US" sz="48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5144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Solving Problems (continued)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Synthesis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7172" name="Picture 11" descr="Slid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93962"/>
            <a:ext cx="7391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32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Successful Have We Been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Perform tasks more quickly and effectively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Word processing, spreadsheets, e-mail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Support advances in medicine, agriculture, transportation, multimedia education, and  most other industries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Many good stories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However, software is not without problems (recall the Standish report on challenged and failed projects???)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Successful Have We Been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IRS hired Sperry Corporation to build an automated federal income tax form processing system</a:t>
            </a:r>
          </a:p>
          <a:p>
            <a:pPr lvl="1"/>
            <a:r>
              <a:rPr lang="en-US" sz="2000" dirty="0" smtClean="0"/>
              <a:t>An extra $90 M was needed to enhance the original $103 M product</a:t>
            </a:r>
          </a:p>
          <a:p>
            <a:pPr lvl="1"/>
            <a:r>
              <a:rPr lang="en-US" sz="2000" dirty="0" smtClean="0"/>
              <a:t>IRS lost $40.2 M on interests and $22.3 M in overtime wages because refunds were not returned on time</a:t>
            </a:r>
          </a:p>
          <a:p>
            <a:r>
              <a:rPr lang="en-US" sz="2400" dirty="0" smtClean="0"/>
              <a:t>Malfunctioning in Therac-25 killed several people</a:t>
            </a:r>
          </a:p>
          <a:p>
            <a:r>
              <a:rPr lang="en-US" sz="2400" dirty="0" smtClean="0"/>
              <a:t>Reliability constraints have caused cancellation of many </a:t>
            </a:r>
            <a:r>
              <a:rPr lang="en-US" sz="2400" i="1" dirty="0" smtClean="0"/>
              <a:t>safety critical</a:t>
            </a:r>
            <a:r>
              <a:rPr lang="en-US" sz="2400" dirty="0" smtClean="0"/>
              <a:t> systems</a:t>
            </a:r>
          </a:p>
          <a:p>
            <a:pPr lvl="1"/>
            <a:r>
              <a:rPr lang="en-US" sz="2000" i="1" dirty="0" smtClean="0"/>
              <a:t>Safety-critical</a:t>
            </a:r>
            <a:r>
              <a:rPr lang="en-US" sz="2000" dirty="0" smtClean="0"/>
              <a:t>: something whose failure poses a threat to life or health</a:t>
            </a:r>
          </a:p>
        </p:txBody>
      </p:sp>
    </p:spTree>
    <p:extLst>
      <p:ext uri="{BB962C8B-B14F-4D97-AF65-F5344CB8AC3E}">
        <p14:creationId xmlns:p14="http://schemas.microsoft.com/office/powerpoint/2010/main" val="36850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Instructor: Dr. Zeeshan Ali Rana</a:t>
            </a:r>
          </a:p>
          <a:p>
            <a:pPr lvl="1"/>
            <a:r>
              <a:rPr lang="en-US" dirty="0" smtClean="0"/>
              <a:t>Office: First floor new building (F Block)</a:t>
            </a:r>
          </a:p>
          <a:p>
            <a:pPr lvl="1"/>
            <a:r>
              <a:rPr lang="en-US" dirty="0" smtClean="0"/>
              <a:t>Phone Extension: 562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zeeshan.rana@nu.edu.pk</a:t>
            </a:r>
            <a:endParaRPr lang="en-US" dirty="0" smtClean="0"/>
          </a:p>
          <a:p>
            <a:r>
              <a:rPr lang="en-US" dirty="0" smtClean="0"/>
              <a:t>TA:</a:t>
            </a:r>
          </a:p>
          <a:p>
            <a:pPr lvl="1"/>
            <a:r>
              <a:rPr lang="en-US" dirty="0" smtClean="0"/>
              <a:t>Office Hours:</a:t>
            </a:r>
          </a:p>
          <a:p>
            <a:pPr lvl="1"/>
            <a:r>
              <a:rPr lang="en-US" dirty="0"/>
              <a:t>Email: </a:t>
            </a:r>
            <a:r>
              <a:rPr lang="en-US" dirty="0" smtClean="0"/>
              <a:t>@lhr.nu.edu.pk</a:t>
            </a:r>
          </a:p>
        </p:txBody>
      </p:sp>
    </p:spTree>
    <p:extLst>
      <p:ext uri="{BB962C8B-B14F-4D97-AF65-F5344CB8AC3E}">
        <p14:creationId xmlns:p14="http://schemas.microsoft.com/office/powerpoint/2010/main" val="19642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Application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59" y="2209800"/>
            <a:ext cx="8070762" cy="4267200"/>
          </a:xfrm>
        </p:spPr>
        <p:txBody>
          <a:bodyPr>
            <a:noAutofit/>
          </a:bodyPr>
          <a:lstStyle/>
          <a:p>
            <a:r>
              <a:rPr lang="en-US" sz="2800" dirty="0"/>
              <a:t>Broad categories of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System software: programs written to service other programs e.g. compiler, editor, operating system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software: stand-alone programs to solve a specific business need e.g. Information systems like leave management system, point of </a:t>
            </a:r>
            <a:r>
              <a:rPr lang="en-US" dirty="0" smtClean="0"/>
              <a:t>sales </a:t>
            </a:r>
            <a:r>
              <a:rPr lang="en-US" dirty="0"/>
              <a:t>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Engineering/Scientific software: programs that can simulate things like astronomy, volcanology, molecular biology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Application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848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Broad categories of software (Contd.)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Embedded systems: resides within a product or system and performs special functions for user as well as for itself e.g. system to measure temperature in a control shed, keypad control in a microwave oven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Product-line software: software for a group of related products marketed under a single brand name e.g. </a:t>
            </a:r>
            <a:r>
              <a:rPr lang="en-US" sz="2000" dirty="0" smtClean="0"/>
              <a:t>MS Word, PowerPoint, Excel etc.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Web/Mobile applications: browser based and mobile device based apps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Artificial intelligence software: makes use of non-numerical algorithms to solve complex problems e.g. robotics software, expert systems to diagnose a disease, forecasting system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systems</a:t>
            </a:r>
          </a:p>
          <a:p>
            <a:pPr lvl="1"/>
            <a:r>
              <a:rPr lang="en-US" dirty="0" smtClean="0"/>
              <a:t>Difficult to change further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50767"/>
            <a:ext cx="855184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 principles are:</a:t>
            </a:r>
          </a:p>
          <a:p>
            <a:r>
              <a:rPr lang="en-US" dirty="0" smtClean="0"/>
              <a:t>Rigor and Formality</a:t>
            </a:r>
          </a:p>
          <a:p>
            <a:pPr lvl="1"/>
            <a:r>
              <a:rPr lang="en-US" dirty="0" smtClean="0"/>
              <a:t>Precision and exactness</a:t>
            </a:r>
          </a:p>
          <a:p>
            <a:pPr lvl="1"/>
            <a:r>
              <a:rPr lang="en-US" dirty="0" smtClean="0"/>
              <a:t>Assessment of engineering activity and the results</a:t>
            </a:r>
          </a:p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Flow of data and flow of control</a:t>
            </a:r>
          </a:p>
          <a:p>
            <a:pPr lvl="1"/>
            <a:r>
              <a:rPr lang="en-US" dirty="0" smtClean="0"/>
              <a:t>Correctness and efficiency</a:t>
            </a:r>
          </a:p>
          <a:p>
            <a:pPr lvl="1"/>
            <a:r>
              <a:rPr lang="en-US" dirty="0" smtClean="0"/>
              <a:t>Parts of system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Anticipation of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29413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Shari Lawrence </a:t>
            </a:r>
            <a:r>
              <a:rPr lang="en-US" dirty="0" err="1"/>
              <a:t>PFleeger</a:t>
            </a:r>
            <a:r>
              <a:rPr lang="en-US" dirty="0"/>
              <a:t> and Joanne M. Atlee, Software Engineering Theory and Practice, Fourth Edition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Roger </a:t>
            </a:r>
            <a:r>
              <a:rPr lang="en-US" dirty="0"/>
              <a:t>Pressman, Software Engineering: A Practitioner’s </a:t>
            </a:r>
            <a:r>
              <a:rPr lang="en-US" dirty="0" smtClean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Ghezzi</a:t>
            </a:r>
            <a:r>
              <a:rPr lang="en-US" dirty="0" smtClean="0"/>
              <a:t> et al., Fundamentals of Software Engineering</a:t>
            </a:r>
            <a:endParaRPr lang="en-US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Book slides from UCF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61314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5844540"/>
            <a:ext cx="8229600" cy="3276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 smtClean="0"/>
              <a:t>slides have been reused from UCF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  <p:extLst>
      <p:ext uri="{BB962C8B-B14F-4D97-AF65-F5344CB8AC3E}">
        <p14:creationId xmlns:p14="http://schemas.microsoft.com/office/powerpoint/2010/main" val="39941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Problems</a:t>
            </a:r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36459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programs along with associated configuration data and documentation </a:t>
            </a:r>
            <a:r>
              <a:rPr lang="en-US" dirty="0" err="1" smtClean="0"/>
              <a:t>s.t.</a:t>
            </a:r>
            <a:r>
              <a:rPr lang="en-US" dirty="0" smtClean="0"/>
              <a:t> the programs are correctly operated</a:t>
            </a:r>
          </a:p>
          <a:p>
            <a:pPr lvl="1"/>
            <a:r>
              <a:rPr lang="en-US" dirty="0" smtClean="0"/>
              <a:t>Configuration data helps set up the programs</a:t>
            </a:r>
          </a:p>
          <a:p>
            <a:pPr lvl="1"/>
            <a:r>
              <a:rPr lang="en-US" dirty="0" smtClean="0"/>
              <a:t>System documentation helps understand structure of the system</a:t>
            </a:r>
          </a:p>
          <a:p>
            <a:pPr lvl="1"/>
            <a:r>
              <a:rPr lang="en-US" dirty="0" smtClean="0"/>
              <a:t>User documentation explains how to use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Engineers’ Job?</a:t>
            </a:r>
          </a:p>
          <a:p>
            <a:pPr lvl="1"/>
            <a:r>
              <a:rPr lang="en-US" dirty="0" smtClean="0"/>
              <a:t>Make things work</a:t>
            </a:r>
          </a:p>
          <a:p>
            <a:pPr lvl="1"/>
            <a:r>
              <a:rPr lang="en-US" dirty="0" smtClean="0"/>
              <a:t>Apply theories, methodologies, tools appropriately</a:t>
            </a:r>
          </a:p>
          <a:p>
            <a:pPr lvl="1"/>
            <a:r>
              <a:rPr lang="en-US" dirty="0" smtClean="0"/>
              <a:t>Provide solutions in absence of applicable theories and methods</a:t>
            </a:r>
          </a:p>
          <a:p>
            <a:pPr lvl="1"/>
            <a:r>
              <a:rPr lang="en-US" dirty="0" smtClean="0"/>
              <a:t>Realize financial and organizational constraints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</p:spPr>
        <p:txBody>
          <a:bodyPr tIns="46038" bIns="46038"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81200"/>
            <a:ext cx="8077200" cy="4038600"/>
          </a:xfrm>
        </p:spPr>
        <p:txBody>
          <a:bodyPr tIns="46038" bIns="46038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Solving problems that involve computing and computers?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Solving problems that involve computing and computers in a consistent/systematic manner?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 set of guidelines for solving the computing and computer related problems in a systematic manner?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0000"/>
                </a:solidFill>
              </a:rPr>
              <a:t>Engineering</a:t>
            </a:r>
            <a:r>
              <a:rPr lang="en-US" sz="3000" dirty="0" smtClean="0"/>
              <a:t> software by remaining concerned about </a:t>
            </a:r>
            <a:r>
              <a:rPr lang="en-US" sz="3000" dirty="0" smtClean="0">
                <a:solidFill>
                  <a:srgbClr val="FF0000"/>
                </a:solidFill>
              </a:rPr>
              <a:t>all aspects of software production</a:t>
            </a:r>
            <a:r>
              <a:rPr lang="en-US" sz="3000" dirty="0" smtClean="0"/>
              <a:t>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168373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Aspects of Software Production?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 </a:t>
            </a:r>
            <a:r>
              <a:rPr lang="en-US" dirty="0"/>
              <a:t>of the software system to be built</a:t>
            </a:r>
          </a:p>
          <a:p>
            <a:r>
              <a:rPr lang="en-US" dirty="0"/>
              <a:t>Complexity of the software system to be built</a:t>
            </a:r>
          </a:p>
          <a:p>
            <a:r>
              <a:rPr lang="en-US" dirty="0"/>
              <a:t>Need and involvement of teams</a:t>
            </a:r>
          </a:p>
          <a:p>
            <a:r>
              <a:rPr lang="en-US" dirty="0"/>
              <a:t>Technical process of developing software</a:t>
            </a:r>
          </a:p>
          <a:p>
            <a:r>
              <a:rPr lang="en-US" dirty="0"/>
              <a:t>Activities such as management of project and teams</a:t>
            </a:r>
          </a:p>
          <a:p>
            <a:r>
              <a:rPr lang="en-US" dirty="0"/>
              <a:t>Development of tools, theories, methods to support production of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45999</TotalTime>
  <Words>1623</Words>
  <Application>Microsoft Office PowerPoint</Application>
  <PresentationFormat>On-screen Show (4:3)</PresentationFormat>
  <Paragraphs>283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Wingdings 2</vt:lpstr>
      <vt:lpstr>Metropolitan</vt:lpstr>
      <vt:lpstr>Lecture 1-2</vt:lpstr>
      <vt:lpstr>Tentative Grade Distribution</vt:lpstr>
      <vt:lpstr>Text Books</vt:lpstr>
      <vt:lpstr>Course Information</vt:lpstr>
      <vt:lpstr>Software Engineering</vt:lpstr>
      <vt:lpstr>Software?</vt:lpstr>
      <vt:lpstr>Engineering?</vt:lpstr>
      <vt:lpstr>Software Engineering</vt:lpstr>
      <vt:lpstr>Aspects of Software Production?</vt:lpstr>
      <vt:lpstr>Software Engineers?</vt:lpstr>
      <vt:lpstr>PowerPoint Presentation</vt:lpstr>
      <vt:lpstr>Software Lifecycle</vt:lpstr>
      <vt:lpstr>Why is SE Needed?</vt:lpstr>
      <vt:lpstr>PowerPoint Presentation</vt:lpstr>
      <vt:lpstr>Challenges for Software Industry</vt:lpstr>
      <vt:lpstr>Challenges for Software Industry</vt:lpstr>
      <vt:lpstr>Industry Challenges and Software Defects</vt:lpstr>
      <vt:lpstr>Defects and Software Quality</vt:lpstr>
      <vt:lpstr>Cost Associated with Defect Correction</vt:lpstr>
      <vt:lpstr>Software and Defects?</vt:lpstr>
      <vt:lpstr>Terminology for Describing Bugs</vt:lpstr>
      <vt:lpstr>Failure Curve for H/W</vt:lpstr>
      <vt:lpstr>Failure Curve for S/W</vt:lpstr>
      <vt:lpstr>Lehman’s Laws</vt:lpstr>
      <vt:lpstr>PowerPoint Presentation</vt:lpstr>
      <vt:lpstr>Examples</vt:lpstr>
      <vt:lpstr>Costs in Software Engineering</vt:lpstr>
      <vt:lpstr>Software Engineering</vt:lpstr>
      <vt:lpstr>What is a Good Software Product?</vt:lpstr>
      <vt:lpstr>What is a Good Software Product?</vt:lpstr>
      <vt:lpstr>McCall’s Quality Model</vt:lpstr>
      <vt:lpstr>Software Engineering Challenges</vt:lpstr>
      <vt:lpstr>Who Does Software Engineering? </vt:lpstr>
      <vt:lpstr>Development Team</vt:lpstr>
      <vt:lpstr>Development Team (Roles)</vt:lpstr>
      <vt:lpstr>PowerPoint Presentation</vt:lpstr>
      <vt:lpstr>Solving Problems (continued)</vt:lpstr>
      <vt:lpstr>How Successful Have We Been</vt:lpstr>
      <vt:lpstr>How Successful Have We Been</vt:lpstr>
      <vt:lpstr>Software Application Domains</vt:lpstr>
      <vt:lpstr>Software Application Domains</vt:lpstr>
      <vt:lpstr>Legacy Software</vt:lpstr>
      <vt:lpstr>Software Engineering Principles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Zeeshan</cp:lastModifiedBy>
  <cp:revision>288</cp:revision>
  <dcterms:created xsi:type="dcterms:W3CDTF">2011-09-06T15:43:21Z</dcterms:created>
  <dcterms:modified xsi:type="dcterms:W3CDTF">2024-01-31T10:11:00Z</dcterms:modified>
</cp:coreProperties>
</file>