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7"/>
  </p:notesMasterIdLst>
  <p:sldIdLst>
    <p:sldId id="303" r:id="rId2"/>
    <p:sldId id="418" r:id="rId3"/>
    <p:sldId id="350" r:id="rId4"/>
    <p:sldId id="419" r:id="rId5"/>
    <p:sldId id="420" r:id="rId6"/>
    <p:sldId id="426" r:id="rId7"/>
    <p:sldId id="427" r:id="rId8"/>
    <p:sldId id="416" r:id="rId9"/>
    <p:sldId id="423" r:id="rId10"/>
    <p:sldId id="424" r:id="rId11"/>
    <p:sldId id="354" r:id="rId12"/>
    <p:sldId id="356" r:id="rId13"/>
    <p:sldId id="355" r:id="rId14"/>
    <p:sldId id="425" r:id="rId15"/>
    <p:sldId id="359" r:id="rId16"/>
    <p:sldId id="360" r:id="rId17"/>
    <p:sldId id="362" r:id="rId18"/>
    <p:sldId id="361" r:id="rId19"/>
    <p:sldId id="363" r:id="rId20"/>
    <p:sldId id="364" r:id="rId21"/>
    <p:sldId id="366" r:id="rId22"/>
    <p:sldId id="367" r:id="rId23"/>
    <p:sldId id="368" r:id="rId24"/>
    <p:sldId id="369" r:id="rId25"/>
    <p:sldId id="323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746" autoAdjust="0"/>
  </p:normalViewPr>
  <p:slideViewPr>
    <p:cSldViewPr>
      <p:cViewPr varScale="1">
        <p:scale>
          <a:sx n="74" d="100"/>
          <a:sy n="74" d="100"/>
        </p:scale>
        <p:origin x="129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6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CDF98-04A3-4FA1-8165-AC9A68647D5A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8B157-7CD0-4B3B-9669-778326D8A8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80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81940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72401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87025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056726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849386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8825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40391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41518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44626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60772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9372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8618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93387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80319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Loop: Problem Definition, Technical Design and Development, Integration, Operations and Maintenance</a:t>
            </a:r>
          </a:p>
        </p:txBody>
      </p:sp>
    </p:spTree>
    <p:extLst>
      <p:ext uri="{BB962C8B-B14F-4D97-AF65-F5344CB8AC3E}">
        <p14:creationId xmlns:p14="http://schemas.microsoft.com/office/powerpoint/2010/main" val="50625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78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3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21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9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743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5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77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4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73D3E-08EC-4E65-995F-34869A3E30B2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3C13E-447A-4891-ABC5-4FB1EA8C45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7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Process Models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9600" y="4038600"/>
            <a:ext cx="23039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 smtClean="0"/>
              <a:t>Zeeshan</a:t>
            </a:r>
            <a:r>
              <a:rPr lang="en-US" sz="2400" dirty="0" smtClean="0"/>
              <a:t> Ali </a:t>
            </a:r>
            <a:r>
              <a:rPr lang="en-US" sz="2400" dirty="0" err="1" smtClean="0"/>
              <a:t>Rana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Umbrella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Quality Assurance</a:t>
            </a:r>
          </a:p>
          <a:p>
            <a:r>
              <a:rPr lang="en-US" sz="2800" dirty="0"/>
              <a:t>Configuration Management</a:t>
            </a:r>
          </a:p>
          <a:p>
            <a:r>
              <a:rPr lang="en-US" sz="2800" dirty="0"/>
              <a:t>Technical Reviews</a:t>
            </a:r>
          </a:p>
          <a:p>
            <a:r>
              <a:rPr lang="en-US" sz="2800" dirty="0"/>
              <a:t>Project Tracking and Control</a:t>
            </a:r>
          </a:p>
          <a:p>
            <a:r>
              <a:rPr lang="en-US" sz="2800" dirty="0"/>
              <a:t>Risk Management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962400" y="3276600"/>
            <a:ext cx="4992857" cy="3276600"/>
            <a:chOff x="5393899" y="205150"/>
            <a:chExt cx="5844342" cy="3480036"/>
          </a:xfrm>
        </p:grpSpPr>
        <p:sp>
          <p:nvSpPr>
            <p:cNvPr id="5" name="Oval 4"/>
            <p:cNvSpPr/>
            <p:nvPr/>
          </p:nvSpPr>
          <p:spPr>
            <a:xfrm>
              <a:off x="7478861" y="2253928"/>
              <a:ext cx="1477108" cy="143125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SE Process</a:t>
              </a:r>
            </a:p>
          </p:txBody>
        </p:sp>
        <p:sp>
          <p:nvSpPr>
            <p:cNvPr id="6" name="Isosceles Triangle 5"/>
            <p:cNvSpPr/>
            <p:nvPr/>
          </p:nvSpPr>
          <p:spPr>
            <a:xfrm rot="3284220">
              <a:off x="10084690" y="2240702"/>
              <a:ext cx="1477108" cy="8299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RM</a:t>
              </a:r>
            </a:p>
          </p:txBody>
        </p:sp>
        <p:sp>
          <p:nvSpPr>
            <p:cNvPr id="7" name="Isosceles Triangle 6"/>
            <p:cNvSpPr/>
            <p:nvPr/>
          </p:nvSpPr>
          <p:spPr>
            <a:xfrm rot="2579787">
              <a:off x="9026368" y="983369"/>
              <a:ext cx="1477108" cy="8299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PTC</a:t>
              </a:r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7464630" y="205150"/>
              <a:ext cx="1477108" cy="8299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TR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 rot="18696774">
              <a:off x="5953796" y="1025213"/>
              <a:ext cx="1477108" cy="8299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CM</a:t>
              </a:r>
            </a:p>
          </p:txBody>
        </p:sp>
        <p:sp>
          <p:nvSpPr>
            <p:cNvPr id="10" name="Isosceles Triangle 9"/>
            <p:cNvSpPr/>
            <p:nvPr/>
          </p:nvSpPr>
          <p:spPr>
            <a:xfrm rot="17831836">
              <a:off x="5070342" y="2389344"/>
              <a:ext cx="1477108" cy="82999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/>
                <a:t>QA</a:t>
              </a:r>
            </a:p>
          </p:txBody>
        </p:sp>
        <p:cxnSp>
          <p:nvCxnSpPr>
            <p:cNvPr id="12" name="Straight Arrow Connector 11"/>
            <p:cNvCxnSpPr>
              <a:stCxn id="8" idx="3"/>
              <a:endCxn id="5" idx="0"/>
            </p:cNvCxnSpPr>
            <p:nvPr/>
          </p:nvCxnSpPr>
          <p:spPr>
            <a:xfrm>
              <a:off x="8203184" y="1035144"/>
              <a:ext cx="14231" cy="1218784"/>
            </a:xfrm>
            <a:prstGeom prst="straightConnector1">
              <a:avLst/>
            </a:prstGeom>
            <a:ln w="31750">
              <a:solidFill>
                <a:schemeClr val="accent1">
                  <a:alpha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8847531" y="1597226"/>
              <a:ext cx="463484" cy="702948"/>
            </a:xfrm>
            <a:prstGeom prst="straightConnector1">
              <a:avLst/>
            </a:prstGeom>
            <a:ln w="31750">
              <a:solidFill>
                <a:schemeClr val="accent1">
                  <a:alpha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9133492" y="2686203"/>
              <a:ext cx="1102035" cy="283354"/>
            </a:xfrm>
            <a:prstGeom prst="straightConnector1">
              <a:avLst/>
            </a:prstGeom>
            <a:ln w="31750">
              <a:solidFill>
                <a:schemeClr val="accent1">
                  <a:alpha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9" idx="3"/>
            </p:cNvCxnSpPr>
            <p:nvPr/>
          </p:nvCxnSpPr>
          <p:spPr>
            <a:xfrm>
              <a:off x="7002622" y="1715807"/>
              <a:ext cx="679927" cy="682697"/>
            </a:xfrm>
            <a:prstGeom prst="straightConnector1">
              <a:avLst/>
            </a:prstGeom>
            <a:ln w="31750">
              <a:solidFill>
                <a:schemeClr val="accent1">
                  <a:alpha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endCxn id="5" idx="2"/>
            </p:cNvCxnSpPr>
            <p:nvPr/>
          </p:nvCxnSpPr>
          <p:spPr>
            <a:xfrm>
              <a:off x="6374772" y="2860510"/>
              <a:ext cx="1104089" cy="109047"/>
            </a:xfrm>
            <a:prstGeom prst="straightConnector1">
              <a:avLst/>
            </a:prstGeom>
            <a:ln w="31750">
              <a:solidFill>
                <a:schemeClr val="accent1">
                  <a:alpha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6455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What is a Process Model?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Description of a process, evolved overtime, in a certain format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May use text, pictures, or a combination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Contains key process features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Why is a Process Model Needed?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To form a common understanding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To find inconsistencies, redundancies, omissions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To find and evaluate appropriate activities for reaching process goals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To tailor a general process for a particular situation in which it will be used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Nature of Software Process Model?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Models that prescribe how should development of software progress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Models that describe how is software developed in actuality </a:t>
            </a:r>
            <a:endParaRPr lang="en-GB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Software Development Process Models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Waterfall model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Classical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With prototyping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V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Prototyping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Phased development:  increments and iterations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Spiral model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Unified process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Rapid Application Development (RAD)</a:t>
            </a:r>
          </a:p>
          <a:p>
            <a:pPr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Agile methods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XP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Scrum</a:t>
            </a:r>
          </a:p>
          <a:p>
            <a:pPr lvl="1">
              <a:spcBef>
                <a:spcPts val="8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dirty="0" smtClean="0"/>
              <a:t>Kanban</a:t>
            </a:r>
          </a:p>
        </p:txBody>
      </p:sp>
    </p:spTree>
    <p:extLst>
      <p:ext uri="{BB962C8B-B14F-4D97-AF65-F5344CB8AC3E}">
        <p14:creationId xmlns:p14="http://schemas.microsoft.com/office/powerpoint/2010/main" val="1032180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Waterfall Model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One of the first process development models proposed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Works for well understood problems with minimal or no changes in the requirements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Simple and easy to explain to customers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It presents 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very high-level view of the development process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sequence of process activities 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Each major phase is marked by milestones and deliverables (artefacts)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Waterfall Model (Contd.)</a:t>
            </a:r>
            <a:endParaRPr lang="en-US" sz="2800" dirty="0" smtClean="0"/>
          </a:p>
        </p:txBody>
      </p:sp>
      <p:pic>
        <p:nvPicPr>
          <p:cNvPr id="5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981200"/>
            <a:ext cx="6781800" cy="477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Waterfall Model (Contd.)</a:t>
            </a:r>
            <a:endParaRPr lang="en-US" sz="2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438400"/>
            <a:ext cx="8229600" cy="38862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Provides no guidance how to handle changes to products and activities during development (assumes requirements can be frozen)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Views software development as manufacturing process rather than as building process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There are no iterative activities that lead to building a final product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Long wait before a final product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Generates lots of documentation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800" dirty="0" smtClean="0"/>
              <a:t>Considered suitable for large projects</a:t>
            </a:r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Waterfall Model (Contd.)</a:t>
            </a:r>
            <a:endParaRPr lang="en-US" sz="2800" dirty="0" smtClean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2846387"/>
            <a:ext cx="5334000" cy="363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438400"/>
            <a:ext cx="8229600" cy="3886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Uncontrolled Software Development Process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r>
              <a:rPr lang="en-GB" sz="2600" dirty="0" smtClean="0"/>
              <a:t>No Iterations in WF?</a:t>
            </a: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800" y="6474023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Loop: Problem Definition, Technical Design and Development, Integration, Operations and Maintenance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Waterfall Model with Prototyping</a:t>
            </a:r>
            <a:endParaRPr lang="en-US" sz="28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7200" y="2438400"/>
            <a:ext cx="8229600" cy="38862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A prototype is a partially developed product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Prototyping helps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developers assess alternative design strategies (design prototype)</a:t>
            </a:r>
          </a:p>
          <a:p>
            <a:pPr marL="640080" lvl="1" indent="-246888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smtClean="0"/>
              <a:t>users understand what the system will be like (user interface prototype)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/>
            </a:pPr>
            <a:endParaRPr lang="en-GB" sz="2800" dirty="0" smtClean="0"/>
          </a:p>
          <a:p>
            <a:pPr marL="731520" lvl="1" indent="-274320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kumimoji="0" lang="en-GB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Engineering (SE)</a:t>
            </a:r>
          </a:p>
          <a:p>
            <a:r>
              <a:rPr lang="en-US" dirty="0" smtClean="0"/>
              <a:t>Costs in Software Engineering</a:t>
            </a:r>
          </a:p>
          <a:p>
            <a:r>
              <a:rPr lang="en-US" dirty="0" smtClean="0"/>
              <a:t>Software vs Hardware (How is software different?)</a:t>
            </a:r>
          </a:p>
          <a:p>
            <a:r>
              <a:rPr lang="en-US" dirty="0" smtClean="0"/>
              <a:t>Need </a:t>
            </a:r>
            <a:r>
              <a:rPr lang="en-US" dirty="0" smtClean="0"/>
              <a:t>of </a:t>
            </a:r>
            <a:r>
              <a:rPr lang="en-US" dirty="0" smtClean="0"/>
              <a:t>SE</a:t>
            </a:r>
          </a:p>
          <a:p>
            <a:r>
              <a:rPr lang="en-US" dirty="0" smtClean="0"/>
              <a:t>Software lifecycle</a:t>
            </a:r>
          </a:p>
          <a:p>
            <a:r>
              <a:rPr lang="en-US" dirty="0" smtClean="0"/>
              <a:t>Software Quality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83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Waterfall Model with Prototyping</a:t>
            </a:r>
            <a:endParaRPr lang="en-US" sz="2800" dirty="0" smtClean="0"/>
          </a:p>
        </p:txBody>
      </p:sp>
      <p:pic>
        <p:nvPicPr>
          <p:cNvPr id="4" name="Picture 1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133600"/>
            <a:ext cx="6172200" cy="437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V Model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 variant of the waterfall model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Uses unit testing to verify procedural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Uses integration testing to verify architectural (system)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Uses acceptance testing to validate the requirements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If problems are found during verification and validation, the left side of the V can be re-executed before testing on the right side is re-enacted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6043136"/>
            <a:ext cx="7315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Verification: Each function works correctly</a:t>
            </a:r>
          </a:p>
          <a:p>
            <a:r>
              <a:rPr lang="en-US" sz="1400" dirty="0" smtClean="0"/>
              <a:t>Validation: All requirements have been implemented and each functionality can be traced back to a particular requirement</a:t>
            </a:r>
            <a:endParaRPr lang="en-US" sz="1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V Model (Contd.)</a:t>
            </a:r>
            <a:endParaRPr lang="en-US" sz="2800" dirty="0" smtClean="0"/>
          </a:p>
        </p:txBody>
      </p:sp>
      <p:pic>
        <p:nvPicPr>
          <p:cNvPr id="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28775" y="2036762"/>
            <a:ext cx="7210425" cy="466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Prototyping Model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15240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Allows repeated investigation of the requirements or design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Reduces risk and uncertainty in the development</a:t>
            </a:r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808412"/>
            <a:ext cx="6096000" cy="297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53" y="2724150"/>
            <a:ext cx="4095750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92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Prototyping Model (Contd.)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962400"/>
          </a:xfrm>
        </p:spPr>
        <p:txBody>
          <a:bodyPr>
            <a:normAutofit/>
          </a:bodyPr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200" dirty="0" smtClean="0"/>
              <a:t>Features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User involvement?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 smtClean="0"/>
              <a:t>Smaller projects?</a:t>
            </a:r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 smtClean="0"/>
          </a:p>
          <a:p>
            <a:pPr lvl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361422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References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480"/>
            <a:ext cx="8229600" cy="1036320"/>
          </a:xfrm>
        </p:spPr>
        <p:txBody>
          <a:bodyPr>
            <a:normAutofit/>
          </a:bodyPr>
          <a:lstStyle/>
          <a:p>
            <a:r>
              <a:rPr lang="en-US" dirty="0"/>
              <a:t>SE, Pressman</a:t>
            </a:r>
          </a:p>
          <a:p>
            <a:r>
              <a:rPr lang="en-US" dirty="0" smtClean="0"/>
              <a:t>SE, </a:t>
            </a:r>
            <a:r>
              <a:rPr lang="en-US" smtClean="0"/>
              <a:t>Pfleeger</a:t>
            </a:r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57200" y="30662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Acknowledgement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4297680"/>
            <a:ext cx="8229600" cy="103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few </a:t>
            </a:r>
            <a:r>
              <a:rPr lang="en-US" sz="2600" dirty="0" smtClean="0"/>
              <a:t>slides have been adapted from UCF </a:t>
            </a: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slides for the SE course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Process</a:t>
            </a:r>
            <a:endParaRPr lang="en-US" sz="2800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38400"/>
            <a:ext cx="8229600" cy="3886200"/>
          </a:xfrm>
        </p:spPr>
        <p:txBody>
          <a:bodyPr>
            <a:normAutofit/>
          </a:bodyPr>
          <a:lstStyle/>
          <a:p>
            <a:pPr eaLnBrk="1" hangingPunct="1"/>
            <a:r>
              <a:rPr lang="en-GB" dirty="0" smtClean="0"/>
              <a:t>Is </a:t>
            </a:r>
            <a:r>
              <a:rPr lang="en-GB" smtClean="0"/>
              <a:t>a series </a:t>
            </a:r>
            <a:r>
              <a:rPr lang="en-GB" dirty="0" smtClean="0"/>
              <a:t>of steps involving activities, constraints, and resources to produce an intended output</a:t>
            </a:r>
          </a:p>
          <a:p>
            <a:pPr lvl="1"/>
            <a:r>
              <a:rPr lang="en-GB" dirty="0" smtClean="0"/>
              <a:t>Prepare for exams</a:t>
            </a:r>
          </a:p>
          <a:p>
            <a:pPr lvl="1"/>
            <a:r>
              <a:rPr lang="en-GB" dirty="0" smtClean="0"/>
              <a:t>Conduct a software competition</a:t>
            </a:r>
          </a:p>
          <a:p>
            <a:pPr lvl="1"/>
            <a:r>
              <a:rPr lang="en-GB" dirty="0" smtClean="0"/>
              <a:t>Organize a trip</a:t>
            </a:r>
          </a:p>
          <a:p>
            <a:pPr lvl="1"/>
            <a:r>
              <a:rPr lang="en-GB" dirty="0" smtClean="0"/>
              <a:t>Write a term project report </a:t>
            </a:r>
          </a:p>
          <a:p>
            <a:pPr eaLnBrk="1" hangingPunct="1"/>
            <a:r>
              <a:rPr lang="en-GB" dirty="0" smtClean="0"/>
              <a:t>Involves a set of tools and techniques</a:t>
            </a:r>
          </a:p>
          <a:p>
            <a:pPr lvl="1"/>
            <a:r>
              <a:rPr lang="en-GB" dirty="0" smtClean="0"/>
              <a:t>Block diagrams</a:t>
            </a:r>
          </a:p>
          <a:p>
            <a:pPr lvl="1"/>
            <a:r>
              <a:rPr lang="en-GB" dirty="0" smtClean="0"/>
              <a:t>Notations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a process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dirty="0"/>
              <a:t>Impose consistency and structure on a set of activities</a:t>
            </a:r>
          </a:p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dirty="0"/>
              <a:t>Guide us to understand, control, examine, and improve the activities</a:t>
            </a:r>
          </a:p>
          <a:p>
            <a:pPr>
              <a:tabLst>
                <a:tab pos="340519" algn="l"/>
                <a:tab pos="683419" algn="l"/>
                <a:tab pos="1026319" algn="l"/>
                <a:tab pos="1369219" algn="l"/>
                <a:tab pos="1712119" algn="l"/>
                <a:tab pos="2055019" algn="l"/>
                <a:tab pos="2397919" algn="l"/>
                <a:tab pos="2740819" algn="l"/>
                <a:tab pos="3083719" algn="l"/>
                <a:tab pos="3426619" algn="l"/>
                <a:tab pos="3769519" algn="l"/>
                <a:tab pos="4112419" algn="l"/>
                <a:tab pos="4455319" algn="l"/>
                <a:tab pos="4798219" algn="l"/>
                <a:tab pos="5141119" algn="l"/>
                <a:tab pos="5484019" algn="l"/>
                <a:tab pos="5826919" algn="l"/>
                <a:tab pos="6169819" algn="l"/>
                <a:tab pos="6512719" algn="l"/>
                <a:tab pos="6855619" algn="l"/>
              </a:tabLst>
            </a:pPr>
            <a:r>
              <a:rPr lang="en-GB" dirty="0"/>
              <a:t>Enable us to capture our experiences and pass them along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2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Communication</a:t>
            </a:r>
          </a:p>
          <a:p>
            <a:pPr lvl="1"/>
            <a:r>
              <a:rPr lang="en-US" dirty="0"/>
              <a:t>customer, other stakeholders</a:t>
            </a:r>
          </a:p>
          <a:p>
            <a:r>
              <a:rPr lang="en-US" dirty="0"/>
              <a:t>Planning</a:t>
            </a:r>
          </a:p>
          <a:p>
            <a:pPr lvl="1"/>
            <a:r>
              <a:rPr lang="en-US" dirty="0"/>
              <a:t>Roadmap, project plan</a:t>
            </a:r>
          </a:p>
          <a:p>
            <a:r>
              <a:rPr lang="en-US" dirty="0"/>
              <a:t>Modeling</a:t>
            </a:r>
          </a:p>
          <a:p>
            <a:pPr lvl="1"/>
            <a:r>
              <a:rPr lang="en-US" dirty="0"/>
              <a:t>Understanding requirements, provide design</a:t>
            </a:r>
          </a:p>
          <a:p>
            <a:r>
              <a:rPr lang="en-US" dirty="0"/>
              <a:t>Construction</a:t>
            </a:r>
          </a:p>
          <a:p>
            <a:pPr lvl="1"/>
            <a:r>
              <a:rPr lang="en-US" dirty="0"/>
              <a:t>Code generation, testing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Delivery to customer, feedback and 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14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Understand the problem</a:t>
            </a:r>
          </a:p>
          <a:p>
            <a:r>
              <a:rPr lang="en-US" sz="2400" dirty="0"/>
              <a:t>Plan a solution</a:t>
            </a:r>
          </a:p>
          <a:p>
            <a:r>
              <a:rPr lang="en-US" sz="2400" dirty="0"/>
              <a:t>Carry out the plan</a:t>
            </a:r>
          </a:p>
          <a:p>
            <a:r>
              <a:rPr lang="en-US" sz="2400" dirty="0"/>
              <a:t>Examine the results for accuracy</a:t>
            </a:r>
          </a:p>
        </p:txBody>
      </p:sp>
    </p:spTree>
    <p:extLst>
      <p:ext uri="{BB962C8B-B14F-4D97-AF65-F5344CB8AC3E}">
        <p14:creationId xmlns:p14="http://schemas.microsoft.com/office/powerpoint/2010/main" val="424716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Engineering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260" y="2532185"/>
            <a:ext cx="7771540" cy="2711450"/>
          </a:xfrm>
        </p:spPr>
        <p:txBody>
          <a:bodyPr>
            <a:normAutofit/>
          </a:bodyPr>
          <a:lstStyle/>
          <a:p>
            <a:r>
              <a:rPr lang="en-US" sz="2400" dirty="0"/>
              <a:t>Understand the problem (communication, analysis)</a:t>
            </a:r>
          </a:p>
          <a:p>
            <a:r>
              <a:rPr lang="en-US" sz="2400" dirty="0"/>
              <a:t>Plan a solution (modeling and design)</a:t>
            </a:r>
          </a:p>
          <a:p>
            <a:r>
              <a:rPr lang="en-US" sz="2400" dirty="0"/>
              <a:t>Carry out the plan (code generation)</a:t>
            </a:r>
          </a:p>
          <a:p>
            <a:r>
              <a:rPr lang="en-US" sz="2400" dirty="0"/>
              <a:t>Examine the results for accuracy (testing and QA)</a:t>
            </a:r>
          </a:p>
        </p:txBody>
      </p:sp>
    </p:spTree>
    <p:extLst>
      <p:ext uri="{BB962C8B-B14F-4D97-AF65-F5344CB8AC3E}">
        <p14:creationId xmlns:p14="http://schemas.microsoft.com/office/powerpoint/2010/main" val="120757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47725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2743200"/>
            <a:ext cx="851535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4238625"/>
            <a:ext cx="6153150" cy="239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52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Lifecycle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95910" y="2743200"/>
            <a:ext cx="8471890" cy="2914650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tx1"/>
                </a:solidFill>
              </a:rPr>
              <a:t>When a process involves building a software (product), the process may be referred to as software (product) lifecycle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Requirements analysis and definition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System (architecture) design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Program (detailed/procedural) design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Writing programs (coding/implementation)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Testing: unit, integration, system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System delivery (deployment)</a:t>
            </a:r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Maintenance 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143000" y="5867400"/>
            <a:ext cx="5600700" cy="0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0153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43888</TotalTime>
  <Words>754</Words>
  <Application>Microsoft Office PowerPoint</Application>
  <PresentationFormat>On-screen Show (4:3)</PresentationFormat>
  <Paragraphs>140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Wingdings 2</vt:lpstr>
      <vt:lpstr>Wingdings 3</vt:lpstr>
      <vt:lpstr>Office Theme</vt:lpstr>
      <vt:lpstr>Software Process Models</vt:lpstr>
      <vt:lpstr>Recap</vt:lpstr>
      <vt:lpstr>Process</vt:lpstr>
      <vt:lpstr>Is a process Useful?</vt:lpstr>
      <vt:lpstr>Framework Activities</vt:lpstr>
      <vt:lpstr>Software Engineering Practice</vt:lpstr>
      <vt:lpstr>Software Engineering Practice</vt:lpstr>
      <vt:lpstr>Process Flow</vt:lpstr>
      <vt:lpstr>Software Lifecycle</vt:lpstr>
      <vt:lpstr>Umbrella Activities</vt:lpstr>
      <vt:lpstr>What is a Process Model?</vt:lpstr>
      <vt:lpstr>Why is a Process Model Needed?</vt:lpstr>
      <vt:lpstr>Nature of Software Process Model?</vt:lpstr>
      <vt:lpstr>Software Development Process Models</vt:lpstr>
      <vt:lpstr>Waterfall Model</vt:lpstr>
      <vt:lpstr>Waterfall Model (Contd.)</vt:lpstr>
      <vt:lpstr>Waterfall Model (Contd.)</vt:lpstr>
      <vt:lpstr>Waterfall Model (Contd.)</vt:lpstr>
      <vt:lpstr>Waterfall Model with Prototyping</vt:lpstr>
      <vt:lpstr>Waterfall Model with Prototyping</vt:lpstr>
      <vt:lpstr>V Model</vt:lpstr>
      <vt:lpstr>V Model (Contd.)</vt:lpstr>
      <vt:lpstr>Prototyping Model</vt:lpstr>
      <vt:lpstr>Prototyping Model (Contd.)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aadil</dc:creator>
  <cp:lastModifiedBy>Zeeshan</cp:lastModifiedBy>
  <cp:revision>294</cp:revision>
  <dcterms:created xsi:type="dcterms:W3CDTF">2011-09-06T15:43:21Z</dcterms:created>
  <dcterms:modified xsi:type="dcterms:W3CDTF">2024-01-31T10:15:55Z</dcterms:modified>
</cp:coreProperties>
</file>