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429" r:id="rId2"/>
    <p:sldId id="418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417" r:id="rId11"/>
    <p:sldId id="370" r:id="rId12"/>
    <p:sldId id="371" r:id="rId13"/>
    <p:sldId id="372" r:id="rId14"/>
    <p:sldId id="373" r:id="rId15"/>
    <p:sldId id="428" r:id="rId16"/>
    <p:sldId id="430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46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6428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390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120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84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021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470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980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819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08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154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175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4038600"/>
            <a:ext cx="230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Zeeshan</a:t>
            </a:r>
            <a:r>
              <a:rPr lang="en-US" sz="2400" dirty="0" smtClean="0"/>
              <a:t> Ali </a:t>
            </a:r>
            <a:r>
              <a:rPr lang="en-US" sz="2400" dirty="0" err="1" smtClean="0"/>
              <a:t>Rana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160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smtClean="0"/>
              <a:t>Unified Process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24192"/>
            <a:ext cx="5467350" cy="40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Phased Development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Cycle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Time between when requirements document was written and when the system was delivered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Shorter cycle time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Decomposed system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System delivered in pieces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enables customers to have some functionality while the rest is being developed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Two systems functioning in parallel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production system (release </a:t>
            </a:r>
            <a:r>
              <a:rPr lang="en-GB" i="1" dirty="0" smtClean="0"/>
              <a:t>n</a:t>
            </a:r>
            <a:r>
              <a:rPr lang="en-GB" dirty="0" smtClean="0"/>
              <a:t>): currently being used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the development system (release </a:t>
            </a:r>
            <a:r>
              <a:rPr lang="en-GB" i="1" dirty="0" smtClean="0"/>
              <a:t>n+1</a:t>
            </a:r>
            <a:r>
              <a:rPr lang="en-GB" dirty="0" smtClean="0"/>
              <a:t>): the next version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4881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Phased Development (Contd.)</a:t>
            </a:r>
            <a:endParaRPr lang="en-US" sz="2800" dirty="0" smtClean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2101850"/>
            <a:ext cx="73723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53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Phased Development (Contd.)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3581400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 dirty="0" smtClean="0"/>
              <a:t>Incremental development:</a:t>
            </a:r>
            <a:r>
              <a:rPr lang="en-GB" sz="2800" dirty="0" smtClean="0"/>
              <a:t> starts with small functional subsystem and adds functionality with each new release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257800"/>
            <a:ext cx="5496314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Phased Development (Contd.)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Training on early release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Responsive developers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Markets  for early functionality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Quick and Global fixing on unanticipated problems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Ability to work on different areas of expertise with different releases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72684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of Incremental 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45" y="2294253"/>
            <a:ext cx="3541764" cy="889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1" y="2739244"/>
            <a:ext cx="5468056" cy="32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08" y="776868"/>
            <a:ext cx="6355992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Rapid Application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Cycle Time?</a:t>
            </a:r>
          </a:p>
          <a:p>
            <a:r>
              <a:rPr lang="en-US" dirty="0" smtClean="0"/>
              <a:t>Requirements? if not?</a:t>
            </a:r>
          </a:p>
          <a:p>
            <a:r>
              <a:rPr lang="en-US" dirty="0" smtClean="0"/>
              <a:t>Resources? Teams? Scope?</a:t>
            </a:r>
          </a:p>
          <a:p>
            <a:r>
              <a:rPr lang="en-US" dirty="0" smtClean="0"/>
              <a:t>Commitment?</a:t>
            </a:r>
          </a:p>
          <a:p>
            <a:r>
              <a:rPr lang="en-US" dirty="0" smtClean="0"/>
              <a:t>Modular? If not?</a:t>
            </a:r>
          </a:p>
          <a:p>
            <a:r>
              <a:rPr lang="en-US" dirty="0" smtClean="0"/>
              <a:t>High technical risks?</a:t>
            </a:r>
          </a:p>
          <a:p>
            <a:pPr lvl="1"/>
            <a:r>
              <a:rPr lang="en-US" dirty="0" smtClean="0"/>
              <a:t>New app?</a:t>
            </a:r>
          </a:p>
          <a:p>
            <a:pPr lvl="1"/>
            <a:r>
              <a:rPr lang="en-US" dirty="0" smtClean="0"/>
              <a:t>New technology?</a:t>
            </a:r>
          </a:p>
          <a:p>
            <a:pPr lvl="1"/>
            <a:r>
              <a:rPr lang="en-US" dirty="0" smtClean="0"/>
              <a:t>Interoperability?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45" y="1750220"/>
            <a:ext cx="3401555" cy="4136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82" y="841956"/>
            <a:ext cx="5870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/>
              <a:t>SE, Pressman</a:t>
            </a:r>
          </a:p>
          <a:p>
            <a:r>
              <a:rPr lang="en-US" dirty="0" smtClean="0"/>
              <a:t>SE, </a:t>
            </a:r>
            <a:r>
              <a:rPr lang="en-US" dirty="0" err="1" smtClean="0"/>
              <a:t>Pfleeger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</a:p>
          <a:p>
            <a:pPr lvl="1"/>
            <a:r>
              <a:rPr lang="en-US" dirty="0" smtClean="0"/>
              <a:t>Framework activities</a:t>
            </a:r>
          </a:p>
          <a:p>
            <a:pPr lvl="1"/>
            <a:r>
              <a:rPr lang="en-US" dirty="0" smtClean="0"/>
              <a:t>Umbrella activities</a:t>
            </a:r>
          </a:p>
          <a:p>
            <a:r>
              <a:rPr lang="en-US" dirty="0" smtClean="0"/>
              <a:t>Software Process Models</a:t>
            </a:r>
          </a:p>
          <a:p>
            <a:r>
              <a:rPr lang="en-US" dirty="0" smtClean="0"/>
              <a:t>Lifecycle Models</a:t>
            </a:r>
          </a:p>
          <a:p>
            <a:pPr lvl="1"/>
            <a:r>
              <a:rPr lang="en-US" dirty="0" smtClean="0"/>
              <a:t>Waterfall</a:t>
            </a:r>
          </a:p>
          <a:p>
            <a:pPr lvl="1"/>
            <a:r>
              <a:rPr lang="en-US" dirty="0" smtClean="0"/>
              <a:t>Waterfall with Prototyping</a:t>
            </a:r>
          </a:p>
          <a:p>
            <a:pPr lvl="1"/>
            <a:r>
              <a:rPr lang="en-US" dirty="0" smtClean="0"/>
              <a:t>V Model</a:t>
            </a:r>
          </a:p>
          <a:p>
            <a:r>
              <a:rPr lang="en-US" dirty="0" smtClean="0"/>
              <a:t>Evolutionary</a:t>
            </a:r>
          </a:p>
          <a:p>
            <a:pPr lvl="1"/>
            <a:r>
              <a:rPr lang="en-US" dirty="0" smtClean="0"/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33978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Spiral Model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Suggested by Boehm (1988)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Combines development activities with risk management to minimize and control risks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The model is presented as a spiral in which each iteration is represented by a circuit around four major activities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Plan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Determine goals, alternatives and constraints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Evaluate alternatives and risks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Develop and test</a:t>
            </a:r>
          </a:p>
        </p:txBody>
      </p:sp>
      <p:pic>
        <p:nvPicPr>
          <p:cNvPr id="4" name="Picture 2" descr="Barry Boe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09600"/>
            <a:ext cx="21812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31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Spiral Model (Contd.)</a:t>
            </a:r>
            <a:endParaRPr lang="en-US" sz="2800" dirty="0" smtClean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2338" y="2438400"/>
            <a:ext cx="5542062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133354"/>
            <a:ext cx="4969499" cy="29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5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Unified Process Model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Object-oriented system development methodology (system development </a:t>
            </a:r>
            <a:r>
              <a:rPr lang="en-US" sz="2400" i="1" dirty="0" smtClean="0"/>
              <a:t>process)</a:t>
            </a:r>
          </a:p>
          <a:p>
            <a:r>
              <a:rPr lang="en-US" sz="2400" dirty="0" smtClean="0"/>
              <a:t> Offered by Rational/IBM, UP developed by </a:t>
            </a:r>
            <a:r>
              <a:rPr lang="en-US" sz="2400" dirty="0" err="1" smtClean="0"/>
              <a:t>Booch</a:t>
            </a:r>
            <a:r>
              <a:rPr lang="en-US" sz="2400" dirty="0" smtClean="0"/>
              <a:t>, </a:t>
            </a:r>
            <a:r>
              <a:rPr lang="en-US" sz="2400" dirty="0" err="1" smtClean="0"/>
              <a:t>Rumbaugh</a:t>
            </a:r>
            <a:r>
              <a:rPr lang="en-US" sz="2400" dirty="0" smtClean="0"/>
              <a:t>, and Jacobson</a:t>
            </a:r>
          </a:p>
          <a:p>
            <a:r>
              <a:rPr lang="en-US" sz="2400" dirty="0" smtClean="0"/>
              <a:t> UP should be tailored to organizational and project needs</a:t>
            </a:r>
          </a:p>
          <a:p>
            <a:r>
              <a:rPr lang="en-US" sz="2400" dirty="0" smtClean="0"/>
              <a:t> Highly iterative life cycle</a:t>
            </a:r>
          </a:p>
          <a:p>
            <a:r>
              <a:rPr lang="en-US" sz="2400" dirty="0" smtClean="0"/>
              <a:t> Project will be use-case driven and modeled using UML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82722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Unified Process Model (Contd.)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 life cycle:</a:t>
            </a:r>
          </a:p>
          <a:p>
            <a:pPr lvl="1"/>
            <a:r>
              <a:rPr lang="en-US" sz="2000" dirty="0" smtClean="0"/>
              <a:t>Includes four phases which consist of iterations</a:t>
            </a:r>
          </a:p>
          <a:p>
            <a:pPr lvl="1"/>
            <a:r>
              <a:rPr lang="en-US" sz="2000" dirty="0" smtClean="0"/>
              <a:t>Iterations are “mini-projects”</a:t>
            </a:r>
          </a:p>
          <a:p>
            <a:r>
              <a:rPr lang="en-US" sz="2400" dirty="0" smtClean="0"/>
              <a:t> Four Phases:</a:t>
            </a:r>
          </a:p>
          <a:p>
            <a:pPr lvl="1"/>
            <a:r>
              <a:rPr lang="en-US" sz="2000" dirty="0" smtClean="0"/>
              <a:t>Inception – develop and refine system vision</a:t>
            </a:r>
          </a:p>
          <a:p>
            <a:pPr lvl="1"/>
            <a:r>
              <a:rPr lang="en-US" sz="2000" dirty="0" smtClean="0"/>
              <a:t>Elaboration – define requirements and design and implement core architecture</a:t>
            </a:r>
          </a:p>
          <a:p>
            <a:pPr lvl="1"/>
            <a:r>
              <a:rPr lang="en-US" sz="2000" dirty="0" smtClean="0"/>
              <a:t>Construction – continue design and implementation of routine, less risky parts</a:t>
            </a:r>
          </a:p>
          <a:p>
            <a:pPr lvl="1"/>
            <a:r>
              <a:rPr lang="en-US" sz="2000" dirty="0" smtClean="0"/>
              <a:t>Transition – move the system into operational mode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56017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Unified Process Model (Contd.)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0" y="2019300"/>
            <a:ext cx="68961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626006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Images’ Source:</a:t>
            </a:r>
            <a:r>
              <a:rPr lang="en-US" dirty="0" smtClean="0"/>
              <a:t> Systems Analysis and Design in a Changing World, 4th Edition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5750" y="2362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57950" y="2362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581400"/>
            <a:ext cx="6619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7619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Unified Process Model (Contd.)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Related development activities are called disciplines</a:t>
            </a:r>
          </a:p>
          <a:p>
            <a:pPr lvl="1"/>
            <a:r>
              <a:rPr lang="en-US" sz="2400" dirty="0" smtClean="0"/>
              <a:t>UP disciplines:</a:t>
            </a:r>
          </a:p>
          <a:p>
            <a:pPr lvl="2"/>
            <a:r>
              <a:rPr lang="en-US" sz="2000" dirty="0" smtClean="0"/>
              <a:t>Business modeling, requirements,  design, implementation, testing, deployment, project management, configuration and change management, and environment</a:t>
            </a:r>
          </a:p>
          <a:p>
            <a:r>
              <a:rPr lang="en-US" sz="2800" dirty="0" smtClean="0"/>
              <a:t> Each iteration includes activities from all disciplines</a:t>
            </a:r>
          </a:p>
          <a:p>
            <a:r>
              <a:rPr lang="en-US" sz="2800" dirty="0" smtClean="0"/>
              <a:t> Activities in each discipline produce </a:t>
            </a:r>
            <a:r>
              <a:rPr lang="en-US" sz="2800" dirty="0" err="1" smtClean="0"/>
              <a:t>artefacts</a:t>
            </a:r>
            <a:r>
              <a:rPr lang="en-US" sz="2800" dirty="0" smtClean="0"/>
              <a:t> – </a:t>
            </a:r>
            <a:r>
              <a:rPr lang="fr-FR" sz="2800" dirty="0" err="1" smtClean="0"/>
              <a:t>models</a:t>
            </a:r>
            <a:r>
              <a:rPr lang="fr-FR" sz="2800" dirty="0" smtClean="0"/>
              <a:t>, documents, source code, and </a:t>
            </a:r>
            <a:r>
              <a:rPr lang="en-US" sz="2800" dirty="0" smtClean="0"/>
              <a:t>executables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427521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Unified Process Model (Contd.)</a:t>
            </a:r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5025" y="2057400"/>
            <a:ext cx="66579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-3810000" y="5285601"/>
            <a:ext cx="8001000" cy="276999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1200" b="1" dirty="0" smtClean="0"/>
              <a:t>Image Source:</a:t>
            </a:r>
            <a:r>
              <a:rPr lang="en-US" sz="1200" dirty="0" smtClean="0"/>
              <a:t> Systems Analysis and Design in a Changing World, 4th Edition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075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47775</TotalTime>
  <Words>478</Words>
  <Application>Microsoft Office PowerPoint</Application>
  <PresentationFormat>On-screen Show (4:3)</PresentationFormat>
  <Paragraphs>82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Software Process Models</vt:lpstr>
      <vt:lpstr>Recap</vt:lpstr>
      <vt:lpstr>Spiral Model</vt:lpstr>
      <vt:lpstr>Spiral Model (Contd.)</vt:lpstr>
      <vt:lpstr>Unified Process Model</vt:lpstr>
      <vt:lpstr>Unified Process Model (Contd.)</vt:lpstr>
      <vt:lpstr>Unified Process Model (Contd.)</vt:lpstr>
      <vt:lpstr>Unified Process Model (Contd.)</vt:lpstr>
      <vt:lpstr>Unified Process Model (Contd.)</vt:lpstr>
      <vt:lpstr>Unified Process Model (Contd.)</vt:lpstr>
      <vt:lpstr>Phased Development</vt:lpstr>
      <vt:lpstr>Phased Development (Contd.)</vt:lpstr>
      <vt:lpstr>Phased Development (Contd.)</vt:lpstr>
      <vt:lpstr>Phased Development (Contd.)</vt:lpstr>
      <vt:lpstr>Models of Incremental Nature</vt:lpstr>
      <vt:lpstr>Rapid Application Development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Zeeshan</cp:lastModifiedBy>
  <cp:revision>292</cp:revision>
  <dcterms:created xsi:type="dcterms:W3CDTF">2011-09-06T15:43:21Z</dcterms:created>
  <dcterms:modified xsi:type="dcterms:W3CDTF">2024-02-10T04:21:49Z</dcterms:modified>
</cp:coreProperties>
</file>