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79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81" r:id="rId16"/>
    <p:sldId id="282" r:id="rId17"/>
    <p:sldId id="283" r:id="rId18"/>
    <p:sldId id="286" r:id="rId19"/>
    <p:sldId id="28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3853A-03BE-4DB1-A246-49713965773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F6124-EE86-46A8-B5F5-FB23BB634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8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6176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2081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3991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8501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394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3351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798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6598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3282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5972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766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0F67-E609-42A6-BDCF-57AE046E4F3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0F67-E609-42A6-BDCF-57AE046E4F3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4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0F67-E609-42A6-BDCF-57AE046E4F3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7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0F67-E609-42A6-BDCF-57AE046E4F3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2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0F67-E609-42A6-BDCF-57AE046E4F3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5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0F67-E609-42A6-BDCF-57AE046E4F3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0F67-E609-42A6-BDCF-57AE046E4F3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9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0F67-E609-42A6-BDCF-57AE046E4F3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7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0F67-E609-42A6-BDCF-57AE046E4F3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8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0F67-E609-42A6-BDCF-57AE046E4F3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0F67-E609-42A6-BDCF-57AE046E4F3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0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0F67-E609-42A6-BDCF-57AE046E4F3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0970A-9887-4BE5-AC4D-4C94692B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87252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Agile Methods (Contd.)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251" y="2438400"/>
            <a:ext cx="9996151" cy="39624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200" dirty="0" smtClean="0"/>
              <a:t>Scrum Philosophy</a:t>
            </a:r>
          </a:p>
          <a:p>
            <a:pPr lvl="1"/>
            <a:r>
              <a:rPr lang="en-US" sz="2800" dirty="0" smtClean="0"/>
              <a:t>Responsive to a highly changing, dynamic environment</a:t>
            </a:r>
          </a:p>
          <a:p>
            <a:pPr lvl="1"/>
            <a:r>
              <a:rPr lang="en-US" sz="2800" dirty="0" smtClean="0"/>
              <a:t>Focuses primarily on the team level</a:t>
            </a:r>
          </a:p>
          <a:p>
            <a:pPr lvl="2"/>
            <a:r>
              <a:rPr lang="en-US" sz="2400" dirty="0" smtClean="0"/>
              <a:t>Team exerts total control over its own organization and work processes</a:t>
            </a:r>
          </a:p>
          <a:p>
            <a:pPr lvl="1"/>
            <a:r>
              <a:rPr lang="en-US" sz="2800" dirty="0" smtClean="0"/>
              <a:t>Uses a product backlog as the basic control mechanism</a:t>
            </a:r>
          </a:p>
          <a:p>
            <a:pPr lvl="2"/>
            <a:r>
              <a:rPr lang="en-US" sz="2400" dirty="0" smtClean="0"/>
              <a:t>Prioritized list of user requirements used to choose work to be done during a Scrum project</a:t>
            </a:r>
          </a:p>
        </p:txBody>
      </p:sp>
    </p:spTree>
    <p:extLst>
      <p:ext uri="{BB962C8B-B14F-4D97-AF65-F5344CB8AC3E}">
        <p14:creationId xmlns:p14="http://schemas.microsoft.com/office/powerpoint/2010/main" val="3602587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13008" y="901521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Agile Methods (Contd.)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008" y="2438400"/>
            <a:ext cx="10575702" cy="39624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Scrum Organization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700" dirty="0"/>
              <a:t>Product owner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The client stakeholder for whom a system is being built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Maintains the product backlog list and priorities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700" dirty="0"/>
              <a:t>Scrum master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Person in charge of a Scrum project, leads meetings, assesses responses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700" dirty="0"/>
              <a:t>Scrum team or teams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Small group of developers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Set their own goals and distribute work among themselves</a:t>
            </a:r>
          </a:p>
        </p:txBody>
      </p:sp>
    </p:spTree>
    <p:extLst>
      <p:ext uri="{BB962C8B-B14F-4D97-AF65-F5344CB8AC3E}">
        <p14:creationId xmlns:p14="http://schemas.microsoft.com/office/powerpoint/2010/main" val="2771884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379" y="1361661"/>
            <a:ext cx="8248852" cy="527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3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21217" y="862884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Agile Methods (Contd.)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1217" y="2438400"/>
            <a:ext cx="10470524" cy="39624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Scrum Practices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Sprint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The basic work process in Scrum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A time-controlled mini-project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Firm 30-day time box with a specific goal or deliverable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 Parts of a sprint</a:t>
            </a:r>
          </a:p>
          <a:p>
            <a:pPr lvl="1"/>
            <a:r>
              <a:rPr lang="en-US" dirty="0" smtClean="0"/>
              <a:t>Begins with a one-day planning session</a:t>
            </a:r>
            <a:r>
              <a:rPr lang="en-US" sz="2000" dirty="0"/>
              <a:t> </a:t>
            </a:r>
          </a:p>
          <a:p>
            <a:pPr lvl="1"/>
            <a:r>
              <a:rPr lang="en-US" dirty="0" smtClean="0"/>
              <a:t>A short daily Scrum meeting to report progress</a:t>
            </a:r>
          </a:p>
          <a:p>
            <a:pPr lvl="1"/>
            <a:r>
              <a:rPr lang="en-US" dirty="0" smtClean="0"/>
              <a:t>Ends with a final half-day review</a:t>
            </a:r>
          </a:p>
        </p:txBody>
      </p:sp>
    </p:spTree>
    <p:extLst>
      <p:ext uri="{BB962C8B-B14F-4D97-AF65-F5344CB8AC3E}">
        <p14:creationId xmlns:p14="http://schemas.microsoft.com/office/powerpoint/2010/main" val="225296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352247"/>
            <a:ext cx="10515600" cy="1325563"/>
          </a:xfrm>
        </p:spPr>
        <p:txBody>
          <a:bodyPr/>
          <a:lstStyle/>
          <a:p>
            <a:r>
              <a:rPr lang="en-US" dirty="0" smtClean="0"/>
              <a:t>Kanban 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1812747"/>
            <a:ext cx="10515600" cy="4351338"/>
          </a:xfrm>
        </p:spPr>
        <p:txBody>
          <a:bodyPr/>
          <a:lstStyle/>
          <a:p>
            <a:r>
              <a:rPr lang="en-US" dirty="0" smtClean="0"/>
              <a:t>Visual signal</a:t>
            </a:r>
          </a:p>
          <a:p>
            <a:r>
              <a:rPr lang="en-US" dirty="0" smtClean="0"/>
              <a:t>Increase visibility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Cards</a:t>
            </a:r>
          </a:p>
          <a:p>
            <a:pPr lvl="1"/>
            <a:r>
              <a:rPr lang="en-US" dirty="0" smtClean="0"/>
              <a:t>Columns</a:t>
            </a:r>
          </a:p>
          <a:p>
            <a:pPr lvl="1"/>
            <a:r>
              <a:rPr lang="en-US" dirty="0" smtClean="0"/>
              <a:t>WIP limits</a:t>
            </a:r>
          </a:p>
          <a:p>
            <a:pPr lvl="1"/>
            <a:r>
              <a:rPr lang="en-US" dirty="0" smtClean="0"/>
              <a:t>Lead time (commitment point to delivery point)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4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 of Change and Agile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675" y="1519708"/>
            <a:ext cx="7534603" cy="49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9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Agile Methods (Contd.)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5459" y="1909482"/>
            <a:ext cx="9565341" cy="4491318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Human Factors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Competence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Knowledge of the process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Common focus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Deliver a working s/w increment within promised time</a:t>
            </a:r>
          </a:p>
          <a:p>
            <a:pPr lvl="1"/>
            <a:r>
              <a:rPr lang="en-US" dirty="0" smtClean="0"/>
              <a:t>Collaboration</a:t>
            </a:r>
          </a:p>
          <a:p>
            <a:pPr lvl="2"/>
            <a:r>
              <a:rPr lang="en-US" dirty="0"/>
              <a:t>Assess, analyze, use, create information </a:t>
            </a:r>
          </a:p>
          <a:p>
            <a:pPr lvl="1"/>
            <a:r>
              <a:rPr lang="en-US" dirty="0" smtClean="0"/>
              <a:t>Decision making ability</a:t>
            </a:r>
          </a:p>
          <a:p>
            <a:pPr lvl="2"/>
            <a:r>
              <a:rPr lang="en-US" dirty="0" smtClean="0"/>
              <a:t>autonomy</a:t>
            </a:r>
          </a:p>
          <a:p>
            <a:pPr lvl="1"/>
            <a:r>
              <a:rPr lang="en-US" dirty="0" smtClean="0"/>
              <a:t>Fuzzy problem solving ability</a:t>
            </a:r>
          </a:p>
          <a:p>
            <a:pPr lvl="1"/>
            <a:r>
              <a:rPr lang="en-US" dirty="0" smtClean="0"/>
              <a:t>Mutual trust and respect</a:t>
            </a:r>
          </a:p>
          <a:p>
            <a:pPr lvl="1"/>
            <a:r>
              <a:rPr lang="en-US" dirty="0" smtClean="0"/>
              <a:t>Self organization</a:t>
            </a:r>
          </a:p>
          <a:p>
            <a:pPr lvl="2"/>
            <a:r>
              <a:rPr lang="en-US" dirty="0" err="1" smtClean="0"/>
              <a:t>Itslef</a:t>
            </a:r>
            <a:endParaRPr lang="en-US" dirty="0" smtClean="0"/>
          </a:p>
          <a:p>
            <a:pPr lvl="2"/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270724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Models (Recap)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1452282"/>
            <a:ext cx="9372600" cy="4872318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Lifecycle Models</a:t>
            </a:r>
            <a:endParaRPr lang="en-GB" sz="2800" dirty="0"/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Classical Waterfall</a:t>
            </a:r>
            <a:endParaRPr lang="en-GB" dirty="0"/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With prototyping</a:t>
            </a:r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V model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Incremental Models</a:t>
            </a:r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Phased development in </a:t>
            </a:r>
            <a:r>
              <a:rPr lang="en-GB" dirty="0" smtClean="0"/>
              <a:t>increments (Incremental Model)</a:t>
            </a:r>
            <a:endParaRPr lang="en-GB" dirty="0"/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Rapid Application Development (RAD)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Evolutionary Models</a:t>
            </a:r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Prototyping model </a:t>
            </a:r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Spiral model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Unified process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Agile methods</a:t>
            </a:r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XP</a:t>
            </a:r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Scrum</a:t>
            </a:r>
          </a:p>
          <a:p>
            <a:pPr marL="393192" lvl="1" indent="0">
              <a:spcBef>
                <a:spcPts val="8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		Kanban Boards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3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value to customer</a:t>
            </a:r>
          </a:p>
          <a:p>
            <a:r>
              <a:rPr lang="en-US" dirty="0" smtClean="0"/>
              <a:t>Design should be as simple as possible</a:t>
            </a:r>
          </a:p>
          <a:p>
            <a:r>
              <a:rPr lang="en-US" dirty="0" smtClean="0"/>
              <a:t>Maintain a clear vision </a:t>
            </a:r>
          </a:p>
          <a:p>
            <a:r>
              <a:rPr lang="en-US" dirty="0" smtClean="0"/>
              <a:t>Always specify design, implement accordingly so that others can understand</a:t>
            </a:r>
          </a:p>
          <a:p>
            <a:r>
              <a:rPr lang="en-US" dirty="0" smtClean="0"/>
              <a:t>Software should be ready to adapt to changes</a:t>
            </a:r>
          </a:p>
          <a:p>
            <a:r>
              <a:rPr lang="en-US" dirty="0" smtClean="0"/>
              <a:t>Plan ahead for reuse</a:t>
            </a:r>
          </a:p>
          <a:p>
            <a:r>
              <a:rPr lang="en-US" dirty="0" smtClean="0"/>
              <a:t>Place clear, complete thought before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4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614" y="818882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Agile Methods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614" y="1961882"/>
            <a:ext cx="8229600" cy="39624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Emphasis on flexibility in producing software quickly and capably in rapidly changing environment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Market condition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End-user needs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Competitive threats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Process models can deal with software engineers frailty in 2 ways: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Discipline?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Tolerance?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36753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Agile Methods, Chapter 05, SE Book by Pressman et al.</a:t>
            </a:r>
          </a:p>
        </p:txBody>
      </p:sp>
    </p:spTree>
    <p:extLst>
      <p:ext uri="{BB962C8B-B14F-4D97-AF65-F5344CB8AC3E}">
        <p14:creationId xmlns:p14="http://schemas.microsoft.com/office/powerpoint/2010/main" val="3507325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A46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A46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35480"/>
            <a:ext cx="8229600" cy="1036320"/>
          </a:xfrm>
        </p:spPr>
        <p:txBody>
          <a:bodyPr>
            <a:normAutofit/>
          </a:bodyPr>
          <a:lstStyle/>
          <a:p>
            <a:r>
              <a:rPr lang="en-US" dirty="0"/>
              <a:t>SE, Pressman</a:t>
            </a:r>
          </a:p>
          <a:p>
            <a:r>
              <a:rPr lang="en-US" dirty="0" smtClean="0"/>
              <a:t>SE, </a:t>
            </a:r>
            <a:r>
              <a:rPr lang="en-US" smtClean="0"/>
              <a:t>Pfleeger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2856" y="978794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Agile Methods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766" y="2451279"/>
            <a:ext cx="10292366" cy="3962400"/>
          </a:xfrm>
        </p:spPr>
        <p:txBody>
          <a:bodyPr>
            <a:normAutofit lnSpcReduction="1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Assumptions to be addressed: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Which requirements will persist/change? How will the customer priorities change?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The extent/amount of design work before coding and testing?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Planning of all engineering activities?</a:t>
            </a:r>
            <a:endParaRPr lang="en-GB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Adaptable?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Progress or no progress?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Incremental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Customer feedback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Portion of an operational system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</p:txBody>
      </p:sp>
      <p:sp>
        <p:nvSpPr>
          <p:cNvPr id="3" name="TextBox 2"/>
          <p:cNvSpPr txBox="1"/>
          <p:nvPr/>
        </p:nvSpPr>
        <p:spPr>
          <a:xfrm rot="19562992">
            <a:off x="9027941" y="4461061"/>
            <a:ext cx="293713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Unpredictability</a:t>
            </a:r>
          </a:p>
        </p:txBody>
      </p:sp>
    </p:spTree>
    <p:extLst>
      <p:ext uri="{BB962C8B-B14F-4D97-AF65-F5344CB8AC3E}">
        <p14:creationId xmlns:p14="http://schemas.microsoft.com/office/powerpoint/2010/main" val="1693721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1496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Agile Methods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495" y="2438400"/>
            <a:ext cx="10112059" cy="3962400"/>
          </a:xfrm>
        </p:spPr>
        <p:txBody>
          <a:bodyPr>
            <a:no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200" dirty="0" smtClean="0"/>
              <a:t>Agile manifesto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Concentrate on responding to change rather than on creating a plan and then following it (</a:t>
            </a:r>
            <a:r>
              <a:rPr lang="en-GB" sz="2800" i="1" dirty="0" err="1" smtClean="0"/>
              <a:t>chaordic</a:t>
            </a:r>
            <a:r>
              <a:rPr lang="en-GB" sz="2800" dirty="0" smtClean="0"/>
              <a:t>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Value individuals and interactions over process and tools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Prefer to invest time in producing working software rather than in producing comprehensive documentation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Focus on customer collaboration rather than contract negotiation</a:t>
            </a:r>
          </a:p>
        </p:txBody>
      </p:sp>
    </p:spTree>
    <p:extLst>
      <p:ext uri="{BB962C8B-B14F-4D97-AF65-F5344CB8AC3E}">
        <p14:creationId xmlns:p14="http://schemas.microsoft.com/office/powerpoint/2010/main" val="3040600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87252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Agile Methods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10" y="2057400"/>
            <a:ext cx="6319352" cy="450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8102" y="282369"/>
            <a:ext cx="4904703" cy="6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7427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93313" y="1004552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Agile Methods (Contd.)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4097" y="2434107"/>
            <a:ext cx="8367243" cy="329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445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[</a:t>
            </a:r>
            <a:r>
              <a:rPr lang="en-US" b="1" dirty="0"/>
              <a:t>customer</a:t>
            </a:r>
            <a:r>
              <a:rPr lang="en-US" dirty="0"/>
              <a:t>], I want [</a:t>
            </a:r>
            <a:r>
              <a:rPr lang="en-US" b="1" dirty="0"/>
              <a:t>shopping cart feature</a:t>
            </a:r>
            <a:r>
              <a:rPr lang="en-US" dirty="0"/>
              <a:t>] so that [</a:t>
            </a:r>
            <a:r>
              <a:rPr lang="en-US" b="1" dirty="0"/>
              <a:t>I can easily purchase items online</a:t>
            </a:r>
            <a:r>
              <a:rPr lang="en-US" dirty="0"/>
              <a:t>].</a:t>
            </a:r>
          </a:p>
          <a:p>
            <a:r>
              <a:rPr lang="en-US" dirty="0"/>
              <a:t>As </a:t>
            </a:r>
            <a:r>
              <a:rPr lang="en-US" dirty="0" smtClean="0"/>
              <a:t>a </a:t>
            </a:r>
            <a:r>
              <a:rPr lang="en-US" dirty="0"/>
              <a:t>[</a:t>
            </a:r>
            <a:r>
              <a:rPr lang="en-US" b="1" dirty="0"/>
              <a:t>manager</a:t>
            </a:r>
            <a:r>
              <a:rPr lang="en-US" dirty="0"/>
              <a:t>], I want to [</a:t>
            </a:r>
            <a:r>
              <a:rPr lang="en-US" b="1" dirty="0"/>
              <a:t>generate a report</a:t>
            </a:r>
            <a:r>
              <a:rPr lang="en-US" dirty="0"/>
              <a:t>] so that [</a:t>
            </a:r>
            <a:r>
              <a:rPr lang="en-US" b="1" dirty="0"/>
              <a:t>I can understand which departments need more resources</a:t>
            </a:r>
            <a:r>
              <a:rPr lang="en-US" dirty="0"/>
              <a:t>].</a:t>
            </a:r>
          </a:p>
          <a:p>
            <a:r>
              <a:rPr lang="en-US" dirty="0"/>
              <a:t>As a [</a:t>
            </a:r>
            <a:r>
              <a:rPr lang="en-US" b="1" dirty="0"/>
              <a:t>customer</a:t>
            </a:r>
            <a:r>
              <a:rPr lang="en-US" dirty="0"/>
              <a:t>], I want to [</a:t>
            </a:r>
            <a:r>
              <a:rPr lang="en-US" b="1" dirty="0"/>
              <a:t>receive an SMS when the item </a:t>
            </a:r>
            <a:r>
              <a:rPr lang="en-US" b="1" dirty="0" smtClean="0"/>
              <a:t>arrives</a:t>
            </a:r>
            <a:r>
              <a:rPr lang="en-US" dirty="0" smtClean="0"/>
              <a:t>] </a:t>
            </a:r>
            <a:r>
              <a:rPr lang="en-US" dirty="0"/>
              <a:t>so that [</a:t>
            </a:r>
            <a:r>
              <a:rPr lang="en-US" b="1" dirty="0"/>
              <a:t>I can go pick it up right away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pic>
        <p:nvPicPr>
          <p:cNvPr id="3074" name="Picture 2" descr="https://cdn-images.visual-paradigm.com/guide/agile/what-is-user-story/03-user-story-stick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89" y="4001294"/>
            <a:ext cx="33051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-images.visual-paradigm.com/guide/agile/what-is-user-story/02-user-story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32" y="4724064"/>
            <a:ext cx="65341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8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Agile Methods (Contd.)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5476" y="3124200"/>
            <a:ext cx="59531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81200" y="2438400"/>
            <a:ext cx="82296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600" dirty="0"/>
              <a:t>Extreme Programming (XP)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1" y="609600"/>
            <a:ext cx="625792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05800" y="28194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XP Development Approach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1277426"/>
            <a:ext cx="6865552" cy="512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34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1494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Agile Methods (Contd.)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494" y="2438400"/>
            <a:ext cx="8229600" cy="39624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Scrum:</a:t>
            </a:r>
          </a:p>
          <a:p>
            <a:pPr lvl="1"/>
            <a:r>
              <a:rPr lang="en-US" dirty="0" smtClean="0"/>
              <a:t>A quick, adaptive, and self-organizing development methodology</a:t>
            </a:r>
          </a:p>
          <a:p>
            <a:pPr lvl="1"/>
            <a:r>
              <a:rPr lang="en-US" dirty="0" smtClean="0"/>
              <a:t>Responds to a current situation as rapidly and positively as possible</a:t>
            </a:r>
          </a:p>
        </p:txBody>
      </p:sp>
    </p:spTree>
    <p:extLst>
      <p:ext uri="{BB962C8B-B14F-4D97-AF65-F5344CB8AC3E}">
        <p14:creationId xmlns:p14="http://schemas.microsoft.com/office/powerpoint/2010/main" val="342608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622</Words>
  <Application>Microsoft Office PowerPoint</Application>
  <PresentationFormat>Widescreen</PresentationFormat>
  <Paragraphs>121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 2</vt:lpstr>
      <vt:lpstr>Office Theme</vt:lpstr>
      <vt:lpstr>Software Process Models</vt:lpstr>
      <vt:lpstr>Agile Methods</vt:lpstr>
      <vt:lpstr>Agile Methods</vt:lpstr>
      <vt:lpstr>Agile Methods</vt:lpstr>
      <vt:lpstr>Agile Methods</vt:lpstr>
      <vt:lpstr>Agile Methods (Contd.)</vt:lpstr>
      <vt:lpstr>User Stories</vt:lpstr>
      <vt:lpstr>Agile Methods (Contd.)</vt:lpstr>
      <vt:lpstr>Agile Methods (Contd.)</vt:lpstr>
      <vt:lpstr>Agile Methods (Contd.)</vt:lpstr>
      <vt:lpstr>Agile Methods (Contd.)</vt:lpstr>
      <vt:lpstr>Scrum Process Flow</vt:lpstr>
      <vt:lpstr>Agile Methods (Contd.)</vt:lpstr>
      <vt:lpstr>Kanban Boards</vt:lpstr>
      <vt:lpstr>Cost of Change and Agile Methods</vt:lpstr>
      <vt:lpstr>Agile Methods (Contd.)</vt:lpstr>
      <vt:lpstr>Process Models (Recap)</vt:lpstr>
      <vt:lpstr>Software Engineering Principles</vt:lpstr>
      <vt:lpstr>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 Models</dc:title>
  <dc:creator>Zeeshan Ali Rana</dc:creator>
  <cp:lastModifiedBy>Zeeshan</cp:lastModifiedBy>
  <cp:revision>7</cp:revision>
  <dcterms:created xsi:type="dcterms:W3CDTF">2023-02-10T12:01:44Z</dcterms:created>
  <dcterms:modified xsi:type="dcterms:W3CDTF">2024-02-15T05:24:36Z</dcterms:modified>
</cp:coreProperties>
</file>