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3"/>
  </p:notesMasterIdLst>
  <p:sldIdLst>
    <p:sldId id="303" r:id="rId2"/>
    <p:sldId id="324" r:id="rId3"/>
    <p:sldId id="387" r:id="rId4"/>
    <p:sldId id="356" r:id="rId5"/>
    <p:sldId id="363" r:id="rId6"/>
    <p:sldId id="371" r:id="rId7"/>
    <p:sldId id="378" r:id="rId8"/>
    <p:sldId id="325" r:id="rId9"/>
    <p:sldId id="327" r:id="rId10"/>
    <p:sldId id="328" r:id="rId11"/>
    <p:sldId id="330" r:id="rId12"/>
    <p:sldId id="373" r:id="rId13"/>
    <p:sldId id="377" r:id="rId14"/>
    <p:sldId id="372" r:id="rId15"/>
    <p:sldId id="360" r:id="rId16"/>
    <p:sldId id="361" r:id="rId17"/>
    <p:sldId id="362" r:id="rId18"/>
    <p:sldId id="374" r:id="rId19"/>
    <p:sldId id="375" r:id="rId20"/>
    <p:sldId id="379" r:id="rId21"/>
    <p:sldId id="386" r:id="rId22"/>
    <p:sldId id="381" r:id="rId23"/>
    <p:sldId id="382" r:id="rId24"/>
    <p:sldId id="376" r:id="rId25"/>
    <p:sldId id="380" r:id="rId26"/>
    <p:sldId id="369" r:id="rId27"/>
    <p:sldId id="383" r:id="rId28"/>
    <p:sldId id="384" r:id="rId29"/>
    <p:sldId id="385" r:id="rId30"/>
    <p:sldId id="339" r:id="rId31"/>
    <p:sldId id="323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03" autoAdjust="0"/>
    <p:restoredTop sz="94746" autoAdjust="0"/>
  </p:normalViewPr>
  <p:slideViewPr>
    <p:cSldViewPr>
      <p:cViewPr varScale="1">
        <p:scale>
          <a:sx n="74" d="100"/>
          <a:sy n="74" d="100"/>
        </p:scale>
        <p:origin x="134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6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DCDF98-04A3-4FA1-8165-AC9A68647D5A}" type="datetimeFigureOut">
              <a:rPr lang="en-US" smtClean="0"/>
              <a:pPr/>
              <a:t>2/19/2024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B8B157-7CD0-4B3B-9669-778326D8A8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222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29683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83511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151030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901979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576053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3961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3D3E-08EC-4E65-995F-34869A3E30B2}" type="datetimeFigureOut">
              <a:rPr lang="en-US" smtClean="0"/>
              <a:pPr/>
              <a:t>2/19/2024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C13E-447A-4891-ABC5-4FB1EA8C45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3D3E-08EC-4E65-995F-34869A3E30B2}" type="datetimeFigureOut">
              <a:rPr lang="en-US" smtClean="0"/>
              <a:pPr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C13E-447A-4891-ABC5-4FB1EA8C45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3D3E-08EC-4E65-995F-34869A3E30B2}" type="datetimeFigureOut">
              <a:rPr lang="en-US" smtClean="0"/>
              <a:pPr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C13E-447A-4891-ABC5-4FB1EA8C45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3D3E-08EC-4E65-995F-34869A3E30B2}" type="datetimeFigureOut">
              <a:rPr lang="en-US" smtClean="0"/>
              <a:pPr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C13E-447A-4891-ABC5-4FB1EA8C45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3D3E-08EC-4E65-995F-34869A3E30B2}" type="datetimeFigureOut">
              <a:rPr lang="en-US" smtClean="0"/>
              <a:pPr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C13E-447A-4891-ABC5-4FB1EA8C45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3D3E-08EC-4E65-995F-34869A3E30B2}" type="datetimeFigureOut">
              <a:rPr lang="en-US" smtClean="0"/>
              <a:pPr/>
              <a:t>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C13E-447A-4891-ABC5-4FB1EA8C45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3D3E-08EC-4E65-995F-34869A3E30B2}" type="datetimeFigureOut">
              <a:rPr lang="en-US" smtClean="0"/>
              <a:pPr/>
              <a:t>2/19/2024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C13E-447A-4891-ABC5-4FB1EA8C45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3D3E-08EC-4E65-995F-34869A3E30B2}" type="datetimeFigureOut">
              <a:rPr lang="en-US" smtClean="0"/>
              <a:pPr/>
              <a:t>2/19/2024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C13E-447A-4891-ABC5-4FB1EA8C45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3D3E-08EC-4E65-995F-34869A3E30B2}" type="datetimeFigureOut">
              <a:rPr lang="en-US" smtClean="0"/>
              <a:pPr/>
              <a:t>2/19/2024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C13E-447A-4891-ABC5-4FB1EA8C45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3D3E-08EC-4E65-995F-34869A3E30B2}" type="datetimeFigureOut">
              <a:rPr lang="en-US" smtClean="0"/>
              <a:pPr/>
              <a:t>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C13E-447A-4891-ABC5-4FB1EA8C45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3D3E-08EC-4E65-995F-34869A3E30B2}" type="datetimeFigureOut">
              <a:rPr lang="en-US" smtClean="0"/>
              <a:pPr/>
              <a:t>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36A3C13E-447A-4891-ABC5-4FB1EA8C457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3173D3E-08EC-4E65-995F-34869A3E30B2}" type="datetimeFigureOut">
              <a:rPr lang="en-US" smtClean="0"/>
              <a:pPr/>
              <a:t>2/19/2024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6A3C13E-447A-4891-ABC5-4FB1EA8C457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oleObject" Target="../embeddings/Microsoft_Word_97_-_2003_Document1.doc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orkamajig.com/blog/gantt-charts-project-management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Managing and Tracking the </a:t>
            </a:r>
            <a:r>
              <a:rPr lang="en-US" dirty="0"/>
              <a:t>S</a:t>
            </a:r>
            <a:r>
              <a:rPr lang="en-US" dirty="0" smtClean="0"/>
              <a:t>oftware </a:t>
            </a:r>
            <a:r>
              <a:rPr lang="en-US" dirty="0"/>
              <a:t>P</a:t>
            </a:r>
            <a:r>
              <a:rPr lang="en-US" dirty="0" smtClean="0"/>
              <a:t>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581400"/>
            <a:ext cx="7854696" cy="1752600"/>
          </a:xfrm>
        </p:spPr>
        <p:txBody>
          <a:bodyPr>
            <a:normAutofit fontScale="92500" lnSpcReduction="200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Not every group is a team, and not every team is effective. Glenn Parker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If you want to be incrementally better: Be competitive. If you want to be exponentially better: Be cooperative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881187"/>
            <a:ext cx="8223250" cy="4672013"/>
          </a:xfrm>
        </p:spPr>
        <p:txBody>
          <a:bodyPr/>
          <a:lstStyle/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600" dirty="0" smtClean="0"/>
              <a:t>Project development can be separated  into a succession of phases which are composed of steps, which are composed of activities (Work Breakdown Structure)</a:t>
            </a:r>
          </a:p>
        </p:txBody>
      </p:sp>
      <p:pic>
        <p:nvPicPr>
          <p:cNvPr id="15364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90800" y="3230562"/>
            <a:ext cx="5181600" cy="324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661987"/>
            <a:ext cx="8223250" cy="1139825"/>
          </a:xfrm>
        </p:spPr>
        <p:txBody>
          <a:bodyPr>
            <a:normAutofit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 smtClean="0"/>
              <a:t>Project Schedule (Contd.)</a:t>
            </a:r>
            <a:endParaRPr lang="en-GB" sz="2800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  <p:extLst mod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2286343"/>
              </p:ext>
            </p:extLst>
          </p:nvPr>
        </p:nvGraphicFramePr>
        <p:xfrm>
          <a:off x="1752600" y="-385583"/>
          <a:ext cx="5943600" cy="73072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" name="Document" r:id="rId4" imgW="4954516" imgH="6538871" progId="Word.Document.8">
                  <p:embed/>
                </p:oleObj>
              </mc:Choice>
              <mc:Fallback>
                <p:oleObj name="Document" r:id="rId4" imgW="4954516" imgH="6538871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-385583"/>
                        <a:ext cx="5943600" cy="730724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57200" y="3124200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WBS Example</a:t>
            </a:r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  <p:extLst mod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536575"/>
            <a:ext cx="8223250" cy="1139825"/>
          </a:xfrm>
        </p:spPr>
        <p:txBody>
          <a:bodyPr>
            <a:normAutofit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 smtClean="0"/>
              <a:t>WBS and Activity Networks</a:t>
            </a:r>
            <a:endParaRPr lang="en-GB" sz="2800" dirty="0" smtClean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2109787"/>
            <a:ext cx="8223250" cy="4672013"/>
          </a:xfrm>
        </p:spPr>
        <p:txBody>
          <a:bodyPr/>
          <a:lstStyle/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Work breakdown structure depicts the project as a set of discrete pieces of work</a:t>
            </a:r>
          </a:p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Activity networks (task network, PERT charts) depict the dependencies among activities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19600" y="5410200"/>
            <a:ext cx="525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Activity networks can be of two types</a:t>
            </a:r>
          </a:p>
          <a:p>
            <a:endParaRPr lang="en-US"/>
          </a:p>
          <a:p>
            <a:r>
              <a:rPr lang="en-US" smtClean="0"/>
              <a:t>AoA: Activity on Arc</a:t>
            </a:r>
          </a:p>
          <a:p>
            <a:r>
              <a:rPr lang="en-US" smtClean="0"/>
              <a:t>AoN: Activity on Node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1157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  <p:extLst mod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Concept Development</a:t>
            </a:r>
          </a:p>
          <a:p>
            <a:pPr lvl="1"/>
            <a:r>
              <a:rPr lang="en-US" dirty="0" smtClean="0"/>
              <a:t>To explore new business concept</a:t>
            </a:r>
          </a:p>
          <a:p>
            <a:r>
              <a:rPr lang="en-US" dirty="0" smtClean="0"/>
              <a:t>New Application Development</a:t>
            </a:r>
          </a:p>
          <a:p>
            <a:pPr lvl="1"/>
            <a:r>
              <a:rPr lang="en-US" dirty="0" smtClean="0"/>
              <a:t>As a consequence of specific customer request</a:t>
            </a:r>
          </a:p>
          <a:p>
            <a:r>
              <a:rPr lang="en-US" dirty="0" smtClean="0"/>
              <a:t>Application Enhancement</a:t>
            </a:r>
          </a:p>
          <a:p>
            <a:pPr lvl="1"/>
            <a:r>
              <a:rPr lang="en-US" dirty="0" smtClean="0"/>
              <a:t>Modifications to existing functions, performance, interfaces of software; observable by the end user</a:t>
            </a:r>
          </a:p>
          <a:p>
            <a:r>
              <a:rPr lang="en-US" dirty="0" smtClean="0"/>
              <a:t>Application Maintenance</a:t>
            </a:r>
          </a:p>
          <a:p>
            <a:pPr lvl="1"/>
            <a:r>
              <a:rPr lang="en-US" dirty="0" smtClean="0"/>
              <a:t>Correct, adapt, extend existing software; not immediately obvious to end user</a:t>
            </a:r>
          </a:p>
          <a:p>
            <a:r>
              <a:rPr lang="en-US" dirty="0" smtClean="0"/>
              <a:t>Reengineering Projects</a:t>
            </a:r>
          </a:p>
          <a:p>
            <a:pPr lvl="1"/>
            <a:r>
              <a:rPr lang="en-US" dirty="0" smtClean="0"/>
              <a:t>Redevelop an existing system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550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 Development 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Usually initiated to explore some new business concept or application of some new technology</a:t>
            </a:r>
          </a:p>
          <a:p>
            <a:r>
              <a:rPr lang="en-US" dirty="0" smtClean="0"/>
              <a:t>Task set might be like:</a:t>
            </a:r>
          </a:p>
          <a:p>
            <a:pPr lvl="1"/>
            <a:r>
              <a:rPr lang="en-US" dirty="0" smtClean="0"/>
              <a:t>Scope the concept</a:t>
            </a:r>
          </a:p>
          <a:p>
            <a:pPr lvl="1"/>
            <a:r>
              <a:rPr lang="en-US" dirty="0" smtClean="0"/>
              <a:t>Develop preliminary plan of the concept: develop the ability to undertake the work</a:t>
            </a:r>
          </a:p>
          <a:p>
            <a:pPr lvl="1"/>
            <a:r>
              <a:rPr lang="en-US" dirty="0" smtClean="0"/>
              <a:t>Assess the technology risk</a:t>
            </a:r>
          </a:p>
          <a:p>
            <a:pPr lvl="1"/>
            <a:r>
              <a:rPr lang="en-US" dirty="0" smtClean="0"/>
              <a:t>Develop proof of concept</a:t>
            </a:r>
          </a:p>
          <a:p>
            <a:pPr lvl="1"/>
            <a:r>
              <a:rPr lang="en-US" dirty="0" smtClean="0"/>
              <a:t>Implement the concept</a:t>
            </a:r>
          </a:p>
          <a:p>
            <a:pPr lvl="1"/>
            <a:r>
              <a:rPr lang="en-US" dirty="0" smtClean="0"/>
              <a:t>Get customer feedback</a:t>
            </a:r>
          </a:p>
        </p:txBody>
      </p:sp>
    </p:spTree>
    <p:extLst>
      <p:ext uri="{BB962C8B-B14F-4D97-AF65-F5344CB8AC3E}">
        <p14:creationId xmlns:p14="http://schemas.microsoft.com/office/powerpoint/2010/main" val="3605458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3122652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WBS for CDP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454" y="1847088"/>
            <a:ext cx="8229600" cy="438912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9852" y="704088"/>
            <a:ext cx="5398669" cy="5532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827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5486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WBS for CDP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454" y="1847088"/>
            <a:ext cx="8229600" cy="438912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1819449"/>
            <a:ext cx="5648325" cy="4786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230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Network </a:t>
            </a:r>
            <a:r>
              <a:rPr lang="en-US" smtClean="0"/>
              <a:t>for CDP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087" y="2424112"/>
            <a:ext cx="7986713" cy="39004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24000" y="6324600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Activity on Node (AoN) Graph</a:t>
            </a:r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1066800" y="3236521"/>
            <a:ext cx="7162800" cy="2544662"/>
            <a:chOff x="1066800" y="3236521"/>
            <a:chExt cx="7162800" cy="2544662"/>
          </a:xfrm>
        </p:grpSpPr>
        <p:sp>
          <p:nvSpPr>
            <p:cNvPr id="6" name="TextBox 5"/>
            <p:cNvSpPr txBox="1"/>
            <p:nvPr/>
          </p:nvSpPr>
          <p:spPr>
            <a:xfrm>
              <a:off x="1066800" y="33528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5</a:t>
              </a:r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981200" y="446936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3</a:t>
              </a:r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262952" y="3236521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13</a:t>
              </a:r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287903" y="4284702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10</a:t>
              </a:r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41273" y="5411851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7</a:t>
              </a:r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464843" y="4384391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15</a:t>
              </a:r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746276" y="3278396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8</a:t>
              </a:r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771546" y="4339294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5</a:t>
              </a:r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400800" y="516983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10</a:t>
              </a:r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000573" y="4288162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5</a:t>
              </a:r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772400" y="5354496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10</a:t>
              </a:r>
              <a:endParaRPr 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111461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Estimating Completion</a:t>
            </a:r>
            <a:br>
              <a:rPr lang="en-US" dirty="0" smtClean="0"/>
            </a:br>
            <a:r>
              <a:rPr lang="en-US" sz="2700" dirty="0" smtClean="0"/>
              <a:t>Critical Path Method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Minimum amount of time required to complete a project</a:t>
            </a:r>
          </a:p>
          <a:p>
            <a:pPr lvl="1"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Reveals those activities that are most critical to completing the project on time </a:t>
            </a:r>
          </a:p>
          <a:p>
            <a:pPr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b="1" dirty="0" smtClean="0"/>
              <a:t>Real time (actual time):</a:t>
            </a:r>
            <a:r>
              <a:rPr lang="en-GB" dirty="0" smtClean="0"/>
              <a:t> estimated amount of time required for the activity to be completed</a:t>
            </a:r>
          </a:p>
          <a:p>
            <a:pPr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b="1" dirty="0" smtClean="0"/>
              <a:t>Available time:</a:t>
            </a:r>
            <a:r>
              <a:rPr lang="en-GB" dirty="0" smtClean="0"/>
              <a:t> amount of time available in the schedule for the activity's completion</a:t>
            </a:r>
          </a:p>
          <a:p>
            <a:pPr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b="1" dirty="0" smtClean="0"/>
              <a:t>Slack time:</a:t>
            </a:r>
            <a:r>
              <a:rPr lang="en-GB" dirty="0" smtClean="0"/>
              <a:t> the difference between the available time and the real time for that activity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14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Estimating Completion</a:t>
            </a:r>
            <a:br>
              <a:rPr lang="en-US" dirty="0" smtClean="0"/>
            </a:br>
            <a:r>
              <a:rPr lang="en-US" sz="2700" dirty="0" smtClean="0"/>
              <a:t>Critical Path Method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b="1" dirty="0" smtClean="0"/>
              <a:t>Critical path</a:t>
            </a:r>
            <a:r>
              <a:rPr lang="en-GB" dirty="0" smtClean="0"/>
              <a:t>: the slack at every activity is zero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can be more than one in a project schedule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b="1" dirty="0" smtClean="0"/>
              <a:t>Slack time</a:t>
            </a:r>
            <a:r>
              <a:rPr lang="en-GB" dirty="0" smtClean="0"/>
              <a:t> = 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available time – real time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latest start time – earliest start time</a:t>
            </a:r>
          </a:p>
          <a:p>
            <a:r>
              <a:rPr lang="en-US" dirty="0" smtClean="0"/>
              <a:t>Paths????</a:t>
            </a:r>
          </a:p>
          <a:p>
            <a:r>
              <a:rPr lang="en-US" dirty="0" smtClean="0"/>
              <a:t>Longest Path???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158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from a Customer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Do you understand my problem and needs?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Can you design a system to solve my problems or satisfy my needs?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How long will it take to develop the system?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How much will it cost to develop the system?</a:t>
            </a:r>
          </a:p>
          <a:p>
            <a:endParaRPr 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  <p:extLst mod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0518156"/>
              </p:ext>
            </p:extLst>
          </p:nvPr>
        </p:nvGraphicFramePr>
        <p:xfrm>
          <a:off x="267237" y="3322320"/>
          <a:ext cx="12192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/>
                <a:gridCol w="406400"/>
                <a:gridCol w="406400"/>
              </a:tblGrid>
              <a:tr h="29474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4747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9474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20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9295379"/>
              </p:ext>
            </p:extLst>
          </p:nvPr>
        </p:nvGraphicFramePr>
        <p:xfrm>
          <a:off x="2607972" y="2103120"/>
          <a:ext cx="12192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/>
                <a:gridCol w="406400"/>
                <a:gridCol w="406400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4747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474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30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0730223"/>
              </p:ext>
            </p:extLst>
          </p:nvPr>
        </p:nvGraphicFramePr>
        <p:xfrm>
          <a:off x="2366493" y="3322320"/>
          <a:ext cx="12192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/>
                <a:gridCol w="406400"/>
                <a:gridCol w="406400"/>
              </a:tblGrid>
              <a:tr h="29474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4747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474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40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294318"/>
              </p:ext>
            </p:extLst>
          </p:nvPr>
        </p:nvGraphicFramePr>
        <p:xfrm>
          <a:off x="5647386" y="2103120"/>
          <a:ext cx="12192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/>
                <a:gridCol w="406400"/>
                <a:gridCol w="406400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4747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474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4130652"/>
              </p:ext>
            </p:extLst>
          </p:nvPr>
        </p:nvGraphicFramePr>
        <p:xfrm>
          <a:off x="4008549" y="3322320"/>
          <a:ext cx="12192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/>
                <a:gridCol w="406400"/>
                <a:gridCol w="406400"/>
              </a:tblGrid>
              <a:tr h="29474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4747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474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8859986"/>
              </p:ext>
            </p:extLst>
          </p:nvPr>
        </p:nvGraphicFramePr>
        <p:xfrm>
          <a:off x="5647386" y="3322320"/>
          <a:ext cx="12192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/>
                <a:gridCol w="406400"/>
                <a:gridCol w="406400"/>
              </a:tblGrid>
              <a:tr h="29474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4747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474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20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4658004"/>
              </p:ext>
            </p:extLst>
          </p:nvPr>
        </p:nvGraphicFramePr>
        <p:xfrm>
          <a:off x="3962400" y="4541520"/>
          <a:ext cx="12192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/>
                <a:gridCol w="406400"/>
                <a:gridCol w="406400"/>
              </a:tblGrid>
              <a:tr h="29474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4747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71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30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1913727"/>
              </p:ext>
            </p:extLst>
          </p:nvPr>
        </p:nvGraphicFramePr>
        <p:xfrm>
          <a:off x="7407499" y="3322320"/>
          <a:ext cx="12192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/>
                <a:gridCol w="406400"/>
                <a:gridCol w="406400"/>
              </a:tblGrid>
              <a:tr h="29474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4747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474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40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5" name="Straight Arrow Connector 14"/>
          <p:cNvCxnSpPr>
            <a:endCxn id="7" idx="1"/>
          </p:cNvCxnSpPr>
          <p:nvPr/>
        </p:nvCxnSpPr>
        <p:spPr>
          <a:xfrm flipV="1">
            <a:off x="1486437" y="2651760"/>
            <a:ext cx="1121535" cy="756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8" idx="1"/>
          </p:cNvCxnSpPr>
          <p:nvPr/>
        </p:nvCxnSpPr>
        <p:spPr>
          <a:xfrm>
            <a:off x="1486437" y="3870960"/>
            <a:ext cx="880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2" idx="1"/>
          </p:cNvCxnSpPr>
          <p:nvPr/>
        </p:nvCxnSpPr>
        <p:spPr>
          <a:xfrm>
            <a:off x="1486437" y="4282439"/>
            <a:ext cx="2475963" cy="807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3"/>
            <a:endCxn id="9" idx="1"/>
          </p:cNvCxnSpPr>
          <p:nvPr/>
        </p:nvCxnSpPr>
        <p:spPr>
          <a:xfrm>
            <a:off x="3827172" y="2651760"/>
            <a:ext cx="18202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0" idx="1"/>
          </p:cNvCxnSpPr>
          <p:nvPr/>
        </p:nvCxnSpPr>
        <p:spPr>
          <a:xfrm>
            <a:off x="3585693" y="3870960"/>
            <a:ext cx="4228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11" idx="1"/>
          </p:cNvCxnSpPr>
          <p:nvPr/>
        </p:nvCxnSpPr>
        <p:spPr>
          <a:xfrm>
            <a:off x="5227749" y="3870960"/>
            <a:ext cx="4196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13" idx="1"/>
          </p:cNvCxnSpPr>
          <p:nvPr/>
        </p:nvCxnSpPr>
        <p:spPr>
          <a:xfrm>
            <a:off x="6866586" y="3870960"/>
            <a:ext cx="5409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13" idx="0"/>
          </p:cNvCxnSpPr>
          <p:nvPr/>
        </p:nvCxnSpPr>
        <p:spPr>
          <a:xfrm>
            <a:off x="6866586" y="2316480"/>
            <a:ext cx="1150513" cy="1005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9" idx="1"/>
          </p:cNvCxnSpPr>
          <p:nvPr/>
        </p:nvCxnSpPr>
        <p:spPr>
          <a:xfrm flipV="1">
            <a:off x="5227749" y="2651760"/>
            <a:ext cx="419637" cy="756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2" idx="3"/>
            <a:endCxn id="13" idx="2"/>
          </p:cNvCxnSpPr>
          <p:nvPr/>
        </p:nvCxnSpPr>
        <p:spPr>
          <a:xfrm flipV="1">
            <a:off x="5181600" y="4419600"/>
            <a:ext cx="2835499" cy="670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1772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267237" y="3322320"/>
          <a:ext cx="12192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/>
                <a:gridCol w="406400"/>
                <a:gridCol w="406400"/>
              </a:tblGrid>
              <a:tr h="29474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4747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9474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20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Content Placeholder 5"/>
          <p:cNvGraphicFramePr>
            <a:graphicFrameLocks/>
          </p:cNvGraphicFramePr>
          <p:nvPr>
            <p:extLst/>
          </p:nvPr>
        </p:nvGraphicFramePr>
        <p:xfrm>
          <a:off x="2607972" y="2103120"/>
          <a:ext cx="12192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/>
                <a:gridCol w="406400"/>
                <a:gridCol w="406400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4747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474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30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Content Placeholder 5"/>
          <p:cNvGraphicFramePr>
            <a:graphicFrameLocks/>
          </p:cNvGraphicFramePr>
          <p:nvPr>
            <p:extLst/>
          </p:nvPr>
        </p:nvGraphicFramePr>
        <p:xfrm>
          <a:off x="2366493" y="3322320"/>
          <a:ext cx="12192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/>
                <a:gridCol w="406400"/>
                <a:gridCol w="406400"/>
              </a:tblGrid>
              <a:tr h="29474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4747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474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40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Content Placeholder 5"/>
          <p:cNvGraphicFramePr>
            <a:graphicFrameLocks/>
          </p:cNvGraphicFramePr>
          <p:nvPr>
            <p:extLst/>
          </p:nvPr>
        </p:nvGraphicFramePr>
        <p:xfrm>
          <a:off x="5647386" y="2103120"/>
          <a:ext cx="12192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/>
                <a:gridCol w="406400"/>
                <a:gridCol w="406400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4747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474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Content Placeholder 5"/>
          <p:cNvGraphicFramePr>
            <a:graphicFrameLocks/>
          </p:cNvGraphicFramePr>
          <p:nvPr>
            <p:extLst/>
          </p:nvPr>
        </p:nvGraphicFramePr>
        <p:xfrm>
          <a:off x="4008549" y="3322320"/>
          <a:ext cx="12192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/>
                <a:gridCol w="406400"/>
                <a:gridCol w="406400"/>
              </a:tblGrid>
              <a:tr h="29474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4747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474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Content Placeholder 5"/>
          <p:cNvGraphicFramePr>
            <a:graphicFrameLocks/>
          </p:cNvGraphicFramePr>
          <p:nvPr>
            <p:extLst/>
          </p:nvPr>
        </p:nvGraphicFramePr>
        <p:xfrm>
          <a:off x="5647386" y="3322320"/>
          <a:ext cx="12192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/>
                <a:gridCol w="406400"/>
                <a:gridCol w="406400"/>
              </a:tblGrid>
              <a:tr h="29474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4747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474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20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Content Placeholder 5"/>
          <p:cNvGraphicFramePr>
            <a:graphicFrameLocks/>
          </p:cNvGraphicFramePr>
          <p:nvPr>
            <p:extLst/>
          </p:nvPr>
        </p:nvGraphicFramePr>
        <p:xfrm>
          <a:off x="3962400" y="4541520"/>
          <a:ext cx="12192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/>
                <a:gridCol w="406400"/>
                <a:gridCol w="406400"/>
              </a:tblGrid>
              <a:tr h="29474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4747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71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30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Content Placeholder 5"/>
          <p:cNvGraphicFramePr>
            <a:graphicFrameLocks/>
          </p:cNvGraphicFramePr>
          <p:nvPr>
            <p:extLst/>
          </p:nvPr>
        </p:nvGraphicFramePr>
        <p:xfrm>
          <a:off x="7407499" y="3322320"/>
          <a:ext cx="12192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/>
                <a:gridCol w="406400"/>
                <a:gridCol w="406400"/>
              </a:tblGrid>
              <a:tr h="29474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4747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474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40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5" name="Straight Arrow Connector 14"/>
          <p:cNvCxnSpPr>
            <a:endCxn id="7" idx="1"/>
          </p:cNvCxnSpPr>
          <p:nvPr/>
        </p:nvCxnSpPr>
        <p:spPr>
          <a:xfrm flipV="1">
            <a:off x="1486437" y="2651760"/>
            <a:ext cx="1121535" cy="756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8" idx="1"/>
          </p:cNvCxnSpPr>
          <p:nvPr/>
        </p:nvCxnSpPr>
        <p:spPr>
          <a:xfrm>
            <a:off x="1486437" y="3870960"/>
            <a:ext cx="880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2" idx="1"/>
          </p:cNvCxnSpPr>
          <p:nvPr/>
        </p:nvCxnSpPr>
        <p:spPr>
          <a:xfrm>
            <a:off x="1486437" y="4282439"/>
            <a:ext cx="2475963" cy="807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3"/>
            <a:endCxn id="9" idx="1"/>
          </p:cNvCxnSpPr>
          <p:nvPr/>
        </p:nvCxnSpPr>
        <p:spPr>
          <a:xfrm>
            <a:off x="3827172" y="2651760"/>
            <a:ext cx="18202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0" idx="1"/>
          </p:cNvCxnSpPr>
          <p:nvPr/>
        </p:nvCxnSpPr>
        <p:spPr>
          <a:xfrm>
            <a:off x="3585693" y="3870960"/>
            <a:ext cx="4228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11" idx="1"/>
          </p:cNvCxnSpPr>
          <p:nvPr/>
        </p:nvCxnSpPr>
        <p:spPr>
          <a:xfrm>
            <a:off x="5227749" y="3870960"/>
            <a:ext cx="4196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13" idx="1"/>
          </p:cNvCxnSpPr>
          <p:nvPr/>
        </p:nvCxnSpPr>
        <p:spPr>
          <a:xfrm>
            <a:off x="6866586" y="3870960"/>
            <a:ext cx="5409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13" idx="0"/>
          </p:cNvCxnSpPr>
          <p:nvPr/>
        </p:nvCxnSpPr>
        <p:spPr>
          <a:xfrm>
            <a:off x="6866586" y="2316480"/>
            <a:ext cx="1150513" cy="1005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9" idx="1"/>
          </p:cNvCxnSpPr>
          <p:nvPr/>
        </p:nvCxnSpPr>
        <p:spPr>
          <a:xfrm flipV="1">
            <a:off x="5227749" y="2651760"/>
            <a:ext cx="419637" cy="756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2" idx="3"/>
            <a:endCxn id="13" idx="2"/>
          </p:cNvCxnSpPr>
          <p:nvPr/>
        </p:nvCxnSpPr>
        <p:spPr>
          <a:xfrm flipV="1">
            <a:off x="5181600" y="4419600"/>
            <a:ext cx="2835499" cy="670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4158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(Contd.)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4593589"/>
              </p:ext>
            </p:extLst>
          </p:nvPr>
        </p:nvGraphicFramePr>
        <p:xfrm>
          <a:off x="267237" y="4465320"/>
          <a:ext cx="12192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/>
                <a:gridCol w="406400"/>
                <a:gridCol w="406400"/>
              </a:tblGrid>
              <a:tr h="294747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4747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94747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4913218"/>
              </p:ext>
            </p:extLst>
          </p:nvPr>
        </p:nvGraphicFramePr>
        <p:xfrm>
          <a:off x="2607972" y="3246120"/>
          <a:ext cx="1219200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/>
                <a:gridCol w="406400"/>
                <a:gridCol w="4064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4747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474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41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70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5788891"/>
              </p:ext>
            </p:extLst>
          </p:nvPr>
        </p:nvGraphicFramePr>
        <p:xfrm>
          <a:off x="2366493" y="4465320"/>
          <a:ext cx="12192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/>
                <a:gridCol w="406400"/>
                <a:gridCol w="406400"/>
              </a:tblGrid>
              <a:tr h="294747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60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4747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4747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60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4404889"/>
              </p:ext>
            </p:extLst>
          </p:nvPr>
        </p:nvGraphicFramePr>
        <p:xfrm>
          <a:off x="5647386" y="3246120"/>
          <a:ext cx="1219200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/>
                <a:gridCol w="406400"/>
                <a:gridCol w="4064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71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80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4747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474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81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3286069"/>
              </p:ext>
            </p:extLst>
          </p:nvPr>
        </p:nvGraphicFramePr>
        <p:xfrm>
          <a:off x="4008549" y="4465320"/>
          <a:ext cx="1219200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/>
                <a:gridCol w="406400"/>
                <a:gridCol w="406400"/>
              </a:tblGrid>
              <a:tr h="294747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61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70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4747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474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61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70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9469804"/>
              </p:ext>
            </p:extLst>
          </p:nvPr>
        </p:nvGraphicFramePr>
        <p:xfrm>
          <a:off x="5647386" y="4465320"/>
          <a:ext cx="1219200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/>
                <a:gridCol w="406400"/>
                <a:gridCol w="406400"/>
              </a:tblGrid>
              <a:tr h="294747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71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4747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474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71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9321740"/>
              </p:ext>
            </p:extLst>
          </p:nvPr>
        </p:nvGraphicFramePr>
        <p:xfrm>
          <a:off x="3962400" y="5684520"/>
          <a:ext cx="1219200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/>
                <a:gridCol w="406400"/>
                <a:gridCol w="406400"/>
              </a:tblGrid>
              <a:tr h="294747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4747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716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61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6974721"/>
              </p:ext>
            </p:extLst>
          </p:nvPr>
        </p:nvGraphicFramePr>
        <p:xfrm>
          <a:off x="7407499" y="4465320"/>
          <a:ext cx="1219200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/>
                <a:gridCol w="406400"/>
                <a:gridCol w="406400"/>
              </a:tblGrid>
              <a:tr h="294747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91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130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4747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474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91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130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5" name="Straight Arrow Connector 14"/>
          <p:cNvCxnSpPr>
            <a:endCxn id="7" idx="1"/>
          </p:cNvCxnSpPr>
          <p:nvPr/>
        </p:nvCxnSpPr>
        <p:spPr>
          <a:xfrm flipV="1">
            <a:off x="1486437" y="3764280"/>
            <a:ext cx="1121535" cy="787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8" idx="1"/>
          </p:cNvCxnSpPr>
          <p:nvPr/>
        </p:nvCxnSpPr>
        <p:spPr>
          <a:xfrm>
            <a:off x="1486437" y="5013960"/>
            <a:ext cx="880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2" idx="1"/>
          </p:cNvCxnSpPr>
          <p:nvPr/>
        </p:nvCxnSpPr>
        <p:spPr>
          <a:xfrm>
            <a:off x="1486437" y="5425439"/>
            <a:ext cx="2475963" cy="777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3"/>
            <a:endCxn id="9" idx="1"/>
          </p:cNvCxnSpPr>
          <p:nvPr/>
        </p:nvCxnSpPr>
        <p:spPr>
          <a:xfrm>
            <a:off x="3827172" y="3764280"/>
            <a:ext cx="18202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0" idx="1"/>
          </p:cNvCxnSpPr>
          <p:nvPr/>
        </p:nvCxnSpPr>
        <p:spPr>
          <a:xfrm flipV="1">
            <a:off x="3585693" y="4983480"/>
            <a:ext cx="422856" cy="30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11" idx="1"/>
          </p:cNvCxnSpPr>
          <p:nvPr/>
        </p:nvCxnSpPr>
        <p:spPr>
          <a:xfrm flipV="1">
            <a:off x="5227749" y="4983480"/>
            <a:ext cx="419637" cy="30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13" idx="1"/>
          </p:cNvCxnSpPr>
          <p:nvPr/>
        </p:nvCxnSpPr>
        <p:spPr>
          <a:xfrm flipV="1">
            <a:off x="6866586" y="4983480"/>
            <a:ext cx="540913" cy="30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13" idx="0"/>
          </p:cNvCxnSpPr>
          <p:nvPr/>
        </p:nvCxnSpPr>
        <p:spPr>
          <a:xfrm>
            <a:off x="6866586" y="3459480"/>
            <a:ext cx="1150513" cy="1005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9" idx="1"/>
          </p:cNvCxnSpPr>
          <p:nvPr/>
        </p:nvCxnSpPr>
        <p:spPr>
          <a:xfrm flipV="1">
            <a:off x="5227749" y="3764280"/>
            <a:ext cx="419637" cy="787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2" idx="3"/>
            <a:endCxn id="13" idx="2"/>
          </p:cNvCxnSpPr>
          <p:nvPr/>
        </p:nvCxnSpPr>
        <p:spPr>
          <a:xfrm flipV="1">
            <a:off x="5181600" y="5501640"/>
            <a:ext cx="2835499" cy="701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2386555"/>
              </p:ext>
            </p:extLst>
          </p:nvPr>
        </p:nvGraphicFramePr>
        <p:xfrm>
          <a:off x="2603679" y="3243759"/>
          <a:ext cx="1219200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/>
                <a:gridCol w="406400"/>
                <a:gridCol w="4064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accent3"/>
                          </a:solidFill>
                        </a:rPr>
                        <a:t>20</a:t>
                      </a:r>
                      <a:endParaRPr lang="en-US" sz="1600" b="0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4747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474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accent3"/>
                          </a:solidFill>
                        </a:rPr>
                        <a:t>41</a:t>
                      </a:r>
                      <a:endParaRPr lang="en-US" sz="1600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accent3"/>
                          </a:solidFill>
                        </a:rPr>
                        <a:t>70</a:t>
                      </a:r>
                      <a:endParaRPr lang="en-US" sz="1600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603774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(Contd.)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3107957"/>
              </p:ext>
            </p:extLst>
          </p:nvPr>
        </p:nvGraphicFramePr>
        <p:xfrm>
          <a:off x="267237" y="4465320"/>
          <a:ext cx="12192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/>
                <a:gridCol w="406400"/>
                <a:gridCol w="406400"/>
              </a:tblGrid>
              <a:tr h="294747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4747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94747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828809"/>
              </p:ext>
            </p:extLst>
          </p:nvPr>
        </p:nvGraphicFramePr>
        <p:xfrm>
          <a:off x="2607972" y="3246120"/>
          <a:ext cx="1219200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/>
                <a:gridCol w="406400"/>
                <a:gridCol w="4064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rgbClr val="FF0000"/>
                          </a:solidFill>
                        </a:rPr>
                        <a:t>30</a:t>
                      </a:r>
                      <a:endParaRPr 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4747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474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51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80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5788891"/>
              </p:ext>
            </p:extLst>
          </p:nvPr>
        </p:nvGraphicFramePr>
        <p:xfrm>
          <a:off x="2366493" y="4465320"/>
          <a:ext cx="12192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/>
                <a:gridCol w="406400"/>
                <a:gridCol w="406400"/>
              </a:tblGrid>
              <a:tr h="294747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60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4747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4747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60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4404889"/>
              </p:ext>
            </p:extLst>
          </p:nvPr>
        </p:nvGraphicFramePr>
        <p:xfrm>
          <a:off x="5647386" y="3246120"/>
          <a:ext cx="1219200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/>
                <a:gridCol w="406400"/>
                <a:gridCol w="4064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71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80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4747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474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81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3286069"/>
              </p:ext>
            </p:extLst>
          </p:nvPr>
        </p:nvGraphicFramePr>
        <p:xfrm>
          <a:off x="4008549" y="4465320"/>
          <a:ext cx="1219200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/>
                <a:gridCol w="406400"/>
                <a:gridCol w="406400"/>
              </a:tblGrid>
              <a:tr h="294747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61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70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4747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474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61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70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9469804"/>
              </p:ext>
            </p:extLst>
          </p:nvPr>
        </p:nvGraphicFramePr>
        <p:xfrm>
          <a:off x="5647386" y="4465320"/>
          <a:ext cx="1219200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/>
                <a:gridCol w="406400"/>
                <a:gridCol w="406400"/>
              </a:tblGrid>
              <a:tr h="294747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71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4747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474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71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9321740"/>
              </p:ext>
            </p:extLst>
          </p:nvPr>
        </p:nvGraphicFramePr>
        <p:xfrm>
          <a:off x="3962400" y="5684520"/>
          <a:ext cx="1219200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/>
                <a:gridCol w="406400"/>
                <a:gridCol w="406400"/>
              </a:tblGrid>
              <a:tr h="294747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4747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716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61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6974721"/>
              </p:ext>
            </p:extLst>
          </p:nvPr>
        </p:nvGraphicFramePr>
        <p:xfrm>
          <a:off x="7407499" y="4465320"/>
          <a:ext cx="1219200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/>
                <a:gridCol w="406400"/>
                <a:gridCol w="406400"/>
              </a:tblGrid>
              <a:tr h="294747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91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130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4747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474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91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130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5" name="Straight Arrow Connector 14"/>
          <p:cNvCxnSpPr>
            <a:endCxn id="7" idx="1"/>
          </p:cNvCxnSpPr>
          <p:nvPr/>
        </p:nvCxnSpPr>
        <p:spPr>
          <a:xfrm flipV="1">
            <a:off x="1486437" y="3764280"/>
            <a:ext cx="1121535" cy="787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8" idx="1"/>
          </p:cNvCxnSpPr>
          <p:nvPr/>
        </p:nvCxnSpPr>
        <p:spPr>
          <a:xfrm>
            <a:off x="1486437" y="5013960"/>
            <a:ext cx="880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2" idx="1"/>
          </p:cNvCxnSpPr>
          <p:nvPr/>
        </p:nvCxnSpPr>
        <p:spPr>
          <a:xfrm>
            <a:off x="1486437" y="5425439"/>
            <a:ext cx="2475963" cy="777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3"/>
            <a:endCxn id="9" idx="1"/>
          </p:cNvCxnSpPr>
          <p:nvPr/>
        </p:nvCxnSpPr>
        <p:spPr>
          <a:xfrm>
            <a:off x="3827172" y="3764280"/>
            <a:ext cx="18202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0" idx="1"/>
          </p:cNvCxnSpPr>
          <p:nvPr/>
        </p:nvCxnSpPr>
        <p:spPr>
          <a:xfrm flipV="1">
            <a:off x="3585693" y="4983480"/>
            <a:ext cx="422856" cy="30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11" idx="1"/>
          </p:cNvCxnSpPr>
          <p:nvPr/>
        </p:nvCxnSpPr>
        <p:spPr>
          <a:xfrm flipV="1">
            <a:off x="5227749" y="4983480"/>
            <a:ext cx="419637" cy="30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13" idx="1"/>
          </p:cNvCxnSpPr>
          <p:nvPr/>
        </p:nvCxnSpPr>
        <p:spPr>
          <a:xfrm flipV="1">
            <a:off x="6866586" y="4983480"/>
            <a:ext cx="540913" cy="30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13" idx="0"/>
          </p:cNvCxnSpPr>
          <p:nvPr/>
        </p:nvCxnSpPr>
        <p:spPr>
          <a:xfrm>
            <a:off x="6866586" y="3459480"/>
            <a:ext cx="1150513" cy="1005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9" idx="1"/>
          </p:cNvCxnSpPr>
          <p:nvPr/>
        </p:nvCxnSpPr>
        <p:spPr>
          <a:xfrm flipV="1">
            <a:off x="5227749" y="3764280"/>
            <a:ext cx="419637" cy="787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2" idx="3"/>
            <a:endCxn id="13" idx="2"/>
          </p:cNvCxnSpPr>
          <p:nvPr/>
        </p:nvCxnSpPr>
        <p:spPr>
          <a:xfrm flipV="1">
            <a:off x="5181600" y="5501640"/>
            <a:ext cx="2835499" cy="701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877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847088"/>
            <a:ext cx="7425487" cy="473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585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1" y="137450"/>
            <a:ext cx="8534400" cy="6356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505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Project Table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39127"/>
            <a:ext cx="8477250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755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Gantt Chart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253050"/>
            <a:ext cx="7334250" cy="54102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96962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Macroscopic Project 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759" y="2057401"/>
            <a:ext cx="7873624" cy="4233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762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Gantt Chart (Contd.)</a:t>
            </a:r>
            <a:endParaRPr lang="en-US" dirty="0"/>
          </a:p>
        </p:txBody>
      </p:sp>
      <p:sp>
        <p:nvSpPr>
          <p:cNvPr id="4" name="AutoShape 2" descr="gantt-chart-1.png"/>
          <p:cNvSpPr>
            <a:spLocks noChangeAspect="1" noChangeArrowheads="1"/>
          </p:cNvSpPr>
          <p:nvPr/>
        </p:nvSpPr>
        <p:spPr bwMode="auto">
          <a:xfrm>
            <a:off x="1295400" y="2743200"/>
            <a:ext cx="3962400" cy="3962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239" y="1828843"/>
            <a:ext cx="6477000" cy="440516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57200" y="6362962"/>
            <a:ext cx="8458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Source:</a:t>
            </a:r>
            <a:r>
              <a:rPr lang="en-US" dirty="0" smtClean="0"/>
              <a:t>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www.workamajig.com/blog/gantt-charts-project-management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307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Planning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 the scope of the project</a:t>
            </a:r>
          </a:p>
          <a:p>
            <a:r>
              <a:rPr lang="en-US" dirty="0" smtClean="0"/>
              <a:t>Involve the customer in the planning activity</a:t>
            </a:r>
          </a:p>
          <a:p>
            <a:r>
              <a:rPr lang="en-US" dirty="0" smtClean="0"/>
              <a:t>Recognize that planning is iterative</a:t>
            </a:r>
          </a:p>
          <a:p>
            <a:r>
              <a:rPr lang="en-US" dirty="0" smtClean="0"/>
              <a:t>Estimate based on what you know</a:t>
            </a:r>
          </a:p>
          <a:p>
            <a:r>
              <a:rPr lang="en-US" dirty="0" smtClean="0"/>
              <a:t>Consider risk as you define the plan</a:t>
            </a:r>
          </a:p>
          <a:p>
            <a:r>
              <a:rPr lang="en-US" dirty="0" smtClean="0"/>
              <a:t>Be realistic</a:t>
            </a:r>
          </a:p>
          <a:p>
            <a:r>
              <a:rPr lang="en-US" dirty="0" smtClean="0"/>
              <a:t>Adjust granularity</a:t>
            </a:r>
          </a:p>
          <a:p>
            <a:r>
              <a:rPr lang="en-US" dirty="0" smtClean="0"/>
              <a:t>Define how you intend to ensure quality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968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3250" cy="1139825"/>
          </a:xfrm>
        </p:spPr>
        <p:txBody>
          <a:bodyPr>
            <a:normAutofit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sz="2800" b="0" dirty="0" smtClean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447800"/>
            <a:ext cx="8223250" cy="4672013"/>
          </a:xfrm>
        </p:spPr>
        <p:txBody>
          <a:bodyPr/>
          <a:lstStyle/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Example: to track progress of building a communication software </a:t>
            </a:r>
          </a:p>
        </p:txBody>
      </p:sp>
      <p:pic>
        <p:nvPicPr>
          <p:cNvPr id="2355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2286000"/>
            <a:ext cx="6248400" cy="364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324600" y="4572000"/>
            <a:ext cx="1600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What is it?</a:t>
            </a:r>
            <a:endParaRPr lang="en-US" sz="28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References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35480"/>
            <a:ext cx="8229600" cy="103632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err="1" smtClean="0"/>
              <a:t>Pfleeger</a:t>
            </a:r>
            <a:r>
              <a:rPr lang="en-US" dirty="0" smtClean="0"/>
              <a:t> </a:t>
            </a:r>
            <a:r>
              <a:rPr lang="en-US" smtClean="0"/>
              <a:t>SE Book</a:t>
            </a:r>
          </a:p>
          <a:p>
            <a:pPr eaLnBrk="1" hangingPunct="1"/>
            <a:r>
              <a:rPr lang="en-US" smtClean="0"/>
              <a:t>Pressman SE Book</a:t>
            </a:r>
            <a:endParaRPr lang="en-US" dirty="0" smtClean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30662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Acknowledgement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4297680"/>
            <a:ext cx="8229600" cy="10363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few </a:t>
            </a:r>
            <a:r>
              <a:rPr lang="en-US" sz="2600" dirty="0" smtClean="0"/>
              <a:t>slides have been reused from UCF 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slides for the SE course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Planning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Before starting</a:t>
            </a:r>
          </a:p>
          <a:p>
            <a:pPr lvl="1"/>
            <a:r>
              <a:rPr lang="en-US" dirty="0" smtClean="0"/>
              <a:t>Establish system’s scope and objectives</a:t>
            </a:r>
          </a:p>
          <a:p>
            <a:pPr lvl="1"/>
            <a:r>
              <a:rPr lang="en-US" dirty="0" smtClean="0"/>
              <a:t>Consider alternative solutions</a:t>
            </a:r>
          </a:p>
          <a:p>
            <a:pPr lvl="1"/>
            <a:r>
              <a:rPr lang="en-US" dirty="0" smtClean="0"/>
              <a:t>Identify technical and management constraints</a:t>
            </a:r>
          </a:p>
          <a:p>
            <a:r>
              <a:rPr lang="en-US" dirty="0" smtClean="0"/>
              <a:t>As a Project Manager</a:t>
            </a:r>
          </a:p>
          <a:p>
            <a:pPr lvl="1"/>
            <a:r>
              <a:rPr lang="en-US" dirty="0" smtClean="0"/>
              <a:t>Decompose the product function (FD)</a:t>
            </a:r>
          </a:p>
          <a:p>
            <a:pPr lvl="1"/>
            <a:r>
              <a:rPr lang="en-US" dirty="0" smtClean="0"/>
              <a:t>Select an appropriate process model</a:t>
            </a:r>
          </a:p>
          <a:p>
            <a:pPr lvl="1"/>
            <a:r>
              <a:rPr lang="en-US" dirty="0" smtClean="0"/>
              <a:t>Select the task set for the project</a:t>
            </a:r>
          </a:p>
          <a:p>
            <a:pPr lvl="1"/>
            <a:r>
              <a:rPr lang="en-US" dirty="0" smtClean="0"/>
              <a:t>Decompose the tasks into smaller work items (WBS)</a:t>
            </a:r>
          </a:p>
          <a:p>
            <a:pPr lvl="1"/>
            <a:r>
              <a:rPr lang="en-US" dirty="0" smtClean="0"/>
              <a:t>Estimate effort for each task/work item</a:t>
            </a:r>
          </a:p>
          <a:p>
            <a:pPr lvl="1"/>
            <a:r>
              <a:rPr lang="en-US" dirty="0" smtClean="0"/>
              <a:t>Estimate completion time of the project (Task/Activity Network)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709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Processing Product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Consider </a:t>
            </a:r>
            <a:r>
              <a:rPr lang="en-US" dirty="0"/>
              <a:t>a project that will build a new word-processing </a:t>
            </a:r>
            <a:r>
              <a:rPr lang="en-US" dirty="0" smtClean="0"/>
              <a:t>product:</a:t>
            </a:r>
            <a:endParaRPr lang="en-US" dirty="0"/>
          </a:p>
          <a:p>
            <a:r>
              <a:rPr lang="en-US" dirty="0"/>
              <a:t>Among the unique features of the </a:t>
            </a:r>
            <a:r>
              <a:rPr lang="en-US"/>
              <a:t>product </a:t>
            </a:r>
            <a:r>
              <a:rPr lang="en-US" smtClean="0"/>
              <a:t>are: </a:t>
            </a:r>
          </a:p>
          <a:p>
            <a:pPr lvl="1"/>
            <a:r>
              <a:rPr lang="en-US" smtClean="0"/>
              <a:t>continuous </a:t>
            </a:r>
            <a:r>
              <a:rPr lang="en-US" dirty="0"/>
              <a:t>voice as well </a:t>
            </a:r>
            <a:r>
              <a:rPr lang="en-US"/>
              <a:t>as </a:t>
            </a:r>
            <a:r>
              <a:rPr lang="en-US" smtClean="0"/>
              <a:t>keyboard input </a:t>
            </a:r>
          </a:p>
          <a:p>
            <a:pPr lvl="1"/>
            <a:r>
              <a:rPr lang="en-US" smtClean="0"/>
              <a:t>extremely </a:t>
            </a:r>
            <a:r>
              <a:rPr lang="en-US" dirty="0"/>
              <a:t>sophisticated “automatic copy edit</a:t>
            </a:r>
            <a:r>
              <a:rPr lang="en-US"/>
              <a:t>” </a:t>
            </a:r>
            <a:r>
              <a:rPr lang="en-US" smtClean="0"/>
              <a:t>features</a:t>
            </a:r>
          </a:p>
          <a:p>
            <a:pPr lvl="1"/>
            <a:r>
              <a:rPr lang="en-US" smtClean="0"/>
              <a:t>page </a:t>
            </a:r>
            <a:r>
              <a:rPr lang="en-US"/>
              <a:t>layout </a:t>
            </a:r>
            <a:r>
              <a:rPr lang="en-US" smtClean="0"/>
              <a:t>capability</a:t>
            </a:r>
          </a:p>
          <a:p>
            <a:pPr lvl="1"/>
            <a:r>
              <a:rPr lang="en-US" smtClean="0"/>
              <a:t>automatic </a:t>
            </a:r>
            <a:r>
              <a:rPr lang="en-US" dirty="0"/>
              <a:t>indexing and table of contents, and others</a:t>
            </a:r>
            <a:r>
              <a:rPr lang="en-US"/>
              <a:t>. </a:t>
            </a:r>
          </a:p>
          <a:p>
            <a:r>
              <a:rPr lang="en-US" smtClean="0"/>
              <a:t>The </a:t>
            </a:r>
            <a:r>
              <a:rPr lang="en-US" dirty="0"/>
              <a:t>project manager </a:t>
            </a:r>
            <a:r>
              <a:rPr lang="en-US"/>
              <a:t>must </a:t>
            </a:r>
            <a:r>
              <a:rPr lang="en-US" smtClean="0"/>
              <a:t>first:</a:t>
            </a:r>
            <a:endParaRPr lang="en-US" dirty="0"/>
          </a:p>
          <a:p>
            <a:pPr lvl="1"/>
            <a:r>
              <a:rPr lang="en-US" dirty="0"/>
              <a:t>establish a statement of scope that bounds these features (as well as other </a:t>
            </a:r>
            <a:r>
              <a:rPr lang="en-US"/>
              <a:t>more </a:t>
            </a:r>
            <a:r>
              <a:rPr lang="en-US" smtClean="0"/>
              <a:t>mundane functions </a:t>
            </a:r>
            <a:r>
              <a:rPr lang="en-US" dirty="0"/>
              <a:t>such as editing, file management, document production, and the </a:t>
            </a:r>
            <a:r>
              <a:rPr lang="en-US"/>
              <a:t>like</a:t>
            </a:r>
            <a:r>
              <a:rPr lang="en-US" smtClean="0"/>
              <a:t>).</a:t>
            </a:r>
          </a:p>
          <a:p>
            <a:pPr lvl="1"/>
            <a:r>
              <a:rPr lang="en-US" smtClean="0"/>
              <a:t>For </a:t>
            </a:r>
            <a:r>
              <a:rPr lang="en-US" dirty="0"/>
              <a:t>example, will continuous voice input require that the product be “trained” </a:t>
            </a:r>
            <a:r>
              <a:rPr lang="en-US"/>
              <a:t>by </a:t>
            </a:r>
            <a:r>
              <a:rPr lang="en-US" smtClean="0"/>
              <a:t>the user</a:t>
            </a:r>
            <a:r>
              <a:rPr lang="en-US" dirty="0"/>
              <a:t>? Specifically, what capabilities will the copy edit feature provide? Just </a:t>
            </a:r>
            <a:r>
              <a:rPr lang="en-US"/>
              <a:t>how </a:t>
            </a:r>
            <a:r>
              <a:rPr lang="en-US" smtClean="0"/>
              <a:t>sophisticated will </a:t>
            </a:r>
            <a:r>
              <a:rPr lang="en-US" dirty="0"/>
              <a:t>the page layout capability </a:t>
            </a:r>
            <a:r>
              <a:rPr lang="en-US"/>
              <a:t>be</a:t>
            </a:r>
            <a:r>
              <a:rPr lang="en-US" smtClean="0"/>
              <a:t>?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903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set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Communications tasks</a:t>
            </a:r>
          </a:p>
          <a:p>
            <a:pPr lvl="1"/>
            <a:r>
              <a:rPr lang="en-US" dirty="0" smtClean="0"/>
              <a:t>Develop list of clarification issues</a:t>
            </a:r>
          </a:p>
          <a:p>
            <a:pPr lvl="1"/>
            <a:r>
              <a:rPr lang="en-US" dirty="0" smtClean="0"/>
              <a:t>Meet with customer to address clarification issues</a:t>
            </a:r>
          </a:p>
          <a:p>
            <a:pPr lvl="1"/>
            <a:r>
              <a:rPr lang="en-US" dirty="0" smtClean="0"/>
              <a:t>Jointly develop a statement of scope</a:t>
            </a:r>
          </a:p>
          <a:p>
            <a:pPr lvl="1"/>
            <a:r>
              <a:rPr lang="en-US" dirty="0" smtClean="0"/>
              <a:t>Review the statement of scope with all concerned</a:t>
            </a:r>
          </a:p>
          <a:p>
            <a:pPr lvl="1"/>
            <a:r>
              <a:rPr lang="en-US" dirty="0" smtClean="0"/>
              <a:t>Modify the statement of scope as required</a:t>
            </a:r>
          </a:p>
          <a:p>
            <a:r>
              <a:rPr lang="en-US" dirty="0" smtClean="0"/>
              <a:t>Planning/Construction</a:t>
            </a:r>
          </a:p>
          <a:p>
            <a:pPr lvl="1"/>
            <a:r>
              <a:rPr lang="en-US" dirty="0" smtClean="0"/>
              <a:t>Understand the required technology</a:t>
            </a:r>
          </a:p>
          <a:p>
            <a:pPr lvl="1"/>
            <a:r>
              <a:rPr lang="en-US" dirty="0" smtClean="0"/>
              <a:t>Learn the new domain/language </a:t>
            </a:r>
          </a:p>
          <a:p>
            <a:r>
              <a:rPr lang="en-US" dirty="0" smtClean="0"/>
              <a:t>Modeling</a:t>
            </a:r>
          </a:p>
          <a:p>
            <a:pPr lvl="1"/>
            <a:r>
              <a:rPr lang="en-US" dirty="0" smtClean="0"/>
              <a:t>Develop the architecture of the system under 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592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Factors Affecting Choice of Task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Size of project</a:t>
            </a:r>
          </a:p>
          <a:p>
            <a:r>
              <a:rPr lang="en-US" dirty="0" smtClean="0"/>
              <a:t>Number of potential users</a:t>
            </a:r>
          </a:p>
          <a:p>
            <a:r>
              <a:rPr lang="en-US" dirty="0" smtClean="0"/>
              <a:t>Mission criticality</a:t>
            </a:r>
          </a:p>
          <a:p>
            <a:r>
              <a:rPr lang="en-US" dirty="0" smtClean="0"/>
              <a:t>Application longevity</a:t>
            </a:r>
          </a:p>
          <a:p>
            <a:r>
              <a:rPr lang="en-US" dirty="0" smtClean="0"/>
              <a:t>Stability of requirements</a:t>
            </a:r>
          </a:p>
          <a:p>
            <a:r>
              <a:rPr lang="en-US" dirty="0" smtClean="0"/>
              <a:t>Ease of communication (customer/developer)</a:t>
            </a:r>
          </a:p>
          <a:p>
            <a:r>
              <a:rPr lang="en-US" dirty="0" smtClean="0"/>
              <a:t>Maturity of applicable technology</a:t>
            </a:r>
          </a:p>
          <a:p>
            <a:r>
              <a:rPr lang="en-US" dirty="0" smtClean="0"/>
              <a:t>Performance constraints</a:t>
            </a:r>
          </a:p>
          <a:p>
            <a:r>
              <a:rPr lang="en-US" dirty="0" smtClean="0"/>
              <a:t>Embedded/Non Embedded characteristics of project</a:t>
            </a:r>
          </a:p>
          <a:p>
            <a:r>
              <a:rPr lang="en-US" dirty="0" smtClean="0"/>
              <a:t>Staff…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431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672737"/>
            <a:ext cx="8223250" cy="1139825"/>
          </a:xfrm>
        </p:spPr>
        <p:txBody>
          <a:bodyPr>
            <a:normAutofit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 smtClean="0"/>
              <a:t>Project Schedule</a:t>
            </a:r>
            <a:endParaRPr lang="en-GB" sz="2800" dirty="0" smtClean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2262187"/>
            <a:ext cx="8223250" cy="4672013"/>
          </a:xfrm>
        </p:spPr>
        <p:txBody>
          <a:bodyPr/>
          <a:lstStyle/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Describes the software-development cycle for a particular project by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enumerating the phases or stages of the project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breaking each phase into discrete tasks or activities to be completed</a:t>
            </a:r>
          </a:p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Portrays the interactions among the activities and estimates the times that each task or activity will take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  <p:extLst mod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881187"/>
            <a:ext cx="8223250" cy="4672013"/>
          </a:xfrm>
        </p:spPr>
        <p:txBody>
          <a:bodyPr/>
          <a:lstStyle/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b="1" dirty="0" smtClean="0"/>
              <a:t>Activity</a:t>
            </a:r>
            <a:r>
              <a:rPr lang="en-GB" dirty="0" smtClean="0"/>
              <a:t>:  takes place over a period of time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Predecessor activity</a:t>
            </a:r>
          </a:p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b="1" dirty="0" smtClean="0"/>
              <a:t>Milestone</a:t>
            </a:r>
            <a:r>
              <a:rPr lang="en-GB" dirty="0" smtClean="0"/>
              <a:t>:  completion of an activity or a set of activities -- a particular point in time</a:t>
            </a:r>
          </a:p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b="1" dirty="0" smtClean="0"/>
              <a:t>Precursor</a:t>
            </a:r>
            <a:r>
              <a:rPr lang="en-GB" dirty="0" smtClean="0"/>
              <a:t>:  event or set of events that must occur in order for an activity to start</a:t>
            </a:r>
          </a:p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b="1" dirty="0" smtClean="0"/>
              <a:t>Duration</a:t>
            </a:r>
            <a:r>
              <a:rPr lang="en-GB" dirty="0" smtClean="0"/>
              <a:t>:  length of time needed to complete an activity</a:t>
            </a:r>
          </a:p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b="1" dirty="0" smtClean="0"/>
              <a:t>Due date</a:t>
            </a:r>
            <a:r>
              <a:rPr lang="en-GB" dirty="0" smtClean="0"/>
              <a:t>:  date by which an activity must be completed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661987"/>
            <a:ext cx="8223250" cy="1139825"/>
          </a:xfrm>
        </p:spPr>
        <p:txBody>
          <a:bodyPr>
            <a:normAutofit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 smtClean="0"/>
              <a:t>Project Schedule (Contd.)</a:t>
            </a:r>
            <a:endParaRPr lang="en-GB" sz="2800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  <p:extLst mod="1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|2.1|30.6|2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0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63351</TotalTime>
  <Words>1094</Words>
  <Application>Microsoft Office PowerPoint</Application>
  <PresentationFormat>On-screen Show (4:3)</PresentationFormat>
  <Paragraphs>301</Paragraphs>
  <Slides>31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Constantia</vt:lpstr>
      <vt:lpstr>Wingdings 2</vt:lpstr>
      <vt:lpstr>Flow</vt:lpstr>
      <vt:lpstr>Document</vt:lpstr>
      <vt:lpstr>Managing and Tracking the Software Project</vt:lpstr>
      <vt:lpstr>Questions from a Customer</vt:lpstr>
      <vt:lpstr>Project Planning Principles</vt:lpstr>
      <vt:lpstr>Project Planning</vt:lpstr>
      <vt:lpstr>Word Processing Product</vt:lpstr>
      <vt:lpstr>Task set example</vt:lpstr>
      <vt:lpstr>Factors Affecting Choice of Task Set</vt:lpstr>
      <vt:lpstr>Project Schedule</vt:lpstr>
      <vt:lpstr>Project Schedule (Contd.)</vt:lpstr>
      <vt:lpstr>Project Schedule (Contd.)</vt:lpstr>
      <vt:lpstr>PowerPoint Presentation</vt:lpstr>
      <vt:lpstr>WBS and Activity Networks</vt:lpstr>
      <vt:lpstr>Project Types</vt:lpstr>
      <vt:lpstr>Concept Development Projects</vt:lpstr>
      <vt:lpstr>WBS for CDP</vt:lpstr>
      <vt:lpstr>WBS for CDP (Contd.)</vt:lpstr>
      <vt:lpstr>Activity Network for CDP</vt:lpstr>
      <vt:lpstr>Estimating Completion Critical Path Method</vt:lpstr>
      <vt:lpstr>Estimating Completion Critical Path Method</vt:lpstr>
      <vt:lpstr>Exercise</vt:lpstr>
      <vt:lpstr>Exercise</vt:lpstr>
      <vt:lpstr>Exercise (Contd.)</vt:lpstr>
      <vt:lpstr>Exercise (Contd.)</vt:lpstr>
      <vt:lpstr>Exercise</vt:lpstr>
      <vt:lpstr>PowerPoint Presentation</vt:lpstr>
      <vt:lpstr>Project Table</vt:lpstr>
      <vt:lpstr>Gantt Chart</vt:lpstr>
      <vt:lpstr>Macroscopic Project Schedule</vt:lpstr>
      <vt:lpstr>Gantt Chart (Contd.)</vt:lpstr>
      <vt:lpstr>PowerPoint Presentation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aadil</dc:creator>
  <cp:lastModifiedBy>Zeeshan</cp:lastModifiedBy>
  <cp:revision>384</cp:revision>
  <dcterms:created xsi:type="dcterms:W3CDTF">2011-09-06T15:43:21Z</dcterms:created>
  <dcterms:modified xsi:type="dcterms:W3CDTF">2024-02-21T05:08:20Z</dcterms:modified>
</cp:coreProperties>
</file>