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97" r:id="rId3"/>
    <p:sldId id="291" r:id="rId4"/>
    <p:sldId id="292" r:id="rId5"/>
    <p:sldId id="293" r:id="rId6"/>
    <p:sldId id="294" r:id="rId7"/>
    <p:sldId id="295" r:id="rId8"/>
    <p:sldId id="302" r:id="rId9"/>
    <p:sldId id="298" r:id="rId10"/>
    <p:sldId id="299" r:id="rId11"/>
    <p:sldId id="300" r:id="rId12"/>
    <p:sldId id="301" r:id="rId13"/>
    <p:sldId id="296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3853A-03BE-4DB1-A246-49713965773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F6124-EE86-46A8-B5F5-FB23BB634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89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40199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5340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08220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17706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6472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3345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0F67-E609-42A6-BDCF-57AE046E4F32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0970A-9887-4BE5-AC4D-4C94692B3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6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0F67-E609-42A6-BDCF-57AE046E4F32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0970A-9887-4BE5-AC4D-4C94692B3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4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0F67-E609-42A6-BDCF-57AE046E4F32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0970A-9887-4BE5-AC4D-4C94692B3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7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0F67-E609-42A6-BDCF-57AE046E4F32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0970A-9887-4BE5-AC4D-4C94692B3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2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0F67-E609-42A6-BDCF-57AE046E4F32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0970A-9887-4BE5-AC4D-4C94692B3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5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0F67-E609-42A6-BDCF-57AE046E4F32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0970A-9887-4BE5-AC4D-4C94692B3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5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0F67-E609-42A6-BDCF-57AE046E4F32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0970A-9887-4BE5-AC4D-4C94692B3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92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0F67-E609-42A6-BDCF-57AE046E4F32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0970A-9887-4BE5-AC4D-4C94692B3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7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0F67-E609-42A6-BDCF-57AE046E4F32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0970A-9887-4BE5-AC4D-4C94692B3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89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0F67-E609-42A6-BDCF-57AE046E4F32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0970A-9887-4BE5-AC4D-4C94692B3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87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0F67-E609-42A6-BDCF-57AE046E4F32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0970A-9887-4BE5-AC4D-4C94692B3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0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70F67-E609-42A6-BDCF-57AE046E4F32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0970A-9887-4BE5-AC4D-4C94692B3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2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Characteristics of Requirements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6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38" y="835377"/>
            <a:ext cx="10383773" cy="499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5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040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- Requirements at multiple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en-GB" dirty="0" smtClean="0"/>
              <a:t>We need a user </a:t>
            </a:r>
            <a:r>
              <a:rPr lang="en-GB" dirty="0"/>
              <a:t>interface for the </a:t>
            </a:r>
            <a:r>
              <a:rPr lang="en-GB" dirty="0" smtClean="0"/>
              <a:t>existing SARIMA </a:t>
            </a:r>
            <a:r>
              <a:rPr lang="en-GB" dirty="0"/>
              <a:t>forecasting </a:t>
            </a:r>
            <a:r>
              <a:rPr lang="en-GB" dirty="0" smtClean="0"/>
              <a:t>Algorithm</a:t>
            </a:r>
          </a:p>
          <a:p>
            <a:pPr marL="342900" lvl="1" indent="0">
              <a:buNone/>
            </a:pPr>
            <a:r>
              <a:rPr lang="en-GB" dirty="0" smtClean="0"/>
              <a:t>1.1 We need </a:t>
            </a:r>
            <a:r>
              <a:rPr lang="en-GB" dirty="0"/>
              <a:t>a very simple user interface which allows user to input in a box all of the parameters of the </a:t>
            </a:r>
            <a:r>
              <a:rPr lang="en-GB" dirty="0" smtClean="0"/>
              <a:t>algorithm</a:t>
            </a:r>
          </a:p>
          <a:p>
            <a:pPr marL="342900" lvl="1" indent="0">
              <a:buNone/>
            </a:pPr>
            <a:r>
              <a:rPr lang="en-GB" dirty="0" smtClean="0"/>
              <a:t>1.2 </a:t>
            </a:r>
            <a:r>
              <a:rPr lang="en-GB" dirty="0"/>
              <a:t>We need to host this (can use </a:t>
            </a:r>
            <a:r>
              <a:rPr lang="en-GB" dirty="0" smtClean="0"/>
              <a:t>existing company </a:t>
            </a:r>
            <a:r>
              <a:rPr lang="en-GB" dirty="0"/>
              <a:t>website) or we can create another. It should act like a portal, user has user name and password. They log in, connect </a:t>
            </a:r>
            <a:r>
              <a:rPr lang="en-GB" dirty="0" err="1"/>
              <a:t>Xero</a:t>
            </a:r>
            <a:r>
              <a:rPr lang="en-GB" dirty="0"/>
              <a:t> / QB / </a:t>
            </a:r>
            <a:r>
              <a:rPr lang="en-GB" dirty="0" err="1"/>
              <a:t>Clearbook</a:t>
            </a:r>
            <a:r>
              <a:rPr lang="en-GB" dirty="0"/>
              <a:t> account and are able to use the prediction </a:t>
            </a:r>
            <a:r>
              <a:rPr lang="en-GB" dirty="0" err="1" smtClean="0"/>
              <a:t>algo</a:t>
            </a:r>
            <a:endParaRPr lang="en-GB" dirty="0" smtClean="0"/>
          </a:p>
          <a:p>
            <a:pPr marL="342900" lvl="1" indent="0">
              <a:buNone/>
            </a:pPr>
            <a:r>
              <a:rPr lang="en-GB" dirty="0" smtClean="0"/>
              <a:t>1.3 We </a:t>
            </a:r>
            <a:r>
              <a:rPr lang="en-GB" dirty="0"/>
              <a:t>need the user to be able to write or rate the accuracy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89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- Requirements </a:t>
            </a:r>
            <a:r>
              <a:rPr lang="en-US" dirty="0" smtClean="0"/>
              <a:t>at multiple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0">
              <a:buNone/>
            </a:pPr>
            <a:r>
              <a:rPr lang="en-GB" dirty="0" smtClean="0"/>
              <a:t>1.1 We need </a:t>
            </a:r>
            <a:r>
              <a:rPr lang="en-GB" dirty="0"/>
              <a:t>a very simple user interface which allows user to input in a box all of the parameters of the </a:t>
            </a:r>
            <a:r>
              <a:rPr lang="en-GB" dirty="0" smtClean="0"/>
              <a:t>algorithm</a:t>
            </a:r>
          </a:p>
          <a:p>
            <a:pPr marL="342900" lvl="1" indent="0">
              <a:buNone/>
            </a:pPr>
            <a:r>
              <a:rPr lang="en-GB" dirty="0"/>
              <a:t>	</a:t>
            </a:r>
            <a:r>
              <a:rPr lang="en-GB" dirty="0" smtClean="0"/>
              <a:t>1.1.1 </a:t>
            </a:r>
            <a:r>
              <a:rPr lang="en-GB" dirty="0"/>
              <a:t>Forecast </a:t>
            </a:r>
            <a:r>
              <a:rPr lang="en-GB" dirty="0" smtClean="0"/>
              <a:t>frequency </a:t>
            </a:r>
            <a:r>
              <a:rPr lang="en-GB" dirty="0"/>
              <a:t>should all be </a:t>
            </a:r>
            <a:r>
              <a:rPr lang="en-GB" dirty="0" smtClean="0"/>
              <a:t>monthly</a:t>
            </a:r>
          </a:p>
          <a:p>
            <a:pPr marL="342900" lvl="1" indent="0">
              <a:buNone/>
            </a:pPr>
            <a:r>
              <a:rPr lang="en-GB" dirty="0"/>
              <a:t>	</a:t>
            </a:r>
            <a:r>
              <a:rPr lang="en-GB" dirty="0" smtClean="0"/>
              <a:t>1.1.2 </a:t>
            </a:r>
            <a:r>
              <a:rPr lang="en-GB" dirty="0"/>
              <a:t>For manual </a:t>
            </a:r>
            <a:r>
              <a:rPr lang="en-GB" dirty="0" smtClean="0"/>
              <a:t>excel upload; allow </a:t>
            </a:r>
            <a:r>
              <a:rPr lang="en-GB" dirty="0"/>
              <a:t>user to select the file from an explore dialog </a:t>
            </a:r>
            <a:r>
              <a:rPr lang="en-GB" dirty="0" smtClean="0"/>
              <a:t>box</a:t>
            </a:r>
          </a:p>
          <a:p>
            <a:pPr marL="342900" lvl="1" indent="0">
              <a:buNone/>
            </a:pPr>
            <a:r>
              <a:rPr lang="en-GB" dirty="0"/>
              <a:t>	</a:t>
            </a:r>
            <a:r>
              <a:rPr lang="en-GB" dirty="0" smtClean="0"/>
              <a:t>1.1.3 extract </a:t>
            </a:r>
            <a:r>
              <a:rPr lang="en-GB" dirty="0"/>
              <a:t>the sales and the date, transform into either pandas </a:t>
            </a:r>
            <a:r>
              <a:rPr lang="en-GB" dirty="0" err="1"/>
              <a:t>df</a:t>
            </a:r>
            <a:r>
              <a:rPr lang="en-GB" dirty="0"/>
              <a:t> and automatically run prediction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5640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Piccadilly Airtime Sales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1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References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935480"/>
            <a:ext cx="8229600" cy="1036320"/>
          </a:xfrm>
        </p:spPr>
        <p:txBody>
          <a:bodyPr>
            <a:normAutofit/>
          </a:bodyPr>
          <a:lstStyle/>
          <a:p>
            <a:r>
              <a:rPr lang="en-US" dirty="0"/>
              <a:t>SE, Pressman</a:t>
            </a:r>
          </a:p>
          <a:p>
            <a:r>
              <a:rPr lang="en-US" dirty="0" smtClean="0"/>
              <a:t>SE, </a:t>
            </a:r>
            <a:r>
              <a:rPr lang="en-US" smtClean="0"/>
              <a:t>Pfleeger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2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579549" y="762000"/>
            <a:ext cx="9618551" cy="1131888"/>
          </a:xfrm>
        </p:spPr>
        <p:txBody>
          <a:bodyPr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 Requirements Engineering</a:t>
            </a:r>
            <a:endParaRPr lang="en-GB" sz="2800" dirty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idx="1"/>
          </p:nvPr>
        </p:nvSpPr>
        <p:spPr>
          <a:xfrm>
            <a:off x="579549" y="2011364"/>
            <a:ext cx="9632839" cy="4389437"/>
          </a:xfrm>
        </p:spPr>
        <p:txBody>
          <a:bodyPr>
            <a:normAutofit/>
          </a:bodyPr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Different Stakeholders are: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b="1" dirty="0"/>
              <a:t>Clients</a:t>
            </a:r>
            <a:r>
              <a:rPr lang="en-GB" sz="2200" dirty="0"/>
              <a:t>: pay for the software to be developed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b="1" dirty="0"/>
              <a:t>Customers</a:t>
            </a:r>
            <a:r>
              <a:rPr lang="en-GB" sz="2200" dirty="0"/>
              <a:t>: buy the software after it is developed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b="1" dirty="0"/>
              <a:t>Users</a:t>
            </a:r>
            <a:r>
              <a:rPr lang="en-GB" sz="2200" dirty="0"/>
              <a:t>: use the system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b="1" dirty="0"/>
              <a:t>Domain experts</a:t>
            </a:r>
            <a:r>
              <a:rPr lang="en-GB" sz="2200" dirty="0"/>
              <a:t>: familiar with the problem that the software must automate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b="1" dirty="0"/>
              <a:t>Market Researchers</a:t>
            </a:r>
            <a:r>
              <a:rPr lang="en-GB" sz="2200" dirty="0"/>
              <a:t>: conduct surveys to determine future trends and potential customers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b="1" dirty="0"/>
              <a:t>Lawyers or auditors</a:t>
            </a:r>
            <a:r>
              <a:rPr lang="en-GB" sz="2200" dirty="0"/>
              <a:t>: familiar with government, safety, or legal requirements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b="1" dirty="0"/>
              <a:t>Software engineers</a:t>
            </a:r>
            <a:r>
              <a:rPr lang="en-GB" sz="2200" dirty="0"/>
              <a:t> or other technology experts</a:t>
            </a:r>
          </a:p>
        </p:txBody>
      </p:sp>
    </p:spTree>
    <p:extLst>
      <p:ext uri="{BB962C8B-B14F-4D97-AF65-F5344CB8AC3E}">
        <p14:creationId xmlns:p14="http://schemas.microsoft.com/office/powerpoint/2010/main" val="17528783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62885" y="544512"/>
            <a:ext cx="9335215" cy="1131888"/>
          </a:xfrm>
        </p:spPr>
        <p:txBody>
          <a:bodyPr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Characteristics of Requirements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81825" y="1811338"/>
            <a:ext cx="9116275" cy="4665663"/>
          </a:xfrm>
        </p:spPr>
        <p:txBody>
          <a:bodyPr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Correct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Consistent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Unambiguous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Complete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Feasible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Relevant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Testable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Traceable</a:t>
            </a:r>
          </a:p>
        </p:txBody>
      </p:sp>
    </p:spTree>
    <p:extLst>
      <p:ext uri="{BB962C8B-B14F-4D97-AF65-F5344CB8AC3E}">
        <p14:creationId xmlns:p14="http://schemas.microsoft.com/office/powerpoint/2010/main" val="6660230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11369" y="544512"/>
            <a:ext cx="9386731" cy="1131888"/>
          </a:xfrm>
        </p:spPr>
        <p:txBody>
          <a:bodyPr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Testable Requirements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811369" y="1811338"/>
            <a:ext cx="9386731" cy="4665663"/>
          </a:xfrm>
        </p:spPr>
        <p:txBody>
          <a:bodyPr>
            <a:normAutofit/>
          </a:bodyPr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Testable/Measurable Requirement: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Objective description of the requirement’s meanings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All possible entities and activities can be examined and classified as Meet Requirements and Do Not Meet Requirements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Testable requirements are helpful in making good design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Requirements that are not testable are likely to be ambiguous, incomplete and incorrect 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2856063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98489" y="544512"/>
            <a:ext cx="9399611" cy="1131888"/>
          </a:xfrm>
        </p:spPr>
        <p:txBody>
          <a:bodyPr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Testable Requirements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98489" y="1811338"/>
            <a:ext cx="9399611" cy="4665663"/>
          </a:xfrm>
        </p:spPr>
        <p:txBody>
          <a:bodyPr>
            <a:normAutofit/>
          </a:bodyPr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Robertson and Robertson suggest 3 ways to help make requirements testable: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Specify a quantitative description for each adverb and adjective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Replace pronouns with specific names of entities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Make sure that every noun is defined in exactly one place in the requirements document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658449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46975" y="544512"/>
            <a:ext cx="9451125" cy="1131888"/>
          </a:xfrm>
        </p:spPr>
        <p:txBody>
          <a:bodyPr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Testable Requirements?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46975" y="1811338"/>
            <a:ext cx="9451125" cy="4665663"/>
          </a:xfrm>
        </p:spPr>
        <p:txBody>
          <a:bodyPr>
            <a:normAutofit lnSpcReduction="10000"/>
          </a:bodyPr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Some examples: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The </a:t>
            </a:r>
            <a:r>
              <a:rPr lang="en-GB" dirty="0"/>
              <a:t>water monitoring system shall immediately make the water quality information available for </a:t>
            </a:r>
            <a:r>
              <a:rPr lang="en-GB" dirty="0" smtClean="0"/>
              <a:t>download </a:t>
            </a:r>
            <a:endParaRPr lang="en-GB" dirty="0"/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The </a:t>
            </a:r>
            <a:r>
              <a:rPr lang="en-GB" dirty="0"/>
              <a:t>water monitoring system shall make the water quality information available for download within 5 seconds of receipt of data from sensors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The </a:t>
            </a:r>
            <a:r>
              <a:rPr lang="en-GB" dirty="0"/>
              <a:t>system shall handle a large number of users at a time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The </a:t>
            </a:r>
            <a:r>
              <a:rPr lang="en-GB" dirty="0"/>
              <a:t>system shall handle 5000 users at a time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system shall allow the user to press the Save button when writing text in the system. This prevents it from being lost.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system shall allow the user to press the Save button when writing a note in the system. Pressing the Save button prevents the text from being lost.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 smtClean="0"/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2903863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59854" y="544512"/>
            <a:ext cx="9438246" cy="1131888"/>
          </a:xfrm>
        </p:spPr>
        <p:txBody>
          <a:bodyPr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Testable Requirements?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59854" y="1811338"/>
            <a:ext cx="9438246" cy="4665663"/>
          </a:xfrm>
        </p:spPr>
        <p:txBody>
          <a:bodyPr>
            <a:normAutofit lnSpcReduction="10000"/>
          </a:bodyPr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Some examples: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The </a:t>
            </a:r>
            <a:r>
              <a:rPr lang="en-GB" dirty="0"/>
              <a:t>water monitoring system shall immediately make the water quality information available for </a:t>
            </a:r>
            <a:r>
              <a:rPr lang="en-GB" dirty="0" smtClean="0"/>
              <a:t>download (NT)</a:t>
            </a:r>
            <a:endParaRPr lang="en-GB" dirty="0"/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The </a:t>
            </a:r>
            <a:r>
              <a:rPr lang="en-GB" dirty="0"/>
              <a:t>water monitoring system shall make the water quality information available for download within 5 seconds of receipt of data from sensors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The </a:t>
            </a:r>
            <a:r>
              <a:rPr lang="en-GB" dirty="0"/>
              <a:t>system shall handle a large number of users at a </a:t>
            </a:r>
            <a:r>
              <a:rPr lang="en-GB" dirty="0" smtClean="0"/>
              <a:t>time </a:t>
            </a:r>
            <a:r>
              <a:rPr lang="en-GB" sz="1900" dirty="0"/>
              <a:t>(NT)</a:t>
            </a:r>
            <a:endParaRPr lang="en-GB" dirty="0"/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The </a:t>
            </a:r>
            <a:r>
              <a:rPr lang="en-GB" dirty="0"/>
              <a:t>system shall handle 5000 users at a time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system shall allow the user to press the Save button when writing text in the system. This prevents it from being lost</a:t>
            </a:r>
            <a:r>
              <a:rPr lang="en-US" dirty="0" smtClean="0"/>
              <a:t>. </a:t>
            </a:r>
            <a:r>
              <a:rPr lang="en-US" sz="1300" dirty="0"/>
              <a:t>(NT)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system shall allow the user to press the Save button when writing a note in the system. Pressing the Save button prevents the text from being lost.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 smtClean="0"/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9372965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Levels of Requirements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5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724" y="1355466"/>
            <a:ext cx="9834494" cy="2144972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46975" y="955356"/>
            <a:ext cx="98832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We need a time series model for the purpose of forecasting demand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38" y="3397408"/>
            <a:ext cx="8193556" cy="31075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5012" y="1970468"/>
            <a:ext cx="7598535" cy="463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3645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3143</TotalTime>
  <Words>587</Words>
  <Application>Microsoft Office PowerPoint</Application>
  <PresentationFormat>Widescreen</PresentationFormat>
  <Paragraphs>63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Characteristics of Requirements</vt:lpstr>
      <vt:lpstr> Requirements Engineering</vt:lpstr>
      <vt:lpstr>Characteristics of Requirements</vt:lpstr>
      <vt:lpstr>Testable Requirements</vt:lpstr>
      <vt:lpstr>Testable Requirements</vt:lpstr>
      <vt:lpstr>Testable Requirements?</vt:lpstr>
      <vt:lpstr>Testable Requirements?</vt:lpstr>
      <vt:lpstr>Levels of Requirements</vt:lpstr>
      <vt:lpstr>PowerPoint Presentation</vt:lpstr>
      <vt:lpstr>PowerPoint Presentation</vt:lpstr>
      <vt:lpstr>Example - Requirements at multiple Levels</vt:lpstr>
      <vt:lpstr>Example - Requirements at multiple Levels</vt:lpstr>
      <vt:lpstr>Exercise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Process Models</dc:title>
  <dc:creator>Zeeshan Ali Rana</dc:creator>
  <cp:lastModifiedBy>Zeeshan</cp:lastModifiedBy>
  <cp:revision>17</cp:revision>
  <dcterms:created xsi:type="dcterms:W3CDTF">2023-02-10T12:01:44Z</dcterms:created>
  <dcterms:modified xsi:type="dcterms:W3CDTF">2024-03-08T08:28:32Z</dcterms:modified>
</cp:coreProperties>
</file>