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303" r:id="rId2"/>
    <p:sldId id="394" r:id="rId3"/>
    <p:sldId id="406" r:id="rId4"/>
    <p:sldId id="429" r:id="rId5"/>
    <p:sldId id="430" r:id="rId6"/>
    <p:sldId id="436" r:id="rId7"/>
    <p:sldId id="437" r:id="rId8"/>
    <p:sldId id="438" r:id="rId9"/>
    <p:sldId id="439" r:id="rId10"/>
    <p:sldId id="440" r:id="rId11"/>
    <p:sldId id="441" r:id="rId12"/>
    <p:sldId id="442" r:id="rId13"/>
    <p:sldId id="404" r:id="rId14"/>
    <p:sldId id="407" r:id="rId15"/>
    <p:sldId id="408" r:id="rId16"/>
    <p:sldId id="435" r:id="rId17"/>
    <p:sldId id="409" r:id="rId18"/>
    <p:sldId id="41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46"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CDF98-04A3-4FA1-8165-AC9A68647D5A}" type="datetimeFigureOut">
              <a:rPr lang="en-US" smtClean="0"/>
              <a:pPr/>
              <a:t>3/4/2024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B8B157-7CD0-4B3B-9669-778326D8A862}" type="slidenum">
              <a:rPr lang="en-US" smtClean="0"/>
              <a:pPr/>
              <a:t>‹#›</a:t>
            </a:fld>
            <a:endParaRPr lang="en-US"/>
          </a:p>
        </p:txBody>
      </p:sp>
    </p:spTree>
    <p:extLst>
      <p:ext uri="{BB962C8B-B14F-4D97-AF65-F5344CB8AC3E}">
        <p14:creationId xmlns:p14="http://schemas.microsoft.com/office/powerpoint/2010/main" val="116495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3112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7938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2445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55460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27406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ln/>
        </p:spPr>
      </p:sp>
      <p:sp>
        <p:nvSpPr>
          <p:cNvPr id="6861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69762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Grp="1" noRot="1" noChangeAspect="1" noChangeArrowheads="1" noTextEdit="1"/>
          </p:cNvSpPr>
          <p:nvPr>
            <p:ph type="sldImg"/>
          </p:nvPr>
        </p:nvSpPr>
        <p:spPr>
          <a:ln/>
        </p:spPr>
      </p:sp>
      <p:sp>
        <p:nvSpPr>
          <p:cNvPr id="10752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10080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Grp="1" noRot="1" noChangeAspect="1" noChangeArrowheads="1" noTextEdit="1"/>
          </p:cNvSpPr>
          <p:nvPr>
            <p:ph type="sldImg"/>
          </p:nvPr>
        </p:nvSpPr>
        <p:spPr>
          <a:ln/>
        </p:spPr>
      </p:sp>
      <p:sp>
        <p:nvSpPr>
          <p:cNvPr id="10854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260594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173D3E-08EC-4E65-995F-34869A3E30B2}" type="datetimeFigureOut">
              <a:rPr lang="en-US" smtClean="0"/>
              <a:pPr/>
              <a:t>3/4/2024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173D3E-08EC-4E65-995F-34869A3E30B2}" type="datetimeFigureOut">
              <a:rPr lang="en-US" smtClean="0"/>
              <a:pPr/>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173D3E-08EC-4E65-995F-34869A3E30B2}" type="datetimeFigureOut">
              <a:rPr lang="en-US" smtClean="0"/>
              <a:pPr/>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173D3E-08EC-4E65-995F-34869A3E30B2}" type="datetimeFigureOut">
              <a:rPr lang="en-US" smtClean="0"/>
              <a:pPr/>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73D3E-08EC-4E65-995F-34869A3E30B2}" type="datetimeFigureOut">
              <a:rPr lang="en-US" smtClean="0"/>
              <a:pPr/>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A3C13E-447A-4891-ABC5-4FB1EA8C457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173D3E-08EC-4E65-995F-34869A3E30B2}" type="datetimeFigureOut">
              <a:rPr lang="en-US" smtClean="0"/>
              <a:pPr/>
              <a:t>3/4/2024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A3C13E-447A-4891-ABC5-4FB1EA8C457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9600" y="4038600"/>
            <a:ext cx="1973232" cy="369332"/>
          </a:xfrm>
          <a:prstGeom prst="rect">
            <a:avLst/>
          </a:prstGeom>
        </p:spPr>
        <p:txBody>
          <a:bodyPr wrap="none">
            <a:spAutoFit/>
          </a:bodyPr>
          <a:lstStyle/>
          <a:p>
            <a:r>
              <a:rPr lang="en-US" dirty="0" err="1" smtClean="0"/>
              <a:t>Zeeshan</a:t>
            </a:r>
            <a:r>
              <a:rPr lang="en-US" dirty="0" smtClean="0"/>
              <a:t> Ali </a:t>
            </a:r>
            <a:r>
              <a:rPr lang="en-US" dirty="0" err="1" smtClean="0"/>
              <a:t>Rana</a:t>
            </a:r>
            <a:endParaRPr lang="en-US" dirty="0" smtClean="0"/>
          </a:p>
        </p:txBody>
      </p:sp>
      <p:sp>
        <p:nvSpPr>
          <p:cNvPr id="2" name="Title 1"/>
          <p:cNvSpPr>
            <a:spLocks noGrp="1"/>
          </p:cNvSpPr>
          <p:nvPr>
            <p:ph type="ctrTitle"/>
          </p:nvPr>
        </p:nvSpPr>
        <p:spPr/>
        <p:txBody>
          <a:bodyPr/>
          <a:lstStyle/>
          <a:p>
            <a:r>
              <a:rPr lang="en-US" dirty="0" smtClean="0"/>
              <a:t>Requirements Engineering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935480"/>
            <a:ext cx="8458200" cy="4553236"/>
          </a:xfrm>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19626525"/>
              </p:ext>
            </p:extLst>
          </p:nvPr>
        </p:nvGraphicFramePr>
        <p:xfrm>
          <a:off x="379445" y="990600"/>
          <a:ext cx="8307354" cy="4343399"/>
        </p:xfrm>
        <a:graphic>
          <a:graphicData uri="http://schemas.openxmlformats.org/drawingml/2006/table">
            <a:tbl>
              <a:tblPr firstRow="1" bandRow="1">
                <a:tableStyleId>{5C22544A-7EE6-4342-B048-85BDC9FD1C3A}</a:tableStyleId>
              </a:tblPr>
              <a:tblGrid>
                <a:gridCol w="1527087"/>
                <a:gridCol w="1099503"/>
                <a:gridCol w="1588171"/>
                <a:gridCol w="1282753"/>
                <a:gridCol w="1282753"/>
                <a:gridCol w="1527087"/>
              </a:tblGrid>
              <a:tr h="778297">
                <a:tc>
                  <a:txBody>
                    <a:bodyPr/>
                    <a:lstStyle/>
                    <a:p>
                      <a:r>
                        <a:rPr lang="en-US" sz="1400" dirty="0" smtClean="0"/>
                        <a:t>Object</a:t>
                      </a:r>
                      <a:endParaRPr lang="en-US" sz="1400" dirty="0"/>
                    </a:p>
                  </a:txBody>
                  <a:tcPr marL="68580" marR="68580" marT="34290" marB="34290"/>
                </a:tc>
                <a:tc>
                  <a:txBody>
                    <a:bodyPr/>
                    <a:lstStyle/>
                    <a:p>
                      <a:r>
                        <a:rPr lang="en-US" sz="1400" dirty="0" smtClean="0"/>
                        <a:t>Relevant</a:t>
                      </a:r>
                      <a:r>
                        <a:rPr lang="en-US" sz="1400" baseline="0" dirty="0" smtClean="0"/>
                        <a:t> ?</a:t>
                      </a:r>
                      <a:endParaRPr lang="en-US" sz="1400" dirty="0"/>
                    </a:p>
                  </a:txBody>
                  <a:tcPr marL="68580" marR="68580" marT="34290" marB="34290"/>
                </a:tc>
                <a:tc>
                  <a:txBody>
                    <a:bodyPr/>
                    <a:lstStyle/>
                    <a:p>
                      <a:r>
                        <a:rPr lang="en-US" sz="1400" dirty="0" smtClean="0"/>
                        <a:t>Managed by our system?</a:t>
                      </a:r>
                      <a:endParaRPr lang="en-US" sz="1400" dirty="0"/>
                    </a:p>
                  </a:txBody>
                  <a:tcPr marL="68580" marR="68580" marT="34290" marB="34290"/>
                </a:tc>
                <a:tc>
                  <a:txBody>
                    <a:bodyPr/>
                    <a:lstStyle/>
                    <a:p>
                      <a:r>
                        <a:rPr lang="en-US" sz="1400" dirty="0" smtClean="0"/>
                        <a:t>Related Activity/Responsibility</a:t>
                      </a:r>
                      <a:endParaRPr lang="en-US" sz="1400" dirty="0"/>
                    </a:p>
                  </a:txBody>
                  <a:tcPr marL="68580" marR="68580" marT="34290" marB="34290"/>
                </a:tc>
                <a:tc>
                  <a:txBody>
                    <a:bodyPr/>
                    <a:lstStyle/>
                    <a:p>
                      <a:r>
                        <a:rPr lang="en-US" sz="1400" dirty="0" smtClean="0"/>
                        <a:t>Input/ Output?</a:t>
                      </a:r>
                      <a:endParaRPr lang="en-US" sz="1400" dirty="0"/>
                    </a:p>
                  </a:txBody>
                  <a:tcPr marL="68580" marR="68580" marT="34290" marB="34290"/>
                </a:tc>
                <a:tc>
                  <a:txBody>
                    <a:bodyPr/>
                    <a:lstStyle/>
                    <a:p>
                      <a:r>
                        <a:rPr lang="en-US" sz="1400" dirty="0" smtClean="0"/>
                        <a:t>Related object</a:t>
                      </a:r>
                      <a:endParaRPr lang="en-US" sz="1400" dirty="0"/>
                    </a:p>
                  </a:txBody>
                  <a:tcPr marL="68580" marR="68580" marT="34290" marB="34290"/>
                </a:tc>
              </a:tr>
              <a:tr h="309645">
                <a:tc>
                  <a:txBody>
                    <a:bodyPr/>
                    <a:lstStyle/>
                    <a:p>
                      <a:r>
                        <a:rPr lang="en-US" sz="1400" dirty="0" smtClean="0"/>
                        <a:t>River valley</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N</a:t>
                      </a:r>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r>
              <a:tr h="543971">
                <a:tc>
                  <a:txBody>
                    <a:bodyPr/>
                    <a:lstStyle/>
                    <a:p>
                      <a:r>
                        <a:rPr lang="en-US" sz="1400" dirty="0" smtClean="0"/>
                        <a:t>Result</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Intermediate Output</a:t>
                      </a:r>
                      <a:endParaRPr lang="en-US" sz="1400" dirty="0"/>
                    </a:p>
                  </a:txBody>
                  <a:tcPr marL="68580" marR="68580" marT="34290" marB="34290"/>
                </a:tc>
                <a:tc>
                  <a:txBody>
                    <a:bodyPr/>
                    <a:lstStyle/>
                    <a:p>
                      <a:r>
                        <a:rPr lang="en-US" sz="1400" dirty="0" smtClean="0"/>
                        <a:t>Report</a:t>
                      </a:r>
                      <a:endParaRPr lang="en-US" sz="1400" dirty="0"/>
                    </a:p>
                  </a:txBody>
                  <a:tcPr marL="68580" marR="68580" marT="34290" marB="34290"/>
                </a:tc>
              </a:tr>
              <a:tr h="543971">
                <a:tc>
                  <a:txBody>
                    <a:bodyPr/>
                    <a:lstStyle/>
                    <a:p>
                      <a:r>
                        <a:rPr lang="en-US" sz="1400" dirty="0" smtClean="0"/>
                        <a:t>Remote location</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Perform calculations</a:t>
                      </a:r>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r>
              <a:tr h="309645">
                <a:tc>
                  <a:txBody>
                    <a:bodyPr/>
                    <a:lstStyle/>
                    <a:p>
                      <a:r>
                        <a:rPr lang="en-US" sz="1400" dirty="0" smtClean="0"/>
                        <a:t>Central location</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r>
              <a:tr h="309645">
                <a:tc>
                  <a:txBody>
                    <a:bodyPr/>
                    <a:lstStyle/>
                    <a:p>
                      <a:r>
                        <a:rPr lang="en-US" sz="1400" dirty="0" smtClean="0"/>
                        <a:t>Data</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Input</a:t>
                      </a:r>
                      <a:endParaRPr lang="en-US" sz="1400" dirty="0"/>
                    </a:p>
                  </a:txBody>
                  <a:tcPr marL="68580" marR="68580" marT="34290" marB="34290"/>
                </a:tc>
                <a:tc>
                  <a:txBody>
                    <a:bodyPr/>
                    <a:lstStyle/>
                    <a:p>
                      <a:endParaRPr lang="en-US" sz="1400" dirty="0"/>
                    </a:p>
                  </a:txBody>
                  <a:tcPr marL="68580" marR="68580" marT="34290" marB="34290"/>
                </a:tc>
              </a:tr>
              <a:tr h="309645">
                <a:tc>
                  <a:txBody>
                    <a:bodyPr/>
                    <a:lstStyle/>
                    <a:p>
                      <a:r>
                        <a:rPr lang="en-US" sz="1400" dirty="0" smtClean="0"/>
                        <a:t>Collection site</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r>
              <a:tr h="309645">
                <a:tc>
                  <a:txBody>
                    <a:bodyPr/>
                    <a:lstStyle/>
                    <a:p>
                      <a:r>
                        <a:rPr lang="en-US" sz="1400" dirty="0" smtClean="0"/>
                        <a:t>Central site</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r>
              <a:tr h="309645">
                <a:tc>
                  <a:txBody>
                    <a:bodyPr/>
                    <a:lstStyle/>
                    <a:p>
                      <a:r>
                        <a:rPr lang="en-US" sz="1400" dirty="0" smtClean="0"/>
                        <a:t>River</a:t>
                      </a:r>
                      <a:r>
                        <a:rPr lang="en-US" sz="1400" baseline="0" dirty="0" smtClean="0"/>
                        <a:t> valley Info</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Input</a:t>
                      </a:r>
                      <a:endParaRPr lang="en-US" sz="1400" dirty="0"/>
                    </a:p>
                  </a:txBody>
                  <a:tcPr marL="68580" marR="68580" marT="34290" marB="34290"/>
                </a:tc>
                <a:tc>
                  <a:txBody>
                    <a:bodyPr/>
                    <a:lstStyle/>
                    <a:p>
                      <a:r>
                        <a:rPr lang="en-US" sz="1400" dirty="0" smtClean="0"/>
                        <a:t>Customer</a:t>
                      </a:r>
                      <a:endParaRPr lang="en-US" sz="1400" dirty="0"/>
                    </a:p>
                  </a:txBody>
                  <a:tcPr marL="68580" marR="68580" marT="34290" marB="34290"/>
                </a:tc>
              </a:tr>
              <a:tr h="309645">
                <a:tc>
                  <a:txBody>
                    <a:bodyPr/>
                    <a:lstStyle/>
                    <a:p>
                      <a:r>
                        <a:rPr lang="en-US" sz="1400" dirty="0" smtClean="0"/>
                        <a:t>Customer</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N</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a:t>
                      </a:r>
                      <a:endParaRPr lang="en-US" sz="1400" dirty="0"/>
                    </a:p>
                  </a:txBody>
                  <a:tcPr marL="68580" marR="68580" marT="34290" marB="34290"/>
                </a:tc>
                <a:tc>
                  <a:txBody>
                    <a:bodyPr/>
                    <a:lstStyle/>
                    <a:p>
                      <a:r>
                        <a:rPr lang="en-US" sz="1400" dirty="0" smtClean="0"/>
                        <a:t>River Valley Info</a:t>
                      </a:r>
                      <a:endParaRPr lang="en-US" sz="1400" dirty="0"/>
                    </a:p>
                  </a:txBody>
                  <a:tcPr marL="68580" marR="68580" marT="34290" marB="34290"/>
                </a:tc>
              </a:tr>
              <a:tr h="309645">
                <a:tc>
                  <a:txBody>
                    <a:bodyPr/>
                    <a:lstStyle/>
                    <a:p>
                      <a:r>
                        <a:rPr lang="en-US" sz="1400" dirty="0" smtClean="0"/>
                        <a:t>Report</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Output</a:t>
                      </a:r>
                      <a:endParaRPr lang="en-US" sz="1400" dirty="0"/>
                    </a:p>
                  </a:txBody>
                  <a:tcPr marL="68580" marR="68580" marT="34290" marB="34290"/>
                </a:tc>
                <a:tc>
                  <a:txBody>
                    <a:bodyPr/>
                    <a:lstStyle/>
                    <a:p>
                      <a:r>
                        <a:rPr lang="en-US" sz="1400" dirty="0" smtClean="0"/>
                        <a:t>Result</a:t>
                      </a:r>
                      <a:endParaRPr lang="en-US" sz="1400" dirty="0"/>
                    </a:p>
                  </a:txBody>
                  <a:tcPr marL="68580" marR="68580" marT="34290" marB="3429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12545719"/>
              </p:ext>
            </p:extLst>
          </p:nvPr>
        </p:nvGraphicFramePr>
        <p:xfrm>
          <a:off x="762000" y="3259336"/>
          <a:ext cx="7839075" cy="3317771"/>
        </p:xfrm>
        <a:graphic>
          <a:graphicData uri="http://schemas.openxmlformats.org/drawingml/2006/table">
            <a:tbl>
              <a:tblPr firstRow="1" bandRow="1">
                <a:tableStyleId>{5C22544A-7EE6-4342-B048-85BDC9FD1C3A}</a:tableStyleId>
              </a:tblPr>
              <a:tblGrid>
                <a:gridCol w="1270201"/>
                <a:gridCol w="1085599"/>
                <a:gridCol w="1852185"/>
                <a:gridCol w="1210364"/>
                <a:gridCol w="1477135"/>
                <a:gridCol w="943591"/>
              </a:tblGrid>
              <a:tr h="610921">
                <a:tc>
                  <a:txBody>
                    <a:bodyPr/>
                    <a:lstStyle/>
                    <a:p>
                      <a:r>
                        <a:rPr lang="en-US" sz="1400" dirty="0" smtClean="0"/>
                        <a:t>Activity</a:t>
                      </a:r>
                      <a:endParaRPr lang="en-US" sz="1400" dirty="0"/>
                    </a:p>
                  </a:txBody>
                  <a:tcPr marL="68580" marR="68580" marT="34290" marB="34290"/>
                </a:tc>
                <a:tc>
                  <a:txBody>
                    <a:bodyPr/>
                    <a:lstStyle/>
                    <a:p>
                      <a:r>
                        <a:rPr lang="en-US" sz="1400" dirty="0" smtClean="0"/>
                        <a:t>Relevant</a:t>
                      </a:r>
                      <a:r>
                        <a:rPr lang="en-US" sz="1400" baseline="0" dirty="0" smtClean="0"/>
                        <a:t> ?</a:t>
                      </a:r>
                      <a:endParaRPr lang="en-US" sz="1400" dirty="0"/>
                    </a:p>
                  </a:txBody>
                  <a:tcPr marL="68580" marR="68580" marT="34290" marB="34290"/>
                </a:tc>
                <a:tc>
                  <a:txBody>
                    <a:bodyPr/>
                    <a:lstStyle/>
                    <a:p>
                      <a:r>
                        <a:rPr lang="en-US" sz="1400" dirty="0" smtClean="0"/>
                        <a:t>Performed by our system?</a:t>
                      </a:r>
                      <a:endParaRPr lang="en-US" sz="1400" dirty="0"/>
                    </a:p>
                  </a:txBody>
                  <a:tcPr marL="68580" marR="68580" marT="34290" marB="34290"/>
                </a:tc>
                <a:tc>
                  <a:txBody>
                    <a:bodyPr/>
                    <a:lstStyle/>
                    <a:p>
                      <a:r>
                        <a:rPr lang="en-US" sz="1400" dirty="0" smtClean="0"/>
                        <a:t>Receives</a:t>
                      </a:r>
                      <a:r>
                        <a:rPr lang="en-US" sz="1400" baseline="0" dirty="0" smtClean="0"/>
                        <a:t> i</a:t>
                      </a:r>
                      <a:r>
                        <a:rPr lang="en-US" sz="1400" dirty="0" smtClean="0"/>
                        <a:t>nput?</a:t>
                      </a:r>
                      <a:endParaRPr lang="en-US" sz="1400" dirty="0"/>
                    </a:p>
                  </a:txBody>
                  <a:tcPr marL="68580" marR="68580" marT="34290" marB="34290"/>
                </a:tc>
                <a:tc>
                  <a:txBody>
                    <a:bodyPr/>
                    <a:lstStyle/>
                    <a:p>
                      <a:r>
                        <a:rPr lang="en-US" sz="1400" dirty="0" smtClean="0"/>
                        <a:t>Responsible for output?</a:t>
                      </a:r>
                      <a:endParaRPr lang="en-US" sz="1400" dirty="0"/>
                    </a:p>
                  </a:txBody>
                  <a:tcPr marL="68580" marR="68580" marT="34290" marB="34290"/>
                </a:tc>
                <a:tc>
                  <a:txBody>
                    <a:bodyPr/>
                    <a:lstStyle/>
                    <a:p>
                      <a:r>
                        <a:rPr lang="en-US" sz="1400" dirty="0" smtClean="0"/>
                        <a:t>Related Activity</a:t>
                      </a:r>
                      <a:endParaRPr lang="en-US" sz="1400" dirty="0"/>
                    </a:p>
                  </a:txBody>
                  <a:tcPr marL="68580" marR="68580" marT="34290" marB="34290"/>
                </a:tc>
              </a:tr>
              <a:tr h="610921">
                <a:tc>
                  <a:txBody>
                    <a:bodyPr/>
                    <a:lstStyle/>
                    <a:p>
                      <a:r>
                        <a:rPr lang="en-US" sz="1400" dirty="0" smtClean="0"/>
                        <a:t>Perform calculations</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Y. Remote location</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Intermediate</a:t>
                      </a:r>
                      <a:endParaRPr lang="en-US" sz="1400" dirty="0"/>
                    </a:p>
                  </a:txBody>
                  <a:tcPr marL="68580" marR="68580" marT="34290" marB="34290"/>
                </a:tc>
                <a:tc>
                  <a:txBody>
                    <a:bodyPr/>
                    <a:lstStyle/>
                    <a:p>
                      <a:endParaRPr lang="en-US" sz="1400" dirty="0"/>
                    </a:p>
                  </a:txBody>
                  <a:tcPr marL="68580" marR="68580" marT="34290" marB="34290"/>
                </a:tc>
              </a:tr>
              <a:tr h="610921">
                <a:tc>
                  <a:txBody>
                    <a:bodyPr/>
                    <a:lstStyle/>
                    <a:p>
                      <a:r>
                        <a:rPr lang="en-US" sz="1400" dirty="0" smtClean="0"/>
                        <a:t>Communicate info</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Intermediate</a:t>
                      </a:r>
                      <a:endParaRPr lang="en-US" sz="1400" dirty="0"/>
                    </a:p>
                  </a:txBody>
                  <a:tcPr marL="68580" marR="68580" marT="34290" marB="34290"/>
                </a:tc>
                <a:tc>
                  <a:txBody>
                    <a:bodyPr/>
                    <a:lstStyle/>
                    <a:p>
                      <a:endParaRPr lang="en-US" sz="1400" dirty="0"/>
                    </a:p>
                  </a:txBody>
                  <a:tcPr marL="68580" marR="68580" marT="34290" marB="34290"/>
                </a:tc>
              </a:tr>
              <a:tr h="874087">
                <a:tc>
                  <a:txBody>
                    <a:bodyPr/>
                    <a:lstStyle/>
                    <a:p>
                      <a:r>
                        <a:rPr lang="en-US" sz="1400" dirty="0" smtClean="0"/>
                        <a:t>Store communicated data</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r>
              <a:tr h="610921">
                <a:tc>
                  <a:txBody>
                    <a:bodyPr/>
                    <a:lstStyle/>
                    <a:p>
                      <a:r>
                        <a:rPr lang="en-US" sz="1400" dirty="0" smtClean="0"/>
                        <a:t>Create</a:t>
                      </a:r>
                      <a:r>
                        <a:rPr lang="en-US" sz="1400" baseline="0" dirty="0" smtClean="0"/>
                        <a:t> reports</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c>
                  <a:txBody>
                    <a:bodyPr/>
                    <a:lstStyle/>
                    <a:p>
                      <a:r>
                        <a:rPr lang="en-US" sz="1400" dirty="0" smtClean="0"/>
                        <a:t>Y</a:t>
                      </a:r>
                      <a:endParaRPr lang="en-US" sz="1400" dirty="0"/>
                    </a:p>
                  </a:txBody>
                  <a:tcPr marL="68580" marR="68580" marT="34290" marB="34290"/>
                </a:tc>
                <a:tc>
                  <a:txBody>
                    <a:bodyPr/>
                    <a:lstStyle/>
                    <a:p>
                      <a:endParaRPr lang="en-US" sz="1400" dirty="0"/>
                    </a:p>
                  </a:txBody>
                  <a:tcPr marL="68580" marR="68580" marT="34290" marB="34290"/>
                </a:tc>
              </a:tr>
            </a:tbl>
          </a:graphicData>
        </a:graphic>
      </p:graphicFrame>
    </p:spTree>
    <p:extLst>
      <p:ext uri="{BB962C8B-B14F-4D97-AF65-F5344CB8AC3E}">
        <p14:creationId xmlns:p14="http://schemas.microsoft.com/office/powerpoint/2010/main" val="30241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p:txBody>
          <a:bodyPr>
            <a:normAutofit/>
          </a:bodyPr>
          <a:lstStyle/>
          <a:p>
            <a:pPr eaLnBrk="1" hangingPunct="1"/>
            <a:r>
              <a:rPr lang="en-GB" dirty="0" smtClean="0"/>
              <a:t>Information Systems Example</a:t>
            </a:r>
            <a:br>
              <a:rPr lang="en-GB" dirty="0" smtClean="0"/>
            </a:br>
            <a:r>
              <a:rPr lang="en-GB" sz="2100" dirty="0"/>
              <a:t>Piccadilly System</a:t>
            </a:r>
            <a:endParaRPr lang="en-US" sz="2100" dirty="0"/>
          </a:p>
        </p:txBody>
      </p:sp>
      <p:sp>
        <p:nvSpPr>
          <p:cNvPr id="44035" name="Rectangle 1027"/>
          <p:cNvSpPr>
            <a:spLocks noGrp="1" noChangeArrowheads="1"/>
          </p:cNvSpPr>
          <p:nvPr>
            <p:ph idx="1"/>
          </p:nvPr>
        </p:nvSpPr>
        <p:spPr/>
        <p:txBody>
          <a:bodyPr/>
          <a:lstStyle/>
          <a:p>
            <a:pPr eaLnBrk="1" hangingPunct="1"/>
            <a:r>
              <a:rPr lang="en-US" dirty="0" smtClean="0"/>
              <a:t>Piccadilly Television:  regional British TV franchise</a:t>
            </a:r>
          </a:p>
          <a:p>
            <a:pPr eaLnBrk="1" hangingPunct="1"/>
            <a:r>
              <a:rPr lang="en-US" dirty="0" smtClean="0"/>
              <a:t>Advertising scheme has many constraints:</a:t>
            </a:r>
          </a:p>
          <a:p>
            <a:pPr lvl="1" eaLnBrk="1" hangingPunct="1"/>
            <a:r>
              <a:rPr lang="en-US" dirty="0" smtClean="0"/>
              <a:t>Cigarette adverts only after 9 pm</a:t>
            </a:r>
          </a:p>
          <a:p>
            <a:pPr lvl="1" eaLnBrk="1" hangingPunct="1"/>
            <a:r>
              <a:rPr lang="en-US" dirty="0" smtClean="0"/>
              <a:t>if actor in show, no same actor in advert within 45 minutes</a:t>
            </a:r>
          </a:p>
          <a:p>
            <a:pPr lvl="1" eaLnBrk="1" hangingPunct="1"/>
            <a:r>
              <a:rPr lang="en-US" dirty="0" smtClean="0"/>
              <a:t>if advert in a class of products, no other advert in same class during same break</a:t>
            </a:r>
          </a:p>
          <a:p>
            <a:pPr lvl="1" eaLnBrk="1" hangingPunct="1"/>
            <a:r>
              <a:rPr lang="en-US" dirty="0" smtClean="0"/>
              <a:t>rates dependent on amount of time bought</a:t>
            </a:r>
          </a:p>
          <a:p>
            <a:pPr eaLnBrk="1" hangingPunct="1"/>
            <a:r>
              <a:rPr lang="en-US" dirty="0" smtClean="0"/>
              <a:t>Software to determine, track advertising time</a:t>
            </a:r>
          </a:p>
        </p:txBody>
      </p:sp>
    </p:spTree>
    <p:extLst>
      <p:ext uri="{BB962C8B-B14F-4D97-AF65-F5344CB8AC3E}">
        <p14:creationId xmlns:p14="http://schemas.microsoft.com/office/powerpoint/2010/main" val="391573449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r>
              <a:rPr lang="en-GB" dirty="0" smtClean="0"/>
              <a:t>Information Systems Example</a:t>
            </a:r>
            <a:br>
              <a:rPr lang="en-GB" dirty="0" smtClean="0"/>
            </a:br>
            <a:r>
              <a:rPr lang="en-GB" sz="2100" dirty="0"/>
              <a:t>Piccadilly System (continued)</a:t>
            </a:r>
            <a:endParaRPr lang="en-US" sz="2100" dirty="0"/>
          </a:p>
        </p:txBody>
      </p:sp>
      <p:sp>
        <p:nvSpPr>
          <p:cNvPr id="46083" name="Rectangle 3"/>
          <p:cNvSpPr>
            <a:spLocks noGrp="1" noChangeArrowheads="1"/>
          </p:cNvSpPr>
          <p:nvPr>
            <p:ph idx="1"/>
          </p:nvPr>
        </p:nvSpPr>
        <p:spPr/>
        <p:txBody>
          <a:bodyPr/>
          <a:lstStyle/>
          <a:p>
            <a:pPr eaLnBrk="1" hangingPunct="1"/>
            <a:r>
              <a:rPr lang="en-GB" smtClean="0"/>
              <a:t>Piccadilly system’s context diagram</a:t>
            </a:r>
            <a:endParaRPr lang="en-US" smtClean="0"/>
          </a:p>
        </p:txBody>
      </p:sp>
      <p:pic>
        <p:nvPicPr>
          <p:cNvPr id="46084" name="Picture 8" descr="Slide17"/>
          <p:cNvPicPr>
            <a:picLocks noChangeAspect="1" noChangeArrowheads="1"/>
          </p:cNvPicPr>
          <p:nvPr/>
        </p:nvPicPr>
        <p:blipFill>
          <a:blip r:embed="rId3" cstate="print"/>
          <a:srcRect/>
          <a:stretch>
            <a:fillRect/>
          </a:stretch>
        </p:blipFill>
        <p:spPr bwMode="auto">
          <a:xfrm>
            <a:off x="1143000" y="2438400"/>
            <a:ext cx="6872748" cy="4438650"/>
          </a:xfrm>
          <a:prstGeom prst="rect">
            <a:avLst/>
          </a:prstGeom>
          <a:noFill/>
          <a:ln w="9525">
            <a:noFill/>
            <a:miter lim="800000"/>
            <a:headEnd/>
            <a:tailEnd/>
          </a:ln>
        </p:spPr>
      </p:pic>
    </p:spTree>
    <p:extLst>
      <p:ext uri="{BB962C8B-B14F-4D97-AF65-F5344CB8AC3E}">
        <p14:creationId xmlns:p14="http://schemas.microsoft.com/office/powerpoint/2010/main" val="422365270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7200" y="762000"/>
            <a:ext cx="8216900" cy="1131888"/>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 Requirements Elicitation</a:t>
            </a:r>
          </a:p>
        </p:txBody>
      </p:sp>
      <p:sp>
        <p:nvSpPr>
          <p:cNvPr id="10243" name="Rectangle 2"/>
          <p:cNvSpPr>
            <a:spLocks noGrp="1" noChangeArrowheads="1"/>
          </p:cNvSpPr>
          <p:nvPr>
            <p:ph idx="1"/>
          </p:nvPr>
        </p:nvSpPr>
        <p:spPr>
          <a:xfrm>
            <a:off x="457200" y="2209800"/>
            <a:ext cx="8216900" cy="4343400"/>
          </a:xfrm>
        </p:spPr>
        <p:txBody>
          <a:bodyPr>
            <a:normAutofit fontScale="925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Ask questions to get requirements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Customers </a:t>
            </a:r>
            <a:r>
              <a:rPr lang="en-GB" dirty="0" smtClean="0"/>
              <a:t>do not always understand what their needs and problems are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It is important to discuss the requirements with everyone who has a stake in the system</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Come up with agreement on what the requirements are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If we cannot agree on what the requirements are, then the project is doomed to fail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Involves elements from elaboration, negotiation, specification, problem solving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smtClean="0"/>
          </a:p>
        </p:txBody>
      </p:sp>
    </p:spTree>
    <p:extLst>
      <p:ext uri="{BB962C8B-B14F-4D97-AF65-F5344CB8AC3E}">
        <p14:creationId xmlns:p14="http://schemas.microsoft.com/office/powerpoint/2010/main" val="208580295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Elaboration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Analyze, model, specify…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Some </a:t>
            </a:r>
            <a:r>
              <a:rPr lang="en-GB" dirty="0" smtClean="0"/>
              <a:t>Analysis Techniques</a:t>
            </a: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Data Flow Diagrams (DFD)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a:t>Usecase</a:t>
            </a:r>
            <a:r>
              <a:rPr lang="en-GB" dirty="0"/>
              <a:t> </a:t>
            </a:r>
            <a:r>
              <a:rPr lang="en-GB" dirty="0" smtClean="0"/>
              <a:t>Diagram</a:t>
            </a: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Object </a:t>
            </a:r>
            <a:r>
              <a:rPr lang="en-GB" dirty="0"/>
              <a:t>Models (ER Diagrams, Abstract class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Decision </a:t>
            </a:r>
            <a:r>
              <a:rPr lang="en-GB" dirty="0"/>
              <a:t>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State Diagrams (</a:t>
            </a:r>
            <a:r>
              <a:rPr lang="en-GB" dirty="0" err="1"/>
              <a:t>Statecharts</a:t>
            </a:r>
            <a:r>
              <a:rPr lang="en-GB"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Fence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Petri Nets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Traces (Message Sequence Charts)</a:t>
            </a:r>
          </a:p>
          <a:p>
            <a:endParaRPr lang="en-US" dirty="0"/>
          </a:p>
        </p:txBody>
      </p:sp>
      <p:sp>
        <p:nvSpPr>
          <p:cNvPr id="4" name="TextBox 3"/>
          <p:cNvSpPr txBox="1"/>
          <p:nvPr/>
        </p:nvSpPr>
        <p:spPr>
          <a:xfrm>
            <a:off x="533400" y="6096000"/>
            <a:ext cx="5715000" cy="369332"/>
          </a:xfrm>
          <a:prstGeom prst="rect">
            <a:avLst/>
          </a:prstGeom>
          <a:noFill/>
        </p:spPr>
        <p:txBody>
          <a:bodyPr wrap="square" rtlCol="0">
            <a:spAutoFit/>
          </a:bodyPr>
          <a:lstStyle/>
          <a:p>
            <a:r>
              <a:rPr lang="en-US" dirty="0" smtClean="0"/>
              <a:t>Flow-oriented, Scenario-based, Class-based, Behavioral</a:t>
            </a:r>
            <a:endParaRPr lang="en-US" dirty="0"/>
          </a:p>
        </p:txBody>
      </p:sp>
    </p:spTree>
    <p:extLst>
      <p:ext uri="{BB962C8B-B14F-4D97-AF65-F5344CB8AC3E}">
        <p14:creationId xmlns:p14="http://schemas.microsoft.com/office/powerpoint/2010/main" val="2828130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Data Flow Diagrams (</a:t>
            </a:r>
            <a:r>
              <a:rPr lang="en-GB" dirty="0" err="1" smtClean="0"/>
              <a:t>DFDs</a:t>
            </a:r>
            <a:r>
              <a:rPr lang="en-GB" dirty="0" smtClean="0"/>
              <a:t>)</a:t>
            </a:r>
          </a:p>
        </p:txBody>
      </p:sp>
      <p:sp>
        <p:nvSpPr>
          <p:cNvPr id="49155" name="Rectangle 2"/>
          <p:cNvSpPr>
            <a:spLocks noGrp="1" noChangeArrowheads="1"/>
          </p:cNvSpPr>
          <p:nvPr>
            <p:ph idx="1"/>
          </p:nvPr>
        </p:nvSpPr>
        <p:spPr>
          <a:xfrm>
            <a:off x="457200" y="1447800"/>
            <a:ext cx="8215313" cy="473075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 data-flow diagram (DFD) models functionality and the flow of data from one function to another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 bubble represents a </a:t>
            </a:r>
            <a:r>
              <a:rPr lang="en-GB" i="1" dirty="0" smtClean="0"/>
              <a:t>process (or data transform)</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 labelled arrow represents </a:t>
            </a:r>
            <a:r>
              <a:rPr lang="en-GB" i="1" dirty="0" smtClean="0"/>
              <a:t>data flow</a:t>
            </a:r>
            <a:r>
              <a:rPr lang="en-GB" dirty="0" smtClean="0"/>
              <a:t>, the label describes the data being transferred</a:t>
            </a:r>
            <a:endParaRPr lang="en-GB" i="1" dirty="0" smtClean="0"/>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 </a:t>
            </a:r>
            <a:r>
              <a:rPr lang="en-GB" i="1" dirty="0" smtClean="0"/>
              <a:t>data store</a:t>
            </a:r>
            <a:r>
              <a:rPr lang="en-GB" dirty="0" smtClean="0"/>
              <a:t>: a formal repository or database of information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Rectangles represent </a:t>
            </a:r>
            <a:r>
              <a:rPr lang="en-GB" i="1" dirty="0" smtClean="0"/>
              <a:t>Information source/sink</a:t>
            </a:r>
            <a:r>
              <a:rPr lang="en-GB" dirty="0" smtClean="0"/>
              <a:t>: entities that provide input data or receive the output result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Heritage identifier: to document stepwise refinement</a:t>
            </a:r>
          </a:p>
        </p:txBody>
      </p:sp>
    </p:spTree>
    <p:extLst>
      <p:ext uri="{BB962C8B-B14F-4D97-AF65-F5344CB8AC3E}">
        <p14:creationId xmlns:p14="http://schemas.microsoft.com/office/powerpoint/2010/main" val="105691758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Level Diagram</a:t>
            </a:r>
            <a:endParaRPr lang="en-US" dirty="0"/>
          </a:p>
        </p:txBody>
      </p:sp>
      <p:sp>
        <p:nvSpPr>
          <p:cNvPr id="3" name="Content Placeholder 2"/>
          <p:cNvSpPr>
            <a:spLocks noGrp="1"/>
          </p:cNvSpPr>
          <p:nvPr>
            <p:ph idx="1"/>
          </p:nvPr>
        </p:nvSpPr>
        <p:spPr/>
        <p:txBody>
          <a:bodyPr/>
          <a:lstStyle/>
          <a:p>
            <a:r>
              <a:rPr lang="en-US" dirty="0" smtClean="0"/>
              <a:t>A bubble represents the system</a:t>
            </a:r>
          </a:p>
          <a:p>
            <a:r>
              <a:rPr lang="en-US" dirty="0" smtClean="0"/>
              <a:t>An arrow represents the data flow 	</a:t>
            </a:r>
          </a:p>
          <a:p>
            <a:r>
              <a:rPr lang="en-US" dirty="0" smtClean="0"/>
              <a:t>Rectangles represent Information Source/Sink: entities that provide input data or receive output results</a:t>
            </a:r>
            <a:endParaRPr lang="en-US" dirty="0"/>
          </a:p>
        </p:txBody>
      </p:sp>
      <p:grpSp>
        <p:nvGrpSpPr>
          <p:cNvPr id="4" name="Group 3"/>
          <p:cNvGrpSpPr/>
          <p:nvPr/>
        </p:nvGrpSpPr>
        <p:grpSpPr>
          <a:xfrm>
            <a:off x="1301088" y="4267200"/>
            <a:ext cx="6541824" cy="1760561"/>
            <a:chOff x="5279411" y="2361063"/>
            <a:chExt cx="6541824" cy="1760561"/>
          </a:xfrm>
        </p:grpSpPr>
        <p:sp>
          <p:nvSpPr>
            <p:cNvPr id="5" name="Oval 4"/>
            <p:cNvSpPr/>
            <p:nvPr/>
          </p:nvSpPr>
          <p:spPr>
            <a:xfrm>
              <a:off x="7683690" y="2361063"/>
              <a:ext cx="1760561" cy="1760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System</a:t>
              </a:r>
              <a:endParaRPr lang="en-US" sz="2400" dirty="0">
                <a:solidFill>
                  <a:schemeClr val="tx1"/>
                </a:solidFill>
              </a:endParaRPr>
            </a:p>
          </p:txBody>
        </p:sp>
        <p:sp>
          <p:nvSpPr>
            <p:cNvPr id="6" name="Rectangle 5"/>
            <p:cNvSpPr/>
            <p:nvPr/>
          </p:nvSpPr>
          <p:spPr>
            <a:xfrm>
              <a:off x="5279411" y="2851564"/>
              <a:ext cx="1487605" cy="779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Knowledge Source</a:t>
              </a:r>
              <a:endParaRPr lang="en-US" dirty="0">
                <a:solidFill>
                  <a:schemeClr val="tx1"/>
                </a:solidFill>
              </a:endParaRPr>
            </a:p>
          </p:txBody>
        </p:sp>
        <p:sp>
          <p:nvSpPr>
            <p:cNvPr id="7" name="Rectangle 6"/>
            <p:cNvSpPr/>
            <p:nvPr/>
          </p:nvSpPr>
          <p:spPr>
            <a:xfrm>
              <a:off x="10333630" y="2851564"/>
              <a:ext cx="1487605" cy="779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Knowledge Sink</a:t>
              </a:r>
              <a:endParaRPr lang="en-US" dirty="0">
                <a:solidFill>
                  <a:schemeClr val="tx1"/>
                </a:solidFill>
              </a:endParaRPr>
            </a:p>
          </p:txBody>
        </p:sp>
        <p:cxnSp>
          <p:nvCxnSpPr>
            <p:cNvPr id="8" name="Straight Arrow Connector 7"/>
            <p:cNvCxnSpPr>
              <a:stCxn id="6" idx="3"/>
              <a:endCxn id="5" idx="2"/>
            </p:cNvCxnSpPr>
            <p:nvPr/>
          </p:nvCxnSpPr>
          <p:spPr>
            <a:xfrm>
              <a:off x="6767016" y="3241343"/>
              <a:ext cx="91667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6"/>
              <a:endCxn id="7" idx="1"/>
            </p:cNvCxnSpPr>
            <p:nvPr/>
          </p:nvCxnSpPr>
          <p:spPr>
            <a:xfrm flipV="1">
              <a:off x="9444251" y="3241343"/>
              <a:ext cx="88937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01134" y="2872010"/>
              <a:ext cx="781334" cy="369332"/>
            </a:xfrm>
            <a:prstGeom prst="rect">
              <a:avLst/>
            </a:prstGeom>
            <a:noFill/>
          </p:spPr>
          <p:txBody>
            <a:bodyPr wrap="square" rtlCol="0">
              <a:spAutoFit/>
            </a:bodyPr>
            <a:lstStyle/>
            <a:p>
              <a:r>
                <a:rPr lang="en-US" dirty="0" smtClean="0"/>
                <a:t>data</a:t>
              </a:r>
              <a:endParaRPr lang="en-US" dirty="0"/>
            </a:p>
          </p:txBody>
        </p:sp>
        <p:sp>
          <p:nvSpPr>
            <p:cNvPr id="11" name="TextBox 10"/>
            <p:cNvSpPr txBox="1"/>
            <p:nvPr/>
          </p:nvSpPr>
          <p:spPr>
            <a:xfrm>
              <a:off x="9355541" y="2548844"/>
              <a:ext cx="1269242" cy="646331"/>
            </a:xfrm>
            <a:prstGeom prst="rect">
              <a:avLst/>
            </a:prstGeom>
            <a:noFill/>
          </p:spPr>
          <p:txBody>
            <a:bodyPr wrap="square" rtlCol="0">
              <a:spAutoFit/>
            </a:bodyPr>
            <a:lstStyle/>
            <a:p>
              <a:pPr algn="ctr"/>
              <a:r>
                <a:rPr lang="en-US" dirty="0" smtClean="0"/>
                <a:t>Processed data</a:t>
              </a:r>
              <a:endParaRPr lang="en-US" dirty="0"/>
            </a:p>
          </p:txBody>
        </p:sp>
      </p:grpSp>
    </p:spTree>
    <p:extLst>
      <p:ext uri="{BB962C8B-B14F-4D97-AF65-F5344CB8AC3E}">
        <p14:creationId xmlns:p14="http://schemas.microsoft.com/office/powerpoint/2010/main" val="360207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buNone/>
            </a:pPr>
            <a:r>
              <a:rPr lang="en-US" dirty="0" smtClean="0"/>
              <a:t>Consider a library management system where circulation services allow the Patron to borrow or return a book/item/publication without involvement of Librarian, so the system needs to process these requests. The Librarian controls which items can be borrowed and how can the items be shown to the patrons. The system processes fines also when a borrowed item is returned after the due date. The librarian is able to reserve an item if required and a recall notice is sent to the patron as a consequence. The record of reserved items is kept so that the librarian can view which items have been reserved already.</a:t>
            </a:r>
            <a:endParaRPr lang="en-US" dirty="0"/>
          </a:p>
        </p:txBody>
      </p:sp>
      <p:sp>
        <p:nvSpPr>
          <p:cNvPr id="4" name="Rectangle 1"/>
          <p:cNvSpPr txBox="1">
            <a:spLocks noChangeArrowheads="1"/>
          </p:cNvSpPr>
          <p:nvPr/>
        </p:nvSpPr>
        <p:spPr>
          <a:xfrm>
            <a:off x="457200" y="304800"/>
            <a:ext cx="8216900" cy="113188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Data Flow Diagrams (DFDs)</a:t>
            </a:r>
            <a:endParaRPr lang="en-GB" dirty="0" smtClean="0"/>
          </a:p>
        </p:txBody>
      </p:sp>
      <p:sp>
        <p:nvSpPr>
          <p:cNvPr id="5" name="TextBox 4"/>
          <p:cNvSpPr txBox="1"/>
          <p:nvPr/>
        </p:nvSpPr>
        <p:spPr>
          <a:xfrm>
            <a:off x="0" y="6324600"/>
            <a:ext cx="9144000" cy="307777"/>
          </a:xfrm>
          <a:prstGeom prst="rect">
            <a:avLst/>
          </a:prstGeom>
          <a:noFill/>
        </p:spPr>
        <p:txBody>
          <a:bodyPr wrap="square" rtlCol="0">
            <a:spAutoFit/>
          </a:bodyPr>
          <a:lstStyle/>
          <a:p>
            <a:pPr algn="ctr"/>
            <a:r>
              <a:rPr lang="en-US" sz="1400" dirty="0" smtClean="0">
                <a:solidFill>
                  <a:srgbClr val="FF0000"/>
                </a:solidFill>
              </a:rPr>
              <a:t>A verb in requirements narrative is potentially a process, a noun is either data, or external entity, or data store</a:t>
            </a:r>
            <a:endParaRPr lang="en-US" sz="1400" dirty="0">
              <a:solidFill>
                <a:srgbClr val="FF0000"/>
              </a:solidFill>
            </a:endParaRPr>
          </a:p>
        </p:txBody>
      </p:sp>
    </p:spTree>
    <p:extLst>
      <p:ext uri="{BB962C8B-B14F-4D97-AF65-F5344CB8AC3E}">
        <p14:creationId xmlns:p14="http://schemas.microsoft.com/office/powerpoint/2010/main" val="2430512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Data Flow Diagrams (Contd.)</a:t>
            </a:r>
          </a:p>
        </p:txBody>
      </p:sp>
      <p:sp>
        <p:nvSpPr>
          <p:cNvPr id="50179" name="Rectangle 2"/>
          <p:cNvSpPr>
            <a:spLocks noGrp="1" noChangeArrowheads="1"/>
          </p:cNvSpPr>
          <p:nvPr>
            <p:ph idx="1"/>
          </p:nvPr>
        </p:nvSpPr>
        <p:spPr>
          <a:xfrm>
            <a:off x="457200" y="1447800"/>
            <a:ext cx="8215313" cy="4664075"/>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A Level 1 data-flow diagram for the library problem</a:t>
            </a:r>
          </a:p>
        </p:txBody>
      </p:sp>
      <p:pic>
        <p:nvPicPr>
          <p:cNvPr id="50180" name="Picture 94"/>
          <p:cNvPicPr>
            <a:picLocks noChangeAspect="1" noChangeArrowheads="1"/>
          </p:cNvPicPr>
          <p:nvPr/>
        </p:nvPicPr>
        <p:blipFill>
          <a:blip r:embed="rId3" cstate="print"/>
          <a:srcRect/>
          <a:stretch>
            <a:fillRect/>
          </a:stretch>
        </p:blipFill>
        <p:spPr bwMode="auto">
          <a:xfrm>
            <a:off x="2133600" y="1828800"/>
            <a:ext cx="6543675" cy="4300538"/>
          </a:xfrm>
          <a:prstGeom prst="rect">
            <a:avLst/>
          </a:prstGeom>
          <a:noFill/>
          <a:ln w="9525">
            <a:noFill/>
            <a:miter lim="800000"/>
            <a:headEnd/>
            <a:tailEnd/>
          </a:ln>
        </p:spPr>
      </p:pic>
      <p:sp>
        <p:nvSpPr>
          <p:cNvPr id="4" name="TextBox 3"/>
          <p:cNvSpPr txBox="1"/>
          <p:nvPr/>
        </p:nvSpPr>
        <p:spPr>
          <a:xfrm>
            <a:off x="5257800" y="2362200"/>
            <a:ext cx="2286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5291137" y="3441212"/>
            <a:ext cx="228600" cy="369332"/>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5405437" y="4387306"/>
            <a:ext cx="228600" cy="369332"/>
          </a:xfrm>
          <a:prstGeom prst="rect">
            <a:avLst/>
          </a:prstGeom>
          <a:noFill/>
        </p:spPr>
        <p:txBody>
          <a:bodyPr wrap="square" rtlCol="0">
            <a:spAutoFit/>
          </a:bodyPr>
          <a:lstStyle/>
          <a:p>
            <a:r>
              <a:rPr lang="en-US" dirty="0"/>
              <a:t>3</a:t>
            </a:r>
          </a:p>
        </p:txBody>
      </p:sp>
      <p:sp>
        <p:nvSpPr>
          <p:cNvPr id="10" name="TextBox 9"/>
          <p:cNvSpPr txBox="1"/>
          <p:nvPr/>
        </p:nvSpPr>
        <p:spPr>
          <a:xfrm>
            <a:off x="5370535" y="5863721"/>
            <a:ext cx="228600" cy="369332"/>
          </a:xfrm>
          <a:prstGeom prst="rect">
            <a:avLst/>
          </a:prstGeom>
          <a:noFill/>
        </p:spPr>
        <p:txBody>
          <a:bodyPr wrap="square" rtlCol="0">
            <a:spAutoFit/>
          </a:bodyPr>
          <a:lstStyle/>
          <a:p>
            <a:r>
              <a:rPr lang="en-US" dirty="0" smtClean="0"/>
              <a:t>4</a:t>
            </a:r>
            <a:endParaRPr lang="en-US" dirty="0"/>
          </a:p>
        </p:txBody>
      </p:sp>
      <p:sp>
        <p:nvSpPr>
          <p:cNvPr id="6" name="TextBox 5"/>
          <p:cNvSpPr txBox="1"/>
          <p:nvPr/>
        </p:nvSpPr>
        <p:spPr>
          <a:xfrm>
            <a:off x="0" y="6324600"/>
            <a:ext cx="9144000" cy="307777"/>
          </a:xfrm>
          <a:prstGeom prst="rect">
            <a:avLst/>
          </a:prstGeom>
          <a:noFill/>
        </p:spPr>
        <p:txBody>
          <a:bodyPr wrap="square" rtlCol="0">
            <a:spAutoFit/>
          </a:bodyPr>
          <a:lstStyle/>
          <a:p>
            <a:pPr algn="ctr"/>
            <a:r>
              <a:rPr lang="en-US" sz="1400" dirty="0" smtClean="0">
                <a:solidFill>
                  <a:srgbClr val="FF0000"/>
                </a:solidFill>
              </a:rPr>
              <a:t>A verb in requirements narrative is potentially a process, a noun is either data, or external entity, or data store</a:t>
            </a:r>
            <a:endParaRPr lang="en-US" sz="1400" dirty="0">
              <a:solidFill>
                <a:srgbClr val="FF0000"/>
              </a:solidFill>
            </a:endParaRPr>
          </a:p>
        </p:txBody>
      </p:sp>
      <p:sp>
        <p:nvSpPr>
          <p:cNvPr id="2" name="Oval 1"/>
          <p:cNvSpPr/>
          <p:nvPr/>
        </p:nvSpPr>
        <p:spPr>
          <a:xfrm>
            <a:off x="4652322" y="1815926"/>
            <a:ext cx="1443678" cy="66341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 Reserve Requests</a:t>
            </a:r>
            <a:endParaRPr lang="en-US" sz="1400" dirty="0">
              <a:solidFill>
                <a:schemeClr val="tx1"/>
              </a:solidFill>
            </a:endParaRPr>
          </a:p>
        </p:txBody>
      </p:sp>
      <p:sp>
        <p:nvSpPr>
          <p:cNvPr id="12" name="Oval 11"/>
          <p:cNvSpPr/>
          <p:nvPr/>
        </p:nvSpPr>
        <p:spPr>
          <a:xfrm>
            <a:off x="4925704" y="2823506"/>
            <a:ext cx="1371600" cy="7207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 Borrow Requests</a:t>
            </a:r>
            <a:endParaRPr lang="en-US" sz="1400" dirty="0">
              <a:solidFill>
                <a:schemeClr val="tx1"/>
              </a:solidFill>
            </a:endParaRPr>
          </a:p>
        </p:txBody>
      </p:sp>
      <p:sp>
        <p:nvSpPr>
          <p:cNvPr id="13" name="Oval 12"/>
          <p:cNvSpPr/>
          <p:nvPr/>
        </p:nvSpPr>
        <p:spPr>
          <a:xfrm>
            <a:off x="4705988" y="3877779"/>
            <a:ext cx="1170297" cy="64975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 Returns</a:t>
            </a:r>
            <a:endParaRPr lang="en-US" sz="1400" dirty="0">
              <a:solidFill>
                <a:schemeClr val="tx1"/>
              </a:solidFill>
            </a:endParaRPr>
          </a:p>
        </p:txBody>
      </p:sp>
      <p:cxnSp>
        <p:nvCxnSpPr>
          <p:cNvPr id="7" name="Straight Arrow Connector 6"/>
          <p:cNvCxnSpPr/>
          <p:nvPr/>
        </p:nvCxnSpPr>
        <p:spPr>
          <a:xfrm flipV="1">
            <a:off x="4276086" y="4387306"/>
            <a:ext cx="425140" cy="11557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529921" y="2425165"/>
            <a:ext cx="425140" cy="11557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876285" y="2417746"/>
            <a:ext cx="421019" cy="32876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7155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Engineering</a:t>
            </a:r>
            <a:endParaRPr lang="en-US" dirty="0"/>
          </a:p>
        </p:txBody>
      </p:sp>
      <p:sp>
        <p:nvSpPr>
          <p:cNvPr id="3" name="Content Placeholder 2"/>
          <p:cNvSpPr>
            <a:spLocks noGrp="1"/>
          </p:cNvSpPr>
          <p:nvPr>
            <p:ph idx="1"/>
          </p:nvPr>
        </p:nvSpPr>
        <p:spPr/>
        <p:txBody>
          <a:bodyPr/>
          <a:lstStyle/>
          <a:p>
            <a:r>
              <a:rPr lang="en-US" dirty="0" smtClean="0"/>
              <a:t>Seven tasks:</a:t>
            </a:r>
          </a:p>
          <a:p>
            <a:pPr lvl="1"/>
            <a:r>
              <a:rPr lang="en-US" dirty="0" smtClean="0"/>
              <a:t>Inception</a:t>
            </a:r>
          </a:p>
          <a:p>
            <a:pPr lvl="1"/>
            <a:r>
              <a:rPr lang="en-US" dirty="0" smtClean="0"/>
              <a:t>Elicitation</a:t>
            </a:r>
          </a:p>
          <a:p>
            <a:pPr lvl="1"/>
            <a:r>
              <a:rPr lang="en-US" dirty="0" smtClean="0"/>
              <a:t>Elaboration</a:t>
            </a:r>
          </a:p>
          <a:p>
            <a:pPr lvl="1"/>
            <a:r>
              <a:rPr lang="en-US" dirty="0" smtClean="0"/>
              <a:t>Negotiation</a:t>
            </a:r>
          </a:p>
          <a:p>
            <a:pPr lvl="1"/>
            <a:r>
              <a:rPr lang="en-US" dirty="0" smtClean="0"/>
              <a:t>Specification</a:t>
            </a:r>
          </a:p>
          <a:p>
            <a:pPr lvl="1"/>
            <a:r>
              <a:rPr lang="en-US" dirty="0" smtClean="0"/>
              <a:t>Validation</a:t>
            </a:r>
          </a:p>
          <a:p>
            <a:pPr lvl="1"/>
            <a:r>
              <a:rPr lang="en-US" dirty="0" smtClean="0"/>
              <a:t>Management</a:t>
            </a:r>
          </a:p>
          <a:p>
            <a:pPr lvl="1"/>
            <a:endParaRPr lang="en-US" dirty="0"/>
          </a:p>
        </p:txBody>
      </p:sp>
      <p:sp>
        <p:nvSpPr>
          <p:cNvPr id="4" name="TextBox 3"/>
          <p:cNvSpPr txBox="1"/>
          <p:nvPr/>
        </p:nvSpPr>
        <p:spPr>
          <a:xfrm>
            <a:off x="2514600" y="2286000"/>
            <a:ext cx="6400800" cy="646331"/>
          </a:xfrm>
          <a:prstGeom prst="rect">
            <a:avLst/>
          </a:prstGeom>
          <a:solidFill>
            <a:srgbClr val="FFFF00"/>
          </a:solidFill>
        </p:spPr>
        <p:txBody>
          <a:bodyPr wrap="square" rtlCol="0">
            <a:spAutoFit/>
          </a:bodyPr>
          <a:lstStyle/>
          <a:p>
            <a:pPr algn="ctr"/>
            <a:r>
              <a:rPr lang="en-US" dirty="0"/>
              <a:t>(understand problem, people, nature of solution, effectiveness of communication</a:t>
            </a:r>
            <a:r>
              <a:rPr lang="en-US" dirty="0" smtClean="0"/>
              <a:t>). </a:t>
            </a:r>
            <a:endParaRPr lang="en-US" dirty="0"/>
          </a:p>
        </p:txBody>
      </p:sp>
      <p:pic>
        <p:nvPicPr>
          <p:cNvPr id="5" name="Picture 8" descr="Slide17"/>
          <p:cNvPicPr>
            <a:picLocks noChangeAspect="1" noChangeArrowheads="1"/>
          </p:cNvPicPr>
          <p:nvPr/>
        </p:nvPicPr>
        <p:blipFill>
          <a:blip r:embed="rId2" cstate="print"/>
          <a:srcRect/>
          <a:stretch>
            <a:fillRect/>
          </a:stretch>
        </p:blipFill>
        <p:spPr bwMode="auto">
          <a:xfrm>
            <a:off x="685800" y="1981200"/>
            <a:ext cx="6553200" cy="4232275"/>
          </a:xfrm>
          <a:prstGeom prst="rect">
            <a:avLst/>
          </a:prstGeom>
          <a:noFill/>
          <a:ln w="9525">
            <a:noFill/>
            <a:miter lim="800000"/>
            <a:headEnd/>
            <a:tailEnd/>
          </a:ln>
        </p:spPr>
      </p:pic>
      <p:sp>
        <p:nvSpPr>
          <p:cNvPr id="6" name="TextBox 5"/>
          <p:cNvSpPr txBox="1"/>
          <p:nvPr/>
        </p:nvSpPr>
        <p:spPr>
          <a:xfrm>
            <a:off x="2631743" y="2971800"/>
            <a:ext cx="6400800" cy="646331"/>
          </a:xfrm>
          <a:prstGeom prst="rect">
            <a:avLst/>
          </a:prstGeom>
          <a:solidFill>
            <a:srgbClr val="FFFF00"/>
          </a:solidFill>
        </p:spPr>
        <p:txBody>
          <a:bodyPr wrap="square" rtlCol="0">
            <a:spAutoFit/>
          </a:bodyPr>
          <a:lstStyle/>
          <a:p>
            <a:pPr algn="ctr"/>
            <a:r>
              <a:rPr lang="en-US" dirty="0" smtClean="0"/>
              <a:t>Ask questions about objectives, targets, detailed requirements  etc. </a:t>
            </a:r>
            <a:endParaRPr lang="en-US" dirty="0"/>
          </a:p>
        </p:txBody>
      </p:sp>
      <p:sp>
        <p:nvSpPr>
          <p:cNvPr id="7" name="TextBox 6"/>
          <p:cNvSpPr txBox="1"/>
          <p:nvPr/>
        </p:nvSpPr>
        <p:spPr>
          <a:xfrm>
            <a:off x="2667000" y="3403600"/>
            <a:ext cx="6400800" cy="646331"/>
          </a:xfrm>
          <a:prstGeom prst="rect">
            <a:avLst/>
          </a:prstGeom>
          <a:solidFill>
            <a:srgbClr val="FFFF00"/>
          </a:solidFill>
        </p:spPr>
        <p:txBody>
          <a:bodyPr wrap="square" rtlCol="0">
            <a:spAutoFit/>
          </a:bodyPr>
          <a:lstStyle/>
          <a:p>
            <a:pPr algn="ctr"/>
            <a:r>
              <a:rPr lang="en-US" dirty="0" smtClean="0"/>
              <a:t>Identify software function, behavior, information. Develop Requirements Model!!! Analysis???</a:t>
            </a:r>
            <a:endParaRPr lang="en-US" dirty="0"/>
          </a:p>
        </p:txBody>
      </p:sp>
      <p:sp>
        <p:nvSpPr>
          <p:cNvPr id="8" name="TextBox 7"/>
          <p:cNvSpPr txBox="1"/>
          <p:nvPr/>
        </p:nvSpPr>
        <p:spPr>
          <a:xfrm>
            <a:off x="2667000" y="3745468"/>
            <a:ext cx="6400800" cy="369332"/>
          </a:xfrm>
          <a:prstGeom prst="rect">
            <a:avLst/>
          </a:prstGeom>
          <a:solidFill>
            <a:srgbClr val="FFFF00"/>
          </a:solidFill>
        </p:spPr>
        <p:txBody>
          <a:bodyPr wrap="square" rtlCol="0">
            <a:spAutoFit/>
          </a:bodyPr>
          <a:lstStyle/>
          <a:p>
            <a:pPr algn="ctr"/>
            <a:r>
              <a:rPr lang="en-US" dirty="0" smtClean="0"/>
              <a:t>Resolve conflicts. Prioritize Requirements!!!</a:t>
            </a:r>
            <a:endParaRPr lang="en-US" dirty="0"/>
          </a:p>
        </p:txBody>
      </p:sp>
      <p:sp>
        <p:nvSpPr>
          <p:cNvPr id="9" name="TextBox 8"/>
          <p:cNvSpPr txBox="1"/>
          <p:nvPr/>
        </p:nvSpPr>
        <p:spPr>
          <a:xfrm>
            <a:off x="2667000" y="4191000"/>
            <a:ext cx="6400800" cy="646331"/>
          </a:xfrm>
          <a:prstGeom prst="rect">
            <a:avLst/>
          </a:prstGeom>
          <a:solidFill>
            <a:srgbClr val="FFFF00"/>
          </a:solidFill>
        </p:spPr>
        <p:txBody>
          <a:bodyPr wrap="square" rtlCol="0">
            <a:spAutoFit/>
          </a:bodyPr>
          <a:lstStyle/>
          <a:p>
            <a:pPr algn="ctr"/>
            <a:r>
              <a:rPr lang="en-US" dirty="0" smtClean="0"/>
              <a:t>Write document containing requirements models, scenarios etc.</a:t>
            </a:r>
            <a:endParaRPr lang="en-US" dirty="0"/>
          </a:p>
        </p:txBody>
      </p:sp>
      <p:sp>
        <p:nvSpPr>
          <p:cNvPr id="10" name="TextBox 9"/>
          <p:cNvSpPr txBox="1"/>
          <p:nvPr/>
        </p:nvSpPr>
        <p:spPr>
          <a:xfrm>
            <a:off x="2667000" y="4724400"/>
            <a:ext cx="6400800" cy="369332"/>
          </a:xfrm>
          <a:prstGeom prst="rect">
            <a:avLst/>
          </a:prstGeom>
          <a:solidFill>
            <a:srgbClr val="FFFF00"/>
          </a:solidFill>
        </p:spPr>
        <p:txBody>
          <a:bodyPr wrap="square" rtlCol="0">
            <a:spAutoFit/>
          </a:bodyPr>
          <a:lstStyle/>
          <a:p>
            <a:pPr algn="ctr"/>
            <a:r>
              <a:rPr lang="en-US" dirty="0" smtClean="0"/>
              <a:t>Ensure that all requirements have been stated, unambiguously!</a:t>
            </a:r>
            <a:endParaRPr lang="en-US" dirty="0"/>
          </a:p>
        </p:txBody>
      </p:sp>
      <p:sp>
        <p:nvSpPr>
          <p:cNvPr id="11" name="TextBox 10"/>
          <p:cNvSpPr txBox="1"/>
          <p:nvPr/>
        </p:nvSpPr>
        <p:spPr>
          <a:xfrm>
            <a:off x="2667000" y="5093732"/>
            <a:ext cx="6400800" cy="369332"/>
          </a:xfrm>
          <a:prstGeom prst="rect">
            <a:avLst/>
          </a:prstGeom>
          <a:solidFill>
            <a:srgbClr val="FFFF00"/>
          </a:solidFill>
        </p:spPr>
        <p:txBody>
          <a:bodyPr wrap="square" rtlCol="0">
            <a:spAutoFit/>
          </a:bodyPr>
          <a:lstStyle/>
          <a:p>
            <a:pPr algn="ctr"/>
            <a:r>
              <a:rPr lang="en-US" dirty="0" smtClean="0"/>
              <a:t>Identify, control, track requirements and changes</a:t>
            </a:r>
            <a:endParaRPr lang="en-US" dirty="0"/>
          </a:p>
        </p:txBody>
      </p:sp>
    </p:spTree>
    <p:extLst>
      <p:ext uri="{BB962C8B-B14F-4D97-AF65-F5344CB8AC3E}">
        <p14:creationId xmlns:p14="http://schemas.microsoft.com/office/powerpoint/2010/main" val="189095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9"/>
                                        </p:tgtEl>
                                      </p:cBhvr>
                                    </p:animEffect>
                                    <p:set>
                                      <p:cBhvr>
                                        <p:cTn id="61" dur="1" fill="hold">
                                          <p:stCondLst>
                                            <p:cond delay="499"/>
                                          </p:stCondLst>
                                        </p:cTn>
                                        <p:tgtEl>
                                          <p:spTgt spid="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500"/>
                                        <p:tgtEl>
                                          <p:spTgt spid="1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1"/>
                                        </p:tgtEl>
                                      </p:cBhvr>
                                    </p:animEffect>
                                    <p:set>
                                      <p:cBhvr>
                                        <p:cTn id="8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Engineering</a:t>
            </a:r>
            <a:endParaRPr lang="en-US" dirty="0"/>
          </a:p>
        </p:txBody>
      </p:sp>
      <p:sp>
        <p:nvSpPr>
          <p:cNvPr id="3" name="Content Placeholder 2"/>
          <p:cNvSpPr>
            <a:spLocks noGrp="1"/>
          </p:cNvSpPr>
          <p:nvPr>
            <p:ph idx="1"/>
          </p:nvPr>
        </p:nvSpPr>
        <p:spPr/>
        <p:txBody>
          <a:bodyPr/>
          <a:lstStyle/>
          <a:p>
            <a:endParaRPr lang="en-US" dirty="0"/>
          </a:p>
        </p:txBody>
      </p:sp>
      <p:grpSp>
        <p:nvGrpSpPr>
          <p:cNvPr id="6" name="Group 5"/>
          <p:cNvGrpSpPr/>
          <p:nvPr/>
        </p:nvGrpSpPr>
        <p:grpSpPr>
          <a:xfrm>
            <a:off x="609600" y="1847088"/>
            <a:ext cx="7529513" cy="4318834"/>
            <a:chOff x="2819400" y="3257550"/>
            <a:chExt cx="6005513" cy="3575884"/>
          </a:xfrm>
        </p:grpSpPr>
        <p:pic>
          <p:nvPicPr>
            <p:cNvPr id="4" name="Picture 23"/>
            <p:cNvPicPr>
              <a:picLocks noChangeAspect="1" noChangeArrowheads="1"/>
            </p:cNvPicPr>
            <p:nvPr/>
          </p:nvPicPr>
          <p:blipFill>
            <a:blip r:embed="rId2" cstate="print"/>
            <a:srcRect/>
            <a:stretch>
              <a:fillRect/>
            </a:stretch>
          </p:blipFill>
          <p:spPr bwMode="auto">
            <a:xfrm>
              <a:off x="2819400" y="3257550"/>
              <a:ext cx="6005513" cy="3448050"/>
            </a:xfrm>
            <a:prstGeom prst="rect">
              <a:avLst/>
            </a:prstGeom>
            <a:noFill/>
            <a:ln w="9525">
              <a:noFill/>
              <a:miter lim="800000"/>
              <a:headEnd/>
              <a:tailEnd/>
            </a:ln>
          </p:spPr>
        </p:pic>
        <p:sp>
          <p:nvSpPr>
            <p:cNvPr id="5" name="TextBox 4"/>
            <p:cNvSpPr txBox="1"/>
            <p:nvPr/>
          </p:nvSpPr>
          <p:spPr>
            <a:xfrm>
              <a:off x="3536156" y="6494880"/>
              <a:ext cx="4572000" cy="338554"/>
            </a:xfrm>
            <a:prstGeom prst="rect">
              <a:avLst/>
            </a:prstGeom>
            <a:noFill/>
          </p:spPr>
          <p:txBody>
            <a:bodyPr wrap="square" rtlCol="0">
              <a:spAutoFit/>
            </a:bodyPr>
            <a:lstStyle/>
            <a:p>
              <a:pPr algn="ctr"/>
              <a:r>
                <a:rPr lang="en-GB" sz="1600" dirty="0" smtClean="0"/>
                <a:t>Process for Capturing Requirements</a:t>
              </a:r>
              <a:endParaRPr lang="en-US" sz="1600" dirty="0"/>
            </a:p>
          </p:txBody>
        </p:sp>
      </p:grpSp>
    </p:spTree>
    <p:extLst>
      <p:ext uri="{BB962C8B-B14F-4D97-AF65-F5344CB8AC3E}">
        <p14:creationId xmlns:p14="http://schemas.microsoft.com/office/powerpoint/2010/main" val="180679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Inception</a:t>
            </a:r>
            <a:endParaRPr lang="en-US" dirty="0"/>
          </a:p>
        </p:txBody>
      </p:sp>
      <p:sp>
        <p:nvSpPr>
          <p:cNvPr id="3" name="Content Placeholder 2"/>
          <p:cNvSpPr>
            <a:spLocks noGrp="1"/>
          </p:cNvSpPr>
          <p:nvPr>
            <p:ph idx="1"/>
          </p:nvPr>
        </p:nvSpPr>
        <p:spPr/>
        <p:txBody>
          <a:bodyPr/>
          <a:lstStyle/>
          <a:p>
            <a:r>
              <a:rPr lang="en-US" dirty="0" smtClean="0"/>
              <a:t>Identify: all stakeholders, measurable benefits of successful implementation, possible alternatives</a:t>
            </a:r>
          </a:p>
          <a:p>
            <a:r>
              <a:rPr lang="en-US" dirty="0" smtClean="0"/>
              <a:t>Ask questions stepwise, as early as possible, first meeting/encounter</a:t>
            </a:r>
          </a:p>
          <a:p>
            <a:r>
              <a:rPr lang="en-US" dirty="0" smtClean="0"/>
              <a:t>Possible questions at 1</a:t>
            </a:r>
            <a:r>
              <a:rPr lang="en-US" baseline="30000" dirty="0" smtClean="0"/>
              <a:t>st</a:t>
            </a:r>
            <a:r>
              <a:rPr lang="en-US" dirty="0" smtClean="0"/>
              <a:t> step (stakeholders, overall goals and benefits):</a:t>
            </a:r>
          </a:p>
          <a:p>
            <a:pPr lvl="1"/>
            <a:r>
              <a:rPr lang="en-US" dirty="0" smtClean="0"/>
              <a:t>Who is behind the request for this work?</a:t>
            </a:r>
          </a:p>
          <a:p>
            <a:pPr lvl="1"/>
            <a:r>
              <a:rPr lang="en-US" dirty="0" smtClean="0"/>
              <a:t>Who will use this solution?</a:t>
            </a:r>
          </a:p>
          <a:p>
            <a:pPr lvl="1"/>
            <a:r>
              <a:rPr lang="en-US" dirty="0" smtClean="0"/>
              <a:t>What will be the economic benefit of a successful solution?</a:t>
            </a:r>
          </a:p>
        </p:txBody>
      </p:sp>
      <p:sp>
        <p:nvSpPr>
          <p:cNvPr id="4" name="Rectangle 1"/>
          <p:cNvSpPr>
            <a:spLocks noChangeArrowheads="1"/>
          </p:cNvSpPr>
          <p:nvPr/>
        </p:nvSpPr>
        <p:spPr bwMode="auto">
          <a:xfrm>
            <a:off x="2590800" y="704088"/>
            <a:ext cx="6324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We need a time series model for the purpose of forecasting demand</a:t>
            </a:r>
          </a:p>
        </p:txBody>
      </p:sp>
      <p:sp>
        <p:nvSpPr>
          <p:cNvPr id="5" name="Rectangle 2"/>
          <p:cNvSpPr>
            <a:spLocks noChangeArrowheads="1"/>
          </p:cNvSpPr>
          <p:nvPr/>
        </p:nvSpPr>
        <p:spPr bwMode="auto">
          <a:xfrm>
            <a:off x="3810000" y="5724435"/>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500050"/>
                </a:solidFill>
                <a:effectLst/>
                <a:latin typeface="Arial" panose="020B0604020202020204" pitchFamily="34" charset="0"/>
              </a:rPr>
              <a:t>Goods Retailer with physical shops;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500050"/>
                </a:solidFill>
                <a:effectLst/>
                <a:latin typeface="Arial" panose="020B0604020202020204" pitchFamily="34" charset="0"/>
              </a:rPr>
              <a:t>Food retailer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500050"/>
                </a:solidFill>
                <a:effectLst/>
                <a:latin typeface="Arial" panose="020B0604020202020204" pitchFamily="34" charset="0"/>
              </a:rPr>
              <a:t>E-commerce retailer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500050"/>
                </a:solidFill>
                <a:effectLst/>
                <a:latin typeface="Arial" panose="020B0604020202020204" pitchFamily="34" charset="0"/>
              </a:rPr>
              <a:t>Wholesaler (any)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781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Inception</a:t>
            </a:r>
            <a:endParaRPr lang="en-US" dirty="0"/>
          </a:p>
        </p:txBody>
      </p:sp>
      <p:sp>
        <p:nvSpPr>
          <p:cNvPr id="3" name="Content Placeholder 2"/>
          <p:cNvSpPr>
            <a:spLocks noGrp="1"/>
          </p:cNvSpPr>
          <p:nvPr>
            <p:ph idx="1"/>
          </p:nvPr>
        </p:nvSpPr>
        <p:spPr/>
        <p:txBody>
          <a:bodyPr>
            <a:normAutofit lnSpcReduction="10000"/>
          </a:bodyPr>
          <a:lstStyle/>
          <a:p>
            <a:r>
              <a:rPr lang="en-US" dirty="0" smtClean="0"/>
              <a:t>Possible questions at 2</a:t>
            </a:r>
            <a:r>
              <a:rPr lang="en-US" baseline="30000" dirty="0" smtClean="0"/>
              <a:t>nd</a:t>
            </a:r>
            <a:r>
              <a:rPr lang="en-US" dirty="0" smtClean="0"/>
              <a:t> step (detailed understanding and customer perception about the solution):</a:t>
            </a:r>
          </a:p>
          <a:p>
            <a:pPr lvl="1"/>
            <a:r>
              <a:rPr lang="en-US" dirty="0" smtClean="0"/>
              <a:t>What problems(s) will this solution address?</a:t>
            </a:r>
          </a:p>
          <a:p>
            <a:pPr lvl="1"/>
            <a:r>
              <a:rPr lang="en-US" dirty="0" smtClean="0"/>
              <a:t>Can you show me (or describe) the business environment in which the solution will be used?</a:t>
            </a:r>
          </a:p>
          <a:p>
            <a:pPr lvl="1"/>
            <a:r>
              <a:rPr lang="en-US" dirty="0" smtClean="0"/>
              <a:t>How do you characterize the ‘good’ output?</a:t>
            </a:r>
          </a:p>
          <a:p>
            <a:r>
              <a:rPr lang="en-US" dirty="0"/>
              <a:t>Possible questions at </a:t>
            </a:r>
            <a:r>
              <a:rPr lang="en-US" dirty="0" smtClean="0"/>
              <a:t>3</a:t>
            </a:r>
            <a:r>
              <a:rPr lang="en-US" baseline="30000" dirty="0" smtClean="0"/>
              <a:t>rd</a:t>
            </a:r>
            <a:r>
              <a:rPr lang="en-US" dirty="0" smtClean="0"/>
              <a:t> step (effectiveness of communication):	</a:t>
            </a:r>
          </a:p>
          <a:p>
            <a:pPr lvl="1"/>
            <a:r>
              <a:rPr lang="en-US" dirty="0" smtClean="0"/>
              <a:t>Are you the right person to answer these questions?</a:t>
            </a:r>
          </a:p>
          <a:p>
            <a:pPr lvl="1"/>
            <a:r>
              <a:rPr lang="en-US" dirty="0" smtClean="0"/>
              <a:t>Are my questions relevant to the problem that you have?</a:t>
            </a:r>
          </a:p>
          <a:p>
            <a:pPr lvl="1"/>
            <a:r>
              <a:rPr lang="en-US" dirty="0" smtClean="0"/>
              <a:t>Can anyone else provide additional information?</a:t>
            </a:r>
          </a:p>
        </p:txBody>
      </p:sp>
    </p:spTree>
    <p:extLst>
      <p:ext uri="{BB962C8B-B14F-4D97-AF65-F5344CB8AC3E}">
        <p14:creationId xmlns:p14="http://schemas.microsoft.com/office/powerpoint/2010/main" val="1671230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98867" y="1543050"/>
            <a:ext cx="7630733" cy="857250"/>
          </a:xfrm>
        </p:spPr>
        <p:txBody>
          <a:bodyPr>
            <a:normAutofit fontScale="90000"/>
          </a:bodyPr>
          <a:lstStyle/>
          <a:p>
            <a:pPr eaLnBrk="1" hangingPunct="1"/>
            <a:r>
              <a:rPr lang="en-GB" dirty="0" smtClean="0"/>
              <a:t>A </a:t>
            </a:r>
            <a:r>
              <a:rPr lang="en-GB" dirty="0" smtClean="0"/>
              <a:t>Systems Engineering </a:t>
            </a:r>
            <a:r>
              <a:rPr lang="en-GB" dirty="0" smtClean="0"/>
              <a:t>Approach</a:t>
            </a:r>
            <a:endParaRPr lang="en-US" sz="2100" dirty="0"/>
          </a:p>
        </p:txBody>
      </p:sp>
      <p:sp>
        <p:nvSpPr>
          <p:cNvPr id="22531" name="Rectangle 3"/>
          <p:cNvSpPr>
            <a:spLocks noGrp="1" noChangeArrowheads="1"/>
          </p:cNvSpPr>
          <p:nvPr>
            <p:ph idx="1"/>
          </p:nvPr>
        </p:nvSpPr>
        <p:spPr>
          <a:xfrm>
            <a:off x="598867" y="2686050"/>
            <a:ext cx="7935533" cy="3790950"/>
          </a:xfrm>
        </p:spPr>
        <p:txBody>
          <a:bodyPr>
            <a:normAutofit fontScale="92500" lnSpcReduction="10000"/>
          </a:bodyPr>
          <a:lstStyle/>
          <a:p>
            <a:pPr eaLnBrk="1" hangingPunct="1"/>
            <a:r>
              <a:rPr lang="en-GB" dirty="0" smtClean="0"/>
              <a:t>SE is a consequence of Systems Engineering</a:t>
            </a:r>
          </a:p>
          <a:p>
            <a:pPr eaLnBrk="1" hangingPunct="1"/>
            <a:r>
              <a:rPr lang="en-GB" dirty="0" smtClean="0"/>
              <a:t>A set/arrangement of elements</a:t>
            </a:r>
          </a:p>
          <a:p>
            <a:pPr lvl="1"/>
            <a:r>
              <a:rPr lang="en-GB" dirty="0" smtClean="0"/>
              <a:t>Organized to achieve a goal</a:t>
            </a:r>
          </a:p>
          <a:p>
            <a:pPr lvl="1"/>
            <a:r>
              <a:rPr lang="en-GB" dirty="0" smtClean="0"/>
              <a:t>Processing info</a:t>
            </a:r>
            <a:endParaRPr lang="en-GB" dirty="0" smtClean="0"/>
          </a:p>
          <a:p>
            <a:pPr eaLnBrk="1" hangingPunct="1"/>
            <a:r>
              <a:rPr lang="en-GB" dirty="0" smtClean="0"/>
              <a:t>Elements?</a:t>
            </a:r>
          </a:p>
          <a:p>
            <a:pPr lvl="1"/>
            <a:r>
              <a:rPr lang="en-GB" dirty="0" smtClean="0"/>
              <a:t>Hardware/Software </a:t>
            </a:r>
            <a:endParaRPr lang="en-GB" dirty="0" smtClean="0"/>
          </a:p>
          <a:p>
            <a:pPr lvl="1"/>
            <a:r>
              <a:rPr lang="en-GB" dirty="0" smtClean="0"/>
              <a:t>People</a:t>
            </a:r>
          </a:p>
          <a:p>
            <a:pPr lvl="2"/>
            <a:r>
              <a:rPr lang="en-GB" dirty="0" smtClean="0"/>
              <a:t>Interactions</a:t>
            </a:r>
          </a:p>
          <a:p>
            <a:pPr lvl="1"/>
            <a:r>
              <a:rPr lang="en-GB" dirty="0" smtClean="0"/>
              <a:t>Data</a:t>
            </a:r>
          </a:p>
          <a:p>
            <a:pPr lvl="1"/>
            <a:r>
              <a:rPr lang="en-GB" dirty="0" smtClean="0"/>
              <a:t>Procedures/Rules</a:t>
            </a:r>
            <a:endParaRPr lang="en-GB" dirty="0" smtClean="0"/>
          </a:p>
        </p:txBody>
      </p:sp>
    </p:spTree>
    <p:extLst>
      <p:ext uri="{BB962C8B-B14F-4D97-AF65-F5344CB8AC3E}">
        <p14:creationId xmlns:p14="http://schemas.microsoft.com/office/powerpoint/2010/main" val="12403188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79549" y="1543050"/>
            <a:ext cx="7802451" cy="857250"/>
          </a:xfrm>
        </p:spPr>
        <p:txBody>
          <a:bodyPr>
            <a:normAutofit fontScale="90000"/>
          </a:bodyPr>
          <a:lstStyle/>
          <a:p>
            <a:pPr eaLnBrk="1" hangingPunct="1"/>
            <a:r>
              <a:rPr lang="en-GB" dirty="0" smtClean="0"/>
              <a:t>A </a:t>
            </a:r>
            <a:r>
              <a:rPr lang="en-GB" dirty="0" smtClean="0"/>
              <a:t>Systems Engineering </a:t>
            </a:r>
            <a:r>
              <a:rPr lang="en-GB" dirty="0" smtClean="0"/>
              <a:t>Approach (Contd.)</a:t>
            </a:r>
            <a:endParaRPr lang="en-US" sz="2100" dirty="0"/>
          </a:p>
        </p:txBody>
      </p:sp>
      <p:sp>
        <p:nvSpPr>
          <p:cNvPr id="22531" name="Rectangle 3"/>
          <p:cNvSpPr>
            <a:spLocks noGrp="1" noChangeArrowheads="1"/>
          </p:cNvSpPr>
          <p:nvPr>
            <p:ph idx="1"/>
          </p:nvPr>
        </p:nvSpPr>
        <p:spPr>
          <a:xfrm>
            <a:off x="579549" y="2686050"/>
            <a:ext cx="8335851" cy="3943350"/>
          </a:xfrm>
        </p:spPr>
        <p:txBody>
          <a:bodyPr>
            <a:normAutofit fontScale="85000" lnSpcReduction="20000"/>
          </a:bodyPr>
          <a:lstStyle/>
          <a:p>
            <a:pPr eaLnBrk="1" hangingPunct="1"/>
            <a:r>
              <a:rPr lang="en-GB" dirty="0" smtClean="0"/>
              <a:t>Elements of a System:</a:t>
            </a:r>
          </a:p>
          <a:p>
            <a:pPr lvl="1"/>
            <a:r>
              <a:rPr lang="en-GB" dirty="0" smtClean="0"/>
              <a:t>Objects</a:t>
            </a:r>
            <a:endParaRPr lang="en-GB" dirty="0" smtClean="0"/>
          </a:p>
          <a:p>
            <a:pPr lvl="2"/>
            <a:r>
              <a:rPr lang="en-GB" dirty="0" smtClean="0"/>
              <a:t>i.e. things</a:t>
            </a:r>
          </a:p>
          <a:p>
            <a:pPr lvl="1"/>
            <a:r>
              <a:rPr lang="en-GB" dirty="0" smtClean="0"/>
              <a:t>Activities</a:t>
            </a:r>
          </a:p>
          <a:p>
            <a:pPr lvl="2"/>
            <a:r>
              <a:rPr lang="en-GB" dirty="0" smtClean="0"/>
              <a:t>Actions taken</a:t>
            </a:r>
          </a:p>
          <a:p>
            <a:pPr lvl="2"/>
            <a:r>
              <a:rPr lang="en-GB" dirty="0" smtClean="0"/>
              <a:t>Input / Outputs</a:t>
            </a:r>
          </a:p>
          <a:p>
            <a:pPr lvl="1"/>
            <a:r>
              <a:rPr lang="en-GB" dirty="0" smtClean="0"/>
              <a:t>Relationships for example:</a:t>
            </a:r>
          </a:p>
          <a:p>
            <a:pPr lvl="2"/>
            <a:r>
              <a:rPr lang="en-GB" dirty="0" smtClean="0"/>
              <a:t>Which object performs what activities</a:t>
            </a:r>
          </a:p>
          <a:p>
            <a:pPr lvl="2"/>
            <a:r>
              <a:rPr lang="en-GB" dirty="0" smtClean="0"/>
              <a:t>Which objects are associated with other objects</a:t>
            </a:r>
          </a:p>
          <a:p>
            <a:pPr lvl="1"/>
            <a:r>
              <a:rPr lang="en-US" dirty="0" smtClean="0"/>
              <a:t>System Boundary</a:t>
            </a:r>
          </a:p>
          <a:p>
            <a:pPr lvl="2"/>
            <a:r>
              <a:rPr lang="en-US" dirty="0" smtClean="0"/>
              <a:t>Who generates input and who receives output</a:t>
            </a:r>
          </a:p>
          <a:p>
            <a:pPr lvl="2"/>
            <a:r>
              <a:rPr lang="en-US" dirty="0" smtClean="0"/>
              <a:t>Which objects/activities are part of the system and which are not</a:t>
            </a:r>
          </a:p>
          <a:p>
            <a:pPr lvl="2"/>
            <a:r>
              <a:rPr lang="en-US" dirty="0" smtClean="0"/>
              <a:t>Nested systems, related systems, interrelated systems</a:t>
            </a:r>
          </a:p>
        </p:txBody>
      </p:sp>
    </p:spTree>
    <p:extLst>
      <p:ext uri="{BB962C8B-B14F-4D97-AF65-F5344CB8AC3E}">
        <p14:creationId xmlns:p14="http://schemas.microsoft.com/office/powerpoint/2010/main" val="187432592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1543050"/>
            <a:ext cx="7848600" cy="857250"/>
          </a:xfrm>
        </p:spPr>
        <p:txBody>
          <a:bodyPr>
            <a:normAutofit fontScale="90000"/>
          </a:bodyPr>
          <a:lstStyle/>
          <a:p>
            <a:pPr eaLnBrk="1" hangingPunct="1"/>
            <a:r>
              <a:rPr lang="en-GB" dirty="0" smtClean="0"/>
              <a:t>A Systems </a:t>
            </a:r>
            <a:r>
              <a:rPr lang="en-GB" dirty="0" smtClean="0"/>
              <a:t>Engineering Approach </a:t>
            </a:r>
            <a:r>
              <a:rPr lang="en-GB" dirty="0" smtClean="0"/>
              <a:t>(Contd.)</a:t>
            </a:r>
            <a:endParaRPr lang="en-US" sz="2100" dirty="0"/>
          </a:p>
        </p:txBody>
      </p:sp>
      <p:sp>
        <p:nvSpPr>
          <p:cNvPr id="22531" name="Rectangle 3"/>
          <p:cNvSpPr>
            <a:spLocks noGrp="1" noChangeArrowheads="1"/>
          </p:cNvSpPr>
          <p:nvPr>
            <p:ph idx="1"/>
          </p:nvPr>
        </p:nvSpPr>
        <p:spPr>
          <a:xfrm>
            <a:off x="380999" y="2686050"/>
            <a:ext cx="8458199" cy="2914650"/>
          </a:xfrm>
        </p:spPr>
        <p:txBody>
          <a:bodyPr>
            <a:normAutofit/>
          </a:bodyPr>
          <a:lstStyle/>
          <a:p>
            <a:pPr eaLnBrk="1" hangingPunct="1"/>
            <a:r>
              <a:rPr lang="en-US" dirty="0" smtClean="0"/>
              <a:t>Model the system as an information transform</a:t>
            </a:r>
          </a:p>
          <a:p>
            <a:pPr lvl="1"/>
            <a:r>
              <a:rPr lang="en-US" dirty="0" err="1" smtClean="0"/>
              <a:t>Hatley-Pirbhai</a:t>
            </a:r>
            <a:r>
              <a:rPr lang="en-US" dirty="0" smtClean="0"/>
              <a:t> modeling?</a:t>
            </a: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1586662655"/>
              </p:ext>
            </p:extLst>
          </p:nvPr>
        </p:nvGraphicFramePr>
        <p:xfrm>
          <a:off x="533400" y="3908577"/>
          <a:ext cx="8305800" cy="777240"/>
        </p:xfrm>
        <a:graphic>
          <a:graphicData uri="http://schemas.openxmlformats.org/drawingml/2006/table">
            <a:tbl>
              <a:tblPr firstRow="1" bandRow="1">
                <a:tableStyleId>{5C22544A-7EE6-4342-B048-85BDC9FD1C3A}</a:tableStyleId>
              </a:tblPr>
              <a:tblGrid>
                <a:gridCol w="1018636"/>
                <a:gridCol w="1332062"/>
                <a:gridCol w="1909032"/>
                <a:gridCol w="1348690"/>
                <a:gridCol w="1348690"/>
                <a:gridCol w="1348690"/>
              </a:tblGrid>
              <a:tr h="480060">
                <a:tc>
                  <a:txBody>
                    <a:bodyPr/>
                    <a:lstStyle/>
                    <a:p>
                      <a:r>
                        <a:rPr lang="en-US" sz="1400" dirty="0" smtClean="0"/>
                        <a:t>Object</a:t>
                      </a:r>
                      <a:endParaRPr lang="en-US" sz="1400" dirty="0"/>
                    </a:p>
                  </a:txBody>
                  <a:tcPr marL="68580" marR="68580" marT="34290" marB="34290"/>
                </a:tc>
                <a:tc>
                  <a:txBody>
                    <a:bodyPr/>
                    <a:lstStyle/>
                    <a:p>
                      <a:r>
                        <a:rPr lang="en-US" sz="1400" dirty="0" smtClean="0"/>
                        <a:t>Relevant</a:t>
                      </a:r>
                      <a:r>
                        <a:rPr lang="en-US" sz="1400" baseline="0" dirty="0" smtClean="0"/>
                        <a:t>?</a:t>
                      </a:r>
                      <a:endParaRPr lang="en-US" sz="1400" dirty="0"/>
                    </a:p>
                  </a:txBody>
                  <a:tcPr marL="68580" marR="68580" marT="34290" marB="34290"/>
                </a:tc>
                <a:tc>
                  <a:txBody>
                    <a:bodyPr/>
                    <a:lstStyle/>
                    <a:p>
                      <a:r>
                        <a:rPr lang="en-US" sz="1400" dirty="0" smtClean="0"/>
                        <a:t>Managed by our system?</a:t>
                      </a:r>
                      <a:endParaRPr lang="en-US" sz="1400" dirty="0"/>
                    </a:p>
                  </a:txBody>
                  <a:tcPr marL="68580" marR="68580" marT="34290" marB="34290"/>
                </a:tc>
                <a:tc>
                  <a:txBody>
                    <a:bodyPr/>
                    <a:lstStyle/>
                    <a:p>
                      <a:r>
                        <a:rPr lang="en-US" sz="1400" dirty="0" smtClean="0"/>
                        <a:t>Input/ Output?</a:t>
                      </a:r>
                      <a:endParaRPr lang="en-US" sz="1400" dirty="0"/>
                    </a:p>
                  </a:txBody>
                  <a:tcPr marL="68580" marR="68580" marT="34290" marB="34290"/>
                </a:tc>
                <a:tc>
                  <a:txBody>
                    <a:bodyPr/>
                    <a:lstStyle/>
                    <a:p>
                      <a:r>
                        <a:rPr lang="en-US" sz="1400" dirty="0" smtClean="0"/>
                        <a:t>Related activity</a:t>
                      </a:r>
                      <a:endParaRPr lang="en-US" sz="1400" dirty="0"/>
                    </a:p>
                  </a:txBody>
                  <a:tcPr marL="68580" marR="68580" marT="34290" marB="34290"/>
                </a:tc>
                <a:tc>
                  <a:txBody>
                    <a:bodyPr/>
                    <a:lstStyle/>
                    <a:p>
                      <a:r>
                        <a:rPr lang="en-US" sz="1400" dirty="0" smtClean="0"/>
                        <a:t>Related object</a:t>
                      </a:r>
                      <a:endParaRPr lang="en-US" sz="1400" dirty="0"/>
                    </a:p>
                  </a:txBody>
                  <a:tcPr marL="68580" marR="68580" marT="34290" marB="34290"/>
                </a:tc>
              </a:tr>
              <a:tr h="278130">
                <a:tc>
                  <a:txBody>
                    <a:bodyPr/>
                    <a:lstStyle/>
                    <a:p>
                      <a:endParaRPr lang="en-US" sz="140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1453637"/>
              </p:ext>
            </p:extLst>
          </p:nvPr>
        </p:nvGraphicFramePr>
        <p:xfrm>
          <a:off x="533398" y="5090160"/>
          <a:ext cx="8305801" cy="777240"/>
        </p:xfrm>
        <a:graphic>
          <a:graphicData uri="http://schemas.openxmlformats.org/drawingml/2006/table">
            <a:tbl>
              <a:tblPr firstRow="1" bandRow="1">
                <a:tableStyleId>{5C22544A-7EE6-4342-B048-85BDC9FD1C3A}</a:tableStyleId>
              </a:tblPr>
              <a:tblGrid>
                <a:gridCol w="1103901"/>
                <a:gridCol w="1392161"/>
                <a:gridCol w="1962461"/>
                <a:gridCol w="1282426"/>
                <a:gridCol w="1565081"/>
                <a:gridCol w="999771"/>
              </a:tblGrid>
              <a:tr h="480060">
                <a:tc>
                  <a:txBody>
                    <a:bodyPr/>
                    <a:lstStyle/>
                    <a:p>
                      <a:r>
                        <a:rPr lang="en-US" sz="1400" dirty="0" smtClean="0"/>
                        <a:t>Activity</a:t>
                      </a:r>
                      <a:endParaRPr lang="en-US" sz="1400" dirty="0"/>
                    </a:p>
                  </a:txBody>
                  <a:tcPr marL="68580" marR="68580" marT="34290" marB="34290"/>
                </a:tc>
                <a:tc>
                  <a:txBody>
                    <a:bodyPr/>
                    <a:lstStyle/>
                    <a:p>
                      <a:r>
                        <a:rPr lang="en-US" sz="1400" dirty="0" smtClean="0"/>
                        <a:t>Relevant</a:t>
                      </a:r>
                      <a:r>
                        <a:rPr lang="en-US" sz="1400" baseline="0" dirty="0" smtClean="0"/>
                        <a:t>?</a:t>
                      </a:r>
                      <a:endParaRPr lang="en-US" sz="1400" dirty="0"/>
                    </a:p>
                  </a:txBody>
                  <a:tcPr marL="68580" marR="68580" marT="34290" marB="34290"/>
                </a:tc>
                <a:tc>
                  <a:txBody>
                    <a:bodyPr/>
                    <a:lstStyle/>
                    <a:p>
                      <a:r>
                        <a:rPr lang="en-US" sz="1400" dirty="0" smtClean="0"/>
                        <a:t>Performed by our system?</a:t>
                      </a:r>
                      <a:endParaRPr lang="en-US" sz="1400" dirty="0"/>
                    </a:p>
                  </a:txBody>
                  <a:tcPr marL="68580" marR="68580" marT="34290" marB="34290"/>
                </a:tc>
                <a:tc>
                  <a:txBody>
                    <a:bodyPr/>
                    <a:lstStyle/>
                    <a:p>
                      <a:r>
                        <a:rPr lang="en-US" sz="1400" dirty="0" smtClean="0"/>
                        <a:t>Receives</a:t>
                      </a:r>
                      <a:r>
                        <a:rPr lang="en-US" sz="1400" baseline="0" dirty="0" smtClean="0"/>
                        <a:t> i</a:t>
                      </a:r>
                      <a:r>
                        <a:rPr lang="en-US" sz="1400" dirty="0" smtClean="0"/>
                        <a:t>nput?</a:t>
                      </a:r>
                      <a:endParaRPr lang="en-US" sz="1400" dirty="0"/>
                    </a:p>
                  </a:txBody>
                  <a:tcPr marL="68580" marR="68580" marT="34290" marB="34290"/>
                </a:tc>
                <a:tc>
                  <a:txBody>
                    <a:bodyPr/>
                    <a:lstStyle/>
                    <a:p>
                      <a:r>
                        <a:rPr lang="en-US" sz="1400" dirty="0" smtClean="0"/>
                        <a:t>Responsible for output?</a:t>
                      </a:r>
                      <a:endParaRPr lang="en-US" sz="1400" dirty="0"/>
                    </a:p>
                  </a:txBody>
                  <a:tcPr marL="68580" marR="68580" marT="34290" marB="34290"/>
                </a:tc>
                <a:tc>
                  <a:txBody>
                    <a:bodyPr/>
                    <a:lstStyle/>
                    <a:p>
                      <a:r>
                        <a:rPr lang="en-US" sz="1400" dirty="0" smtClean="0"/>
                        <a:t>Related Object</a:t>
                      </a:r>
                      <a:endParaRPr lang="en-US" sz="1400" dirty="0"/>
                    </a:p>
                  </a:txBody>
                  <a:tcPr marL="68580" marR="68580" marT="34290" marB="34290"/>
                </a:tc>
              </a:tr>
              <a:tr h="278130">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c>
                  <a:txBody>
                    <a:bodyPr/>
                    <a:lstStyle/>
                    <a:p>
                      <a:endParaRPr lang="en-US" sz="1400" dirty="0"/>
                    </a:p>
                  </a:txBody>
                  <a:tcPr marL="68580" marR="68580" marT="34290" marB="34290"/>
                </a:tc>
              </a:tr>
            </a:tbl>
          </a:graphicData>
        </a:graphic>
      </p:graphicFrame>
    </p:spTree>
    <p:extLst>
      <p:ext uri="{BB962C8B-B14F-4D97-AF65-F5344CB8AC3E}">
        <p14:creationId xmlns:p14="http://schemas.microsoft.com/office/powerpoint/2010/main" val="27430971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We need to develop a </a:t>
            </a:r>
            <a:r>
              <a:rPr lang="en-US" dirty="0"/>
              <a:t>water-monitoring system where data are gathered at many points throughout a river valley. At the collection sites, several calculations are done, and the results are communicated to a central location for comprehensive reporting. Such a system may be implemented with a computer at the central site communicating with several dozen smaller computers at the remote locations. Many system activities must be considered, including the way the water data are gathered, the calculations performed at the remote locations, the communication of information to the central site, the storage of the communicated data in a database or shared data file, and the creation reports from the data.</a:t>
            </a:r>
          </a:p>
        </p:txBody>
      </p:sp>
    </p:spTree>
    <p:extLst>
      <p:ext uri="{BB962C8B-B14F-4D97-AF65-F5344CB8AC3E}">
        <p14:creationId xmlns:p14="http://schemas.microsoft.com/office/powerpoint/2010/main" val="41653716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40116</TotalTime>
  <Words>1102</Words>
  <Application>Microsoft Office PowerPoint</Application>
  <PresentationFormat>On-screen Show (4:3)</PresentationFormat>
  <Paragraphs>207</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Constantia</vt:lpstr>
      <vt:lpstr>Wingdings 2</vt:lpstr>
      <vt:lpstr>Flow</vt:lpstr>
      <vt:lpstr>Requirements Engineering</vt:lpstr>
      <vt:lpstr>Requirements Engineering</vt:lpstr>
      <vt:lpstr>Requirements Engineering</vt:lpstr>
      <vt:lpstr>Inception</vt:lpstr>
      <vt:lpstr>Inception</vt:lpstr>
      <vt:lpstr>A Systems Engineering Approach</vt:lpstr>
      <vt:lpstr>A Systems Engineering Approach (Contd.)</vt:lpstr>
      <vt:lpstr>A Systems Engineering Approach (Contd.)</vt:lpstr>
      <vt:lpstr>Example</vt:lpstr>
      <vt:lpstr>PowerPoint Presentation</vt:lpstr>
      <vt:lpstr>Information Systems Example Piccadilly System</vt:lpstr>
      <vt:lpstr>Information Systems Example Piccadilly System (continued)</vt:lpstr>
      <vt:lpstr> Requirements Elicitation</vt:lpstr>
      <vt:lpstr>Elaboration</vt:lpstr>
      <vt:lpstr>Data Flow Diagrams (DFDs)</vt:lpstr>
      <vt:lpstr>Context Level Diagram</vt:lpstr>
      <vt:lpstr>PowerPoint Presentation</vt:lpstr>
      <vt:lpstr>Data Flow Diagrams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aadil</dc:creator>
  <cp:lastModifiedBy>Zeeshan</cp:lastModifiedBy>
  <cp:revision>462</cp:revision>
  <dcterms:created xsi:type="dcterms:W3CDTF">2011-09-06T15:43:21Z</dcterms:created>
  <dcterms:modified xsi:type="dcterms:W3CDTF">2024-03-06T03:32:04Z</dcterms:modified>
</cp:coreProperties>
</file>