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303" r:id="rId2"/>
    <p:sldId id="407" r:id="rId3"/>
    <p:sldId id="408" r:id="rId4"/>
    <p:sldId id="435" r:id="rId5"/>
    <p:sldId id="409" r:id="rId6"/>
    <p:sldId id="410" r:id="rId7"/>
    <p:sldId id="411" r:id="rId8"/>
    <p:sldId id="412" r:id="rId9"/>
    <p:sldId id="413" r:id="rId10"/>
    <p:sldId id="437" r:id="rId11"/>
    <p:sldId id="436" r:id="rId12"/>
    <p:sldId id="415" r:id="rId13"/>
    <p:sldId id="416" r:id="rId14"/>
    <p:sldId id="419" r:id="rId15"/>
    <p:sldId id="420" r:id="rId16"/>
    <p:sldId id="41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4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0080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26059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56426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3173D3E-08EC-4E65-995F-34869A3E30B2}" type="datetimeFigureOut">
              <a:rPr lang="en-US" smtClean="0"/>
              <a:pPr/>
              <a:t>3/15/2024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173D3E-08EC-4E65-995F-34869A3E30B2}"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3173D3E-08EC-4E65-995F-34869A3E30B2}"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173D3E-08EC-4E65-995F-34869A3E30B2}"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3173D3E-08EC-4E65-995F-34869A3E30B2}"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A3C13E-447A-4891-ABC5-4FB1EA8C457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3173D3E-08EC-4E65-995F-34869A3E30B2}" type="datetimeFigureOut">
              <a:rPr lang="en-US" smtClean="0"/>
              <a:pPr/>
              <a:t>3/15/2024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A3C13E-447A-4891-ABC5-4FB1EA8C457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3657600"/>
            <a:ext cx="5367110" cy="369332"/>
          </a:xfrm>
          <a:prstGeom prst="rect">
            <a:avLst/>
          </a:prstGeom>
        </p:spPr>
        <p:txBody>
          <a:bodyPr wrap="none">
            <a:spAutoFit/>
          </a:bodyPr>
          <a:lstStyle/>
          <a:p>
            <a:r>
              <a:rPr lang="en-US" dirty="0"/>
              <a:t>Understanding and analyzing what needs to be built</a:t>
            </a:r>
            <a:endParaRPr lang="en-US" dirty="0" smtClean="0"/>
          </a:p>
        </p:txBody>
      </p:sp>
      <p:sp>
        <p:nvSpPr>
          <p:cNvPr id="2" name="Title 1"/>
          <p:cNvSpPr>
            <a:spLocks noGrp="1"/>
          </p:cNvSpPr>
          <p:nvPr>
            <p:ph type="ctrTitle"/>
          </p:nvPr>
        </p:nvSpPr>
        <p:spPr/>
        <p:txBody>
          <a:bodyPr/>
          <a:lstStyle/>
          <a:p>
            <a:r>
              <a:rPr lang="en-US" dirty="0" smtClean="0"/>
              <a:t>Requirements </a:t>
            </a:r>
            <a:r>
              <a:rPr lang="en-US" dirty="0" smtClean="0"/>
              <a:t>Elaboration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System</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5181600" y="3078571"/>
            <a:ext cx="3368328" cy="3163185"/>
          </a:xfrm>
          <a:prstGeom prst="rect">
            <a:avLst/>
          </a:prstGeom>
        </p:spPr>
      </p:pic>
      <p:grpSp>
        <p:nvGrpSpPr>
          <p:cNvPr id="14" name="Group 13"/>
          <p:cNvGrpSpPr/>
          <p:nvPr/>
        </p:nvGrpSpPr>
        <p:grpSpPr>
          <a:xfrm>
            <a:off x="228601" y="1219200"/>
            <a:ext cx="4779170" cy="5035773"/>
            <a:chOff x="3686175" y="704088"/>
            <a:chExt cx="5000625" cy="5476875"/>
          </a:xfrm>
        </p:grpSpPr>
        <p:pic>
          <p:nvPicPr>
            <p:cNvPr id="4" name="Picture 3"/>
            <p:cNvPicPr>
              <a:picLocks noChangeAspect="1"/>
            </p:cNvPicPr>
            <p:nvPr/>
          </p:nvPicPr>
          <p:blipFill>
            <a:blip r:embed="rId3"/>
            <a:stretch>
              <a:fillRect/>
            </a:stretch>
          </p:blipFill>
          <p:spPr>
            <a:xfrm>
              <a:off x="3686175" y="704088"/>
              <a:ext cx="5000625" cy="5476875"/>
            </a:xfrm>
            <a:prstGeom prst="rect">
              <a:avLst/>
            </a:prstGeom>
          </p:spPr>
        </p:pic>
        <p:grpSp>
          <p:nvGrpSpPr>
            <p:cNvPr id="13" name="Group 12"/>
            <p:cNvGrpSpPr/>
            <p:nvPr/>
          </p:nvGrpSpPr>
          <p:grpSpPr>
            <a:xfrm>
              <a:off x="4114800" y="1219200"/>
              <a:ext cx="4545170" cy="4876800"/>
              <a:chOff x="4114800" y="1219200"/>
              <a:chExt cx="4545170" cy="4876800"/>
            </a:xfrm>
          </p:grpSpPr>
          <p:sp>
            <p:nvSpPr>
              <p:cNvPr id="6" name="Rectangle 5"/>
              <p:cNvSpPr/>
              <p:nvPr/>
            </p:nvSpPr>
            <p:spPr>
              <a:xfrm>
                <a:off x="4343400" y="1219200"/>
                <a:ext cx="8001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chemeClr val="tx1">
                        <a:lumMod val="75000"/>
                        <a:lumOff val="25000"/>
                      </a:schemeClr>
                    </a:solidFill>
                  </a:rPr>
                  <a:t>HR System</a:t>
                </a:r>
              </a:p>
            </p:txBody>
          </p:sp>
          <p:sp>
            <p:nvSpPr>
              <p:cNvPr id="7" name="Rectangle 6"/>
              <p:cNvSpPr/>
              <p:nvPr/>
            </p:nvSpPr>
            <p:spPr>
              <a:xfrm>
                <a:off x="4114800" y="5379720"/>
                <a:ext cx="9525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chemeClr val="tx1">
                        <a:lumMod val="75000"/>
                        <a:lumOff val="25000"/>
                      </a:schemeClr>
                    </a:solidFill>
                  </a:rPr>
                  <a:t>Attendance System</a:t>
                </a:r>
              </a:p>
            </p:txBody>
          </p:sp>
          <p:sp>
            <p:nvSpPr>
              <p:cNvPr id="8" name="Rectangle 7"/>
              <p:cNvSpPr/>
              <p:nvPr/>
            </p:nvSpPr>
            <p:spPr>
              <a:xfrm>
                <a:off x="7924264" y="4267199"/>
                <a:ext cx="735705" cy="715089"/>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88" dirty="0">
                    <a:solidFill>
                      <a:schemeClr val="tx1">
                        <a:lumMod val="75000"/>
                        <a:lumOff val="25000"/>
                      </a:schemeClr>
                    </a:solidFill>
                  </a:rPr>
                  <a:t>Finance Dept.</a:t>
                </a:r>
              </a:p>
            </p:txBody>
          </p:sp>
          <p:sp>
            <p:nvSpPr>
              <p:cNvPr id="9" name="Rectangle 8"/>
              <p:cNvSpPr/>
              <p:nvPr/>
            </p:nvSpPr>
            <p:spPr>
              <a:xfrm>
                <a:off x="7985440" y="1859967"/>
                <a:ext cx="67453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75" dirty="0">
                    <a:solidFill>
                      <a:schemeClr val="tx1">
                        <a:lumMod val="75000"/>
                        <a:lumOff val="25000"/>
                      </a:schemeClr>
                    </a:solidFill>
                  </a:rPr>
                  <a:t>Secretary</a:t>
                </a:r>
              </a:p>
            </p:txBody>
          </p:sp>
        </p:grpSp>
      </p:grpSp>
      <p:sp>
        <p:nvSpPr>
          <p:cNvPr id="11" name="TextBox 10"/>
          <p:cNvSpPr txBox="1"/>
          <p:nvPr/>
        </p:nvSpPr>
        <p:spPr>
          <a:xfrm>
            <a:off x="5826952" y="6253118"/>
            <a:ext cx="1543050" cy="300082"/>
          </a:xfrm>
          <a:prstGeom prst="rect">
            <a:avLst/>
          </a:prstGeom>
          <a:noFill/>
        </p:spPr>
        <p:txBody>
          <a:bodyPr wrap="square" rtlCol="0">
            <a:spAutoFit/>
          </a:bodyPr>
          <a:lstStyle/>
          <a:p>
            <a:r>
              <a:rPr lang="en-US" sz="1350" dirty="0"/>
              <a:t>Level 2</a:t>
            </a:r>
          </a:p>
        </p:txBody>
      </p:sp>
      <p:sp>
        <p:nvSpPr>
          <p:cNvPr id="12" name="TextBox 11"/>
          <p:cNvSpPr txBox="1"/>
          <p:nvPr/>
        </p:nvSpPr>
        <p:spPr>
          <a:xfrm>
            <a:off x="2869474" y="6254972"/>
            <a:ext cx="1543050" cy="300082"/>
          </a:xfrm>
          <a:prstGeom prst="rect">
            <a:avLst/>
          </a:prstGeom>
          <a:noFill/>
        </p:spPr>
        <p:txBody>
          <a:bodyPr wrap="square" rtlCol="0">
            <a:spAutoFit/>
          </a:bodyPr>
          <a:lstStyle/>
          <a:p>
            <a:r>
              <a:rPr lang="en-US" sz="1350" dirty="0"/>
              <a:t>Level 1</a:t>
            </a:r>
          </a:p>
        </p:txBody>
      </p:sp>
      <p:sp>
        <p:nvSpPr>
          <p:cNvPr id="15" name="Oval Callout 14"/>
          <p:cNvSpPr/>
          <p:nvPr/>
        </p:nvSpPr>
        <p:spPr>
          <a:xfrm>
            <a:off x="2566470" y="2008417"/>
            <a:ext cx="1428750" cy="512414"/>
          </a:xfrm>
          <a:prstGeom prst="wedgeEllipseCallout">
            <a:avLst/>
          </a:prstGeom>
          <a:solidFill>
            <a:srgbClr val="FFFF00">
              <a:alpha val="31000"/>
            </a:srgbClr>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rPr>
              <a:t>Primitive?</a:t>
            </a:r>
          </a:p>
        </p:txBody>
      </p:sp>
      <p:grpSp>
        <p:nvGrpSpPr>
          <p:cNvPr id="41" name="Group 40"/>
          <p:cNvGrpSpPr/>
          <p:nvPr/>
        </p:nvGrpSpPr>
        <p:grpSpPr>
          <a:xfrm>
            <a:off x="5334000" y="304800"/>
            <a:ext cx="3528400" cy="2450024"/>
            <a:chOff x="7737700" y="232334"/>
            <a:chExt cx="4026990" cy="2860299"/>
          </a:xfrm>
        </p:grpSpPr>
        <p:sp>
          <p:nvSpPr>
            <p:cNvPr id="10" name="Oval 9"/>
            <p:cNvSpPr/>
            <p:nvPr/>
          </p:nvSpPr>
          <p:spPr>
            <a:xfrm>
              <a:off x="8262200" y="586649"/>
              <a:ext cx="997717" cy="9460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solidFill>
                    <a:schemeClr val="tx1"/>
                  </a:solidFill>
                </a:rPr>
                <a:t>Calculate Pay</a:t>
              </a:r>
            </a:p>
          </p:txBody>
        </p:sp>
        <p:sp>
          <p:nvSpPr>
            <p:cNvPr id="16" name="Oval 15"/>
            <p:cNvSpPr/>
            <p:nvPr/>
          </p:nvSpPr>
          <p:spPr>
            <a:xfrm>
              <a:off x="9536069" y="1797592"/>
              <a:ext cx="850006" cy="8725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Split Data</a:t>
              </a:r>
            </a:p>
          </p:txBody>
        </p:sp>
        <p:cxnSp>
          <p:nvCxnSpPr>
            <p:cNvPr id="18" name="Straight Arrow Connector 17"/>
            <p:cNvCxnSpPr>
              <a:stCxn id="10" idx="5"/>
              <a:endCxn id="16" idx="1"/>
            </p:cNvCxnSpPr>
            <p:nvPr/>
          </p:nvCxnSpPr>
          <p:spPr>
            <a:xfrm>
              <a:off x="9113805" y="1394150"/>
              <a:ext cx="546744" cy="5312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737700" y="232334"/>
              <a:ext cx="648981" cy="521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3"/>
            </p:cNvCxnSpPr>
            <p:nvPr/>
          </p:nvCxnSpPr>
          <p:spPr>
            <a:xfrm flipV="1">
              <a:off x="7737700" y="1394150"/>
              <a:ext cx="670612" cy="6342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7"/>
            </p:cNvCxnSpPr>
            <p:nvPr/>
          </p:nvCxnSpPr>
          <p:spPr>
            <a:xfrm flipV="1">
              <a:off x="10261595" y="1247991"/>
              <a:ext cx="660435" cy="677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6" idx="5"/>
            </p:cNvCxnSpPr>
            <p:nvPr/>
          </p:nvCxnSpPr>
          <p:spPr>
            <a:xfrm>
              <a:off x="10261595" y="2542392"/>
              <a:ext cx="712696" cy="5502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143311" y="325039"/>
              <a:ext cx="1208815" cy="461665"/>
            </a:xfrm>
            <a:prstGeom prst="rect">
              <a:avLst/>
            </a:prstGeom>
            <a:noFill/>
          </p:spPr>
          <p:txBody>
            <a:bodyPr wrap="square" rtlCol="0">
              <a:spAutoFit/>
            </a:bodyPr>
            <a:lstStyle/>
            <a:p>
              <a:r>
                <a:rPr lang="en-US" sz="825" dirty="0" err="1"/>
                <a:t>Witholding</a:t>
              </a:r>
              <a:r>
                <a:rPr lang="en-US" sz="825" dirty="0"/>
                <a:t> rate</a:t>
              </a:r>
            </a:p>
          </p:txBody>
        </p:sp>
        <p:sp>
          <p:nvSpPr>
            <p:cNvPr id="33" name="TextBox 32"/>
            <p:cNvSpPr txBox="1"/>
            <p:nvPr/>
          </p:nvSpPr>
          <p:spPr>
            <a:xfrm>
              <a:off x="7818179" y="1801880"/>
              <a:ext cx="1208815" cy="292388"/>
            </a:xfrm>
            <a:prstGeom prst="rect">
              <a:avLst/>
            </a:prstGeom>
            <a:noFill/>
          </p:spPr>
          <p:txBody>
            <a:bodyPr wrap="square" rtlCol="0">
              <a:spAutoFit/>
            </a:bodyPr>
            <a:lstStyle/>
            <a:p>
              <a:r>
                <a:rPr lang="en-US" sz="825" dirty="0"/>
                <a:t>Gross Pay</a:t>
              </a:r>
            </a:p>
          </p:txBody>
        </p:sp>
        <p:sp>
          <p:nvSpPr>
            <p:cNvPr id="34" name="TextBox 33"/>
            <p:cNvSpPr txBox="1"/>
            <p:nvPr/>
          </p:nvSpPr>
          <p:spPr>
            <a:xfrm>
              <a:off x="9106835" y="1232879"/>
              <a:ext cx="1208815" cy="461665"/>
            </a:xfrm>
            <a:prstGeom prst="rect">
              <a:avLst/>
            </a:prstGeom>
            <a:noFill/>
          </p:spPr>
          <p:txBody>
            <a:bodyPr wrap="square" rtlCol="0">
              <a:spAutoFit/>
            </a:bodyPr>
            <a:lstStyle/>
            <a:p>
              <a:r>
                <a:rPr lang="en-US" sz="825" dirty="0"/>
                <a:t>Pay Information</a:t>
              </a:r>
            </a:p>
          </p:txBody>
        </p:sp>
        <p:sp>
          <p:nvSpPr>
            <p:cNvPr id="37" name="TextBox 36"/>
            <p:cNvSpPr txBox="1"/>
            <p:nvPr/>
          </p:nvSpPr>
          <p:spPr>
            <a:xfrm>
              <a:off x="10555875" y="1496547"/>
              <a:ext cx="1208815" cy="292388"/>
            </a:xfrm>
            <a:prstGeom prst="rect">
              <a:avLst/>
            </a:prstGeom>
            <a:noFill/>
          </p:spPr>
          <p:txBody>
            <a:bodyPr wrap="square" rtlCol="0">
              <a:spAutoFit/>
            </a:bodyPr>
            <a:lstStyle/>
            <a:p>
              <a:r>
                <a:rPr lang="en-US" sz="825" dirty="0"/>
                <a:t>Paycheck Info</a:t>
              </a:r>
            </a:p>
          </p:txBody>
        </p:sp>
        <p:sp>
          <p:nvSpPr>
            <p:cNvPr id="38" name="TextBox 37"/>
            <p:cNvSpPr txBox="1"/>
            <p:nvPr/>
          </p:nvSpPr>
          <p:spPr>
            <a:xfrm>
              <a:off x="10317624" y="2408570"/>
              <a:ext cx="1208814" cy="461665"/>
            </a:xfrm>
            <a:prstGeom prst="rect">
              <a:avLst/>
            </a:prstGeom>
            <a:noFill/>
          </p:spPr>
          <p:txBody>
            <a:bodyPr wrap="square" rtlCol="0">
              <a:spAutoFit/>
            </a:bodyPr>
            <a:lstStyle/>
            <a:p>
              <a:r>
                <a:rPr lang="en-US" sz="825" dirty="0"/>
                <a:t>Accounting info</a:t>
              </a:r>
            </a:p>
          </p:txBody>
        </p:sp>
        <p:sp>
          <p:nvSpPr>
            <p:cNvPr id="39" name="TextBox 38"/>
            <p:cNvSpPr txBox="1"/>
            <p:nvPr/>
          </p:nvSpPr>
          <p:spPr>
            <a:xfrm>
              <a:off x="8500479" y="1532695"/>
              <a:ext cx="642525" cy="292388"/>
            </a:xfrm>
            <a:prstGeom prst="rect">
              <a:avLst/>
            </a:prstGeom>
            <a:noFill/>
          </p:spPr>
          <p:txBody>
            <a:bodyPr wrap="square" rtlCol="0">
              <a:spAutoFit/>
            </a:bodyPr>
            <a:lstStyle/>
            <a:p>
              <a:r>
                <a:rPr lang="en-US" sz="825" dirty="0"/>
                <a:t>3.2.1</a:t>
              </a:r>
            </a:p>
          </p:txBody>
        </p:sp>
        <p:sp>
          <p:nvSpPr>
            <p:cNvPr id="40" name="TextBox 39"/>
            <p:cNvSpPr txBox="1"/>
            <p:nvPr/>
          </p:nvSpPr>
          <p:spPr>
            <a:xfrm>
              <a:off x="9768244" y="2687042"/>
              <a:ext cx="642525" cy="292388"/>
            </a:xfrm>
            <a:prstGeom prst="rect">
              <a:avLst/>
            </a:prstGeom>
            <a:noFill/>
          </p:spPr>
          <p:txBody>
            <a:bodyPr wrap="square" rtlCol="0">
              <a:spAutoFit/>
            </a:bodyPr>
            <a:lstStyle/>
            <a:p>
              <a:r>
                <a:rPr lang="en-US" sz="825" dirty="0"/>
                <a:t>3.2.2</a:t>
              </a:r>
            </a:p>
          </p:txBody>
        </p:sp>
      </p:grpSp>
      <p:sp>
        <p:nvSpPr>
          <p:cNvPr id="35" name="TextBox 34"/>
          <p:cNvSpPr txBox="1"/>
          <p:nvPr/>
        </p:nvSpPr>
        <p:spPr>
          <a:xfrm>
            <a:off x="7049542" y="653853"/>
            <a:ext cx="1543050" cy="300082"/>
          </a:xfrm>
          <a:prstGeom prst="rect">
            <a:avLst/>
          </a:prstGeom>
          <a:noFill/>
        </p:spPr>
        <p:txBody>
          <a:bodyPr wrap="square" rtlCol="0">
            <a:spAutoFit/>
          </a:bodyPr>
          <a:lstStyle/>
          <a:p>
            <a:r>
              <a:rPr lang="en-US" sz="1350" dirty="0"/>
              <a:t>Level 3</a:t>
            </a:r>
          </a:p>
        </p:txBody>
      </p:sp>
    </p:spTree>
    <p:extLst>
      <p:ext uri="{BB962C8B-B14F-4D97-AF65-F5344CB8AC3E}">
        <p14:creationId xmlns:p14="http://schemas.microsoft.com/office/powerpoint/2010/main" val="375996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Dictionary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repository of data elements in each information flow</a:t>
            </a:r>
          </a:p>
          <a:p>
            <a:r>
              <a:rPr lang="en-US" dirty="0" smtClean="0"/>
              <a:t>A place to lookup definition of data elements (alphabetically sorted)</a:t>
            </a:r>
          </a:p>
          <a:p>
            <a:r>
              <a:rPr lang="en-US" dirty="0"/>
              <a:t>Useful when multiple engineers are working on a DFD</a:t>
            </a:r>
          </a:p>
          <a:p>
            <a:r>
              <a:rPr lang="en-US" dirty="0" smtClean="0"/>
              <a:t>Example:</a:t>
            </a:r>
          </a:p>
          <a:p>
            <a:pPr lvl="1"/>
            <a:r>
              <a:rPr lang="en-US" dirty="0" smtClean="0"/>
              <a:t>Employee Information: contains payroll related information only. Excludes items such as address</a:t>
            </a:r>
          </a:p>
          <a:p>
            <a:pPr lvl="2"/>
            <a:r>
              <a:rPr lang="en-US" dirty="0" smtClean="0"/>
              <a:t>Employee Name: 50-character alphanumeric field</a:t>
            </a:r>
          </a:p>
          <a:p>
            <a:pPr lvl="2"/>
            <a:r>
              <a:rPr lang="en-US" dirty="0" smtClean="0"/>
              <a:t>Identification Number: 13 digit number (no hyphens). Holds CNIC number</a:t>
            </a:r>
          </a:p>
          <a:p>
            <a:pPr lvl="2"/>
            <a:r>
              <a:rPr lang="en-US" dirty="0" smtClean="0"/>
              <a:t>Scale: 9-character alphanumeric field. Used to determine pay scale of the employee</a:t>
            </a:r>
          </a:p>
          <a:p>
            <a:pPr lvl="2"/>
            <a:r>
              <a:rPr lang="en-US" dirty="0" smtClean="0"/>
              <a:t>Status: 7-character field. Stores if an employee is Current, Past, Active, or </a:t>
            </a:r>
            <a:r>
              <a:rPr lang="en-US" dirty="0" err="1" smtClean="0"/>
              <a:t>OnLeave</a:t>
            </a:r>
            <a:endParaRPr lang="en-US" dirty="0" smtClean="0"/>
          </a:p>
          <a:p>
            <a:pPr lvl="2"/>
            <a:r>
              <a:rPr lang="en-US" dirty="0" smtClean="0"/>
              <a:t>Filer or Non Filer: 2-character field. Stores is an employee is a tax filer or not. F means Filer, N means Non Filer</a:t>
            </a:r>
            <a:endParaRPr lang="en-US" dirty="0"/>
          </a:p>
        </p:txBody>
      </p:sp>
    </p:spTree>
    <p:extLst>
      <p:ext uri="{BB962C8B-B14F-4D97-AF65-F5344CB8AC3E}">
        <p14:creationId xmlns:p14="http://schemas.microsoft.com/office/powerpoint/2010/main" val="2556949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Data Flow Diagrams (Contd.)</a:t>
            </a:r>
          </a:p>
        </p:txBody>
      </p:sp>
      <p:sp>
        <p:nvSpPr>
          <p:cNvPr id="51203" name="Rectangle 2"/>
          <p:cNvSpPr>
            <a:spLocks noGrp="1" noChangeArrowheads="1"/>
          </p:cNvSpPr>
          <p:nvPr>
            <p:ph idx="1"/>
          </p:nvPr>
        </p:nvSpPr>
        <p:spPr>
          <a:xfrm>
            <a:off x="457200" y="1447800"/>
            <a:ext cx="8215313" cy="466407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Advantage: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Provides an intuitive model of a proposed system's high-level functionality and of the data dependencies among various processes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Disadvantage: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Can be aggravatingly ambiguous to a software developer who is less familiar with the problem being modelled</a:t>
            </a:r>
          </a:p>
        </p:txBody>
      </p:sp>
    </p:spTree>
    <p:extLst>
      <p:ext uri="{BB962C8B-B14F-4D97-AF65-F5344CB8AC3E}">
        <p14:creationId xmlns:p14="http://schemas.microsoft.com/office/powerpoint/2010/main" val="20625615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Draw DFDs for the following and refine them to the extent you can:</a:t>
            </a:r>
          </a:p>
          <a:p>
            <a:pPr lvl="1"/>
            <a:r>
              <a:rPr lang="en-US" dirty="0" smtClean="0"/>
              <a:t>Piccadilly Air Time Sales System</a:t>
            </a:r>
          </a:p>
          <a:p>
            <a:pPr lvl="1"/>
            <a:r>
              <a:rPr lang="en-US" dirty="0" smtClean="0"/>
              <a:t>Consider </a:t>
            </a:r>
            <a:r>
              <a:rPr lang="en-US" dirty="0"/>
              <a:t>an online telephone directory that is being developed to replace the phonebook that is provided by your phone company. The online directory should be able to provide </a:t>
            </a:r>
            <a:r>
              <a:rPr lang="en-US" dirty="0" smtClean="0"/>
              <a:t>you (the user) with phone </a:t>
            </a:r>
            <a:r>
              <a:rPr lang="en-US" dirty="0"/>
              <a:t>numbers when presented with a name; it should also list area codes </a:t>
            </a:r>
            <a:r>
              <a:rPr lang="en-US" dirty="0" smtClean="0"/>
              <a:t>to the user for </a:t>
            </a:r>
            <a:r>
              <a:rPr lang="en-US" dirty="0"/>
              <a:t>different parts of the country </a:t>
            </a:r>
            <a:r>
              <a:rPr lang="en-US" dirty="0" smtClean="0"/>
              <a:t>(given as input) and </a:t>
            </a:r>
            <a:r>
              <a:rPr lang="en-US" dirty="0"/>
              <a:t>generate emergency telephone numbers for </a:t>
            </a:r>
            <a:r>
              <a:rPr lang="en-US" dirty="0" smtClean="0"/>
              <a:t>the given </a:t>
            </a:r>
            <a:r>
              <a:rPr lang="en-US" dirty="0"/>
              <a:t>area </a:t>
            </a:r>
            <a:r>
              <a:rPr lang="en-US" dirty="0" smtClean="0"/>
              <a:t>code on </a:t>
            </a:r>
            <a:r>
              <a:rPr lang="en-US" dirty="0"/>
              <a:t>request.</a:t>
            </a:r>
          </a:p>
          <a:p>
            <a:endParaRPr lang="en-US" dirty="0"/>
          </a:p>
        </p:txBody>
      </p:sp>
    </p:spTree>
    <p:extLst>
      <p:ext uri="{BB962C8B-B14F-4D97-AF65-F5344CB8AC3E}">
        <p14:creationId xmlns:p14="http://schemas.microsoft.com/office/powerpoint/2010/main" val="2960685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Consistency of DFDs</a:t>
            </a:r>
            <a:endParaRPr lang="en-US" dirty="0"/>
          </a:p>
        </p:txBody>
      </p:sp>
      <p:sp>
        <p:nvSpPr>
          <p:cNvPr id="3" name="Content Placeholder 2"/>
          <p:cNvSpPr>
            <a:spLocks noGrp="1"/>
          </p:cNvSpPr>
          <p:nvPr>
            <p:ph idx="1"/>
          </p:nvPr>
        </p:nvSpPr>
        <p:spPr/>
        <p:txBody>
          <a:bodyPr>
            <a:normAutofit lnSpcReduction="10000"/>
          </a:bodyPr>
          <a:lstStyle/>
          <a:p>
            <a:r>
              <a:rPr lang="en-US" dirty="0" smtClean="0"/>
              <a:t>The following checklist can be used to verify the consistency of a collection of DFDs:</a:t>
            </a:r>
          </a:p>
          <a:p>
            <a:pPr marL="850392" lvl="1" indent="-457200">
              <a:buFont typeface="+mj-lt"/>
              <a:buAutoNum type="arabicPeriod"/>
            </a:pPr>
            <a:r>
              <a:rPr lang="en-US" dirty="0" smtClean="0"/>
              <a:t>Is each requirements function represented by a data transform somewhere in the DFDs?</a:t>
            </a:r>
          </a:p>
          <a:p>
            <a:pPr marL="850392" lvl="1" indent="-457200">
              <a:buFont typeface="+mj-lt"/>
              <a:buAutoNum type="arabicPeriod"/>
            </a:pPr>
            <a:r>
              <a:rPr lang="en-US" dirty="0" smtClean="0"/>
              <a:t>Is each system input and output represented in the DFDs?</a:t>
            </a:r>
          </a:p>
          <a:p>
            <a:pPr marL="850392" lvl="1" indent="-457200">
              <a:buFont typeface="+mj-lt"/>
              <a:buAutoNum type="arabicPeriod"/>
            </a:pPr>
            <a:r>
              <a:rPr lang="en-US" dirty="0" smtClean="0"/>
              <a:t>Is each input and output from higher-level DFDs reproduced correctly in any lower-level refinement DFDs?</a:t>
            </a:r>
          </a:p>
          <a:p>
            <a:pPr marL="850392" lvl="1" indent="-457200">
              <a:buFont typeface="+mj-lt"/>
              <a:buAutoNum type="arabicPeriod"/>
            </a:pPr>
            <a:r>
              <a:rPr lang="en-US" dirty="0" smtClean="0"/>
              <a:t>Is each transform in the lowest-level DFDs a primitive one?</a:t>
            </a:r>
          </a:p>
          <a:p>
            <a:pPr marL="850392" lvl="1" indent="-457200">
              <a:buFont typeface="+mj-lt"/>
              <a:buAutoNum type="arabicPeriod"/>
            </a:pPr>
            <a:endParaRPr lang="en-US" dirty="0"/>
          </a:p>
        </p:txBody>
      </p:sp>
    </p:spTree>
    <p:extLst>
      <p:ext uri="{BB962C8B-B14F-4D97-AF65-F5344CB8AC3E}">
        <p14:creationId xmlns:p14="http://schemas.microsoft.com/office/powerpoint/2010/main" val="1266985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Checking Consistency of DFDs (Contd.)</a:t>
            </a:r>
            <a:endParaRPr lang="en-US" dirty="0"/>
          </a:p>
        </p:txBody>
      </p:sp>
      <p:sp>
        <p:nvSpPr>
          <p:cNvPr id="3" name="Content Placeholder 2"/>
          <p:cNvSpPr>
            <a:spLocks noGrp="1"/>
          </p:cNvSpPr>
          <p:nvPr>
            <p:ph idx="1"/>
          </p:nvPr>
        </p:nvSpPr>
        <p:spPr/>
        <p:txBody>
          <a:bodyPr>
            <a:normAutofit/>
          </a:bodyPr>
          <a:lstStyle/>
          <a:p>
            <a:r>
              <a:rPr lang="en-US" dirty="0" smtClean="0"/>
              <a:t>The following checklist can be used to verify the consistency of a collection of DFDs (contd.):</a:t>
            </a:r>
          </a:p>
          <a:p>
            <a:pPr marL="850392" lvl="1" indent="-457200">
              <a:buFont typeface="+mj-lt"/>
              <a:buAutoNum type="arabicPeriod" startAt="5"/>
            </a:pPr>
            <a:r>
              <a:rPr lang="en-US" dirty="0" smtClean="0"/>
              <a:t>Do all transforms have unique heritage designators?</a:t>
            </a:r>
          </a:p>
          <a:p>
            <a:pPr marL="850392" lvl="1" indent="-457200">
              <a:buFont typeface="+mj-lt"/>
              <a:buAutoNum type="arabicPeriod" startAt="5"/>
            </a:pPr>
            <a:r>
              <a:rPr lang="en-US" dirty="0" smtClean="0"/>
              <a:t>Do all information flows have labels that correspond to an entry in the data dictionary?</a:t>
            </a:r>
          </a:p>
          <a:p>
            <a:pPr marL="850392" lvl="1" indent="-457200">
              <a:buFont typeface="+mj-lt"/>
              <a:buAutoNum type="arabicPeriod" startAt="5"/>
            </a:pPr>
            <a:r>
              <a:rPr lang="en-US" dirty="0" smtClean="0"/>
              <a:t>Do all data dictionary entries appear in some DFD?</a:t>
            </a:r>
          </a:p>
          <a:p>
            <a:pPr marL="850392" lvl="1" indent="-457200">
              <a:buFont typeface="+mj-lt"/>
              <a:buAutoNum type="arabicPeriod" startAt="5"/>
            </a:pPr>
            <a:endParaRPr lang="en-US" dirty="0"/>
          </a:p>
        </p:txBody>
      </p:sp>
    </p:spTree>
    <p:extLst>
      <p:ext uri="{BB962C8B-B14F-4D97-AF65-F5344CB8AC3E}">
        <p14:creationId xmlns:p14="http://schemas.microsoft.com/office/powerpoint/2010/main" val="2275189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Autofit/>
          </a:bodyPr>
          <a:lstStyle/>
          <a:p>
            <a:pPr marL="0" indent="0" algn="just">
              <a:buNone/>
            </a:pPr>
            <a:r>
              <a:rPr lang="en-US" sz="1600" dirty="0"/>
              <a:t>Video-Rental Ltd. (VRL) is a small video rental store. The store lends videos to customers for a fee, and purchases videos from a local supplier. They need a computerized system that helps them run their daily business. Description of their daily business is as follows: </a:t>
            </a:r>
            <a:endParaRPr lang="en-US" sz="1600" dirty="0" smtClean="0"/>
          </a:p>
          <a:p>
            <a:pPr marL="0" indent="0" algn="just">
              <a:buNone/>
            </a:pPr>
            <a:r>
              <a:rPr lang="en-US" sz="1600" dirty="0" smtClean="0"/>
              <a:t>Only </a:t>
            </a:r>
            <a:r>
              <a:rPr lang="en-US" sz="1600" dirty="0"/>
              <a:t>a registered customer can borrow videos from the store. New customers register by filling out a form with their personal details and credit card details. The credit card details are used to pay subscription fee, video borrowing fees, and overdue fines. On successful payment of subscription fee, the customer is issued a membership card by VRL. The membership card has a unique membership id which is later used when borrowing videos. Each new customer's form is also added to the customer file. A customer can request a video by providing video title, his/her membership id, and payment – payment is always with the credit card used to open the customer account. If the payment is successful the customer is handed over the video by VRL. The customer then returns the video to the store after watching it. If a loaned video is overdue by a day the customer's credit card is charged, and a reminder letter is sent to the customer. Each day after that a further transaction on card is made, and each week a reminder letter is sent. This continues until either the customer returns the video, or the charges are equal to the cost of replacing the video. The local video supplier sends a list of available titles to VRL, who decides whether to send the supplier an order and payment. If an order is sent then the supplier sends the requested videos to the store. For each new video a new stock form is completed and placed in the stock file.</a:t>
            </a:r>
          </a:p>
          <a:p>
            <a:endParaRPr lang="en-US" sz="1800" dirty="0"/>
          </a:p>
        </p:txBody>
      </p:sp>
    </p:spTree>
    <p:extLst>
      <p:ext uri="{BB962C8B-B14F-4D97-AF65-F5344CB8AC3E}">
        <p14:creationId xmlns:p14="http://schemas.microsoft.com/office/powerpoint/2010/main" val="1831925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Elaboration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t>
            </a:r>
            <a:r>
              <a:rPr lang="en-GB" dirty="0" smtClean="0"/>
              <a:t>Analysis Techniques</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a:t>Usecase</a:t>
            </a:r>
            <a:r>
              <a:rPr lang="en-GB" dirty="0"/>
              <a:t> </a:t>
            </a:r>
            <a:r>
              <a:rPr lang="en-GB" dirty="0" smtClean="0"/>
              <a:t>Diagram</a:t>
            </a:r>
            <a:endParaRPr lang="en-GB"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Object </a:t>
            </a:r>
            <a:r>
              <a:rPr lang="en-GB" dirty="0"/>
              <a:t>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Decision </a:t>
            </a:r>
            <a:r>
              <a:rPr lang="en-GB" dirty="0"/>
              <a:t>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smtClean="0"/>
              <a:t>Flow-oriented, Scenario-based, Class-based, Behavioral</a:t>
            </a:r>
            <a:endParaRPr lang="en-US" dirty="0"/>
          </a:p>
        </p:txBody>
      </p:sp>
    </p:spTree>
    <p:extLst>
      <p:ext uri="{BB962C8B-B14F-4D97-AF65-F5344CB8AC3E}">
        <p14:creationId xmlns:p14="http://schemas.microsoft.com/office/powerpoint/2010/main" val="282813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Data Flow Diagrams (</a:t>
            </a:r>
            <a:r>
              <a:rPr lang="en-GB" dirty="0" err="1" smtClean="0"/>
              <a:t>DFDs</a:t>
            </a:r>
            <a:r>
              <a:rPr lang="en-GB" dirty="0" smtClean="0"/>
              <a:t>)</a:t>
            </a:r>
          </a:p>
        </p:txBody>
      </p:sp>
      <p:sp>
        <p:nvSpPr>
          <p:cNvPr id="49155" name="Rectangle 2"/>
          <p:cNvSpPr>
            <a:spLocks noGrp="1" noChangeArrowheads="1"/>
          </p:cNvSpPr>
          <p:nvPr>
            <p:ph idx="1"/>
          </p:nvPr>
        </p:nvSpPr>
        <p:spPr>
          <a:xfrm>
            <a:off x="457200" y="1447800"/>
            <a:ext cx="8215313" cy="473075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data-flow diagram (DFD) models functionality and the flow of data from one function to another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bubble represents a </a:t>
            </a:r>
            <a:r>
              <a:rPr lang="en-GB" i="1" dirty="0" smtClean="0"/>
              <a:t>process (or data transform)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labelled arrow represents </a:t>
            </a:r>
            <a:r>
              <a:rPr lang="en-GB" i="1" dirty="0" smtClean="0"/>
              <a:t>data flow</a:t>
            </a:r>
            <a:r>
              <a:rPr lang="en-GB" dirty="0" smtClean="0"/>
              <a:t>, the label describes the data being transferred</a:t>
            </a:r>
            <a:endParaRPr lang="en-GB" i="1" dirty="0" smtClean="0"/>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 </a:t>
            </a:r>
            <a:r>
              <a:rPr lang="en-GB" i="1" dirty="0" smtClean="0"/>
              <a:t>data store</a:t>
            </a:r>
            <a:r>
              <a:rPr lang="en-GB" dirty="0" smtClean="0"/>
              <a:t>: a formal repository or database of information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Rectangles represent </a:t>
            </a:r>
            <a:r>
              <a:rPr lang="en-GB" i="1" dirty="0" smtClean="0"/>
              <a:t>Information source/sink</a:t>
            </a:r>
            <a:r>
              <a:rPr lang="en-GB" dirty="0" smtClean="0"/>
              <a:t>: entities that provide input data or receive the output result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Heritage identifier: to document stepwise refinement</a:t>
            </a:r>
          </a:p>
        </p:txBody>
      </p:sp>
    </p:spTree>
    <p:extLst>
      <p:ext uri="{BB962C8B-B14F-4D97-AF65-F5344CB8AC3E}">
        <p14:creationId xmlns:p14="http://schemas.microsoft.com/office/powerpoint/2010/main" val="105691758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Level Diagram</a:t>
            </a:r>
            <a:endParaRPr lang="en-US" dirty="0"/>
          </a:p>
        </p:txBody>
      </p:sp>
      <p:sp>
        <p:nvSpPr>
          <p:cNvPr id="3" name="Content Placeholder 2"/>
          <p:cNvSpPr>
            <a:spLocks noGrp="1"/>
          </p:cNvSpPr>
          <p:nvPr>
            <p:ph idx="1"/>
          </p:nvPr>
        </p:nvSpPr>
        <p:spPr/>
        <p:txBody>
          <a:bodyPr/>
          <a:lstStyle/>
          <a:p>
            <a:r>
              <a:rPr lang="en-US" dirty="0" smtClean="0"/>
              <a:t>A bubble represents the system</a:t>
            </a:r>
          </a:p>
          <a:p>
            <a:r>
              <a:rPr lang="en-US" dirty="0" smtClean="0"/>
              <a:t>An arrow represents the data flow 	</a:t>
            </a:r>
          </a:p>
          <a:p>
            <a:r>
              <a:rPr lang="en-US" dirty="0" smtClean="0"/>
              <a:t>Rectangles represent Information Source/Sink: entities that provide input data or receive output results</a:t>
            </a:r>
            <a:endParaRPr lang="en-US" dirty="0"/>
          </a:p>
        </p:txBody>
      </p:sp>
      <p:grpSp>
        <p:nvGrpSpPr>
          <p:cNvPr id="4" name="Group 3"/>
          <p:cNvGrpSpPr/>
          <p:nvPr/>
        </p:nvGrpSpPr>
        <p:grpSpPr>
          <a:xfrm>
            <a:off x="1301088" y="4267200"/>
            <a:ext cx="6541824" cy="1760561"/>
            <a:chOff x="5279411" y="2361063"/>
            <a:chExt cx="6541824" cy="1760561"/>
          </a:xfrm>
        </p:grpSpPr>
        <p:sp>
          <p:nvSpPr>
            <p:cNvPr id="5" name="Oval 4"/>
            <p:cNvSpPr/>
            <p:nvPr/>
          </p:nvSpPr>
          <p:spPr>
            <a:xfrm>
              <a:off x="7683690" y="2361063"/>
              <a:ext cx="1760561" cy="17605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System</a:t>
              </a:r>
              <a:endParaRPr lang="en-US" sz="2400" dirty="0">
                <a:solidFill>
                  <a:schemeClr val="tx1"/>
                </a:solidFill>
              </a:endParaRPr>
            </a:p>
          </p:txBody>
        </p:sp>
        <p:sp>
          <p:nvSpPr>
            <p:cNvPr id="6" name="Rectangle 5"/>
            <p:cNvSpPr/>
            <p:nvPr/>
          </p:nvSpPr>
          <p:spPr>
            <a:xfrm>
              <a:off x="5279411" y="2851564"/>
              <a:ext cx="1487605" cy="779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Knowledge Source</a:t>
              </a:r>
              <a:endParaRPr lang="en-US" dirty="0">
                <a:solidFill>
                  <a:schemeClr val="tx1"/>
                </a:solidFill>
              </a:endParaRPr>
            </a:p>
          </p:txBody>
        </p:sp>
        <p:sp>
          <p:nvSpPr>
            <p:cNvPr id="7" name="Rectangle 6"/>
            <p:cNvSpPr/>
            <p:nvPr/>
          </p:nvSpPr>
          <p:spPr>
            <a:xfrm>
              <a:off x="10333630" y="2851564"/>
              <a:ext cx="1487605" cy="779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Knowledge Sink</a:t>
              </a:r>
              <a:endParaRPr lang="en-US" dirty="0">
                <a:solidFill>
                  <a:schemeClr val="tx1"/>
                </a:solidFill>
              </a:endParaRPr>
            </a:p>
          </p:txBody>
        </p:sp>
        <p:cxnSp>
          <p:nvCxnSpPr>
            <p:cNvPr id="8" name="Straight Arrow Connector 7"/>
            <p:cNvCxnSpPr>
              <a:stCxn id="6" idx="3"/>
              <a:endCxn id="5" idx="2"/>
            </p:cNvCxnSpPr>
            <p:nvPr/>
          </p:nvCxnSpPr>
          <p:spPr>
            <a:xfrm>
              <a:off x="6767016" y="3241343"/>
              <a:ext cx="91667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6"/>
              <a:endCxn id="7" idx="1"/>
            </p:cNvCxnSpPr>
            <p:nvPr/>
          </p:nvCxnSpPr>
          <p:spPr>
            <a:xfrm flipV="1">
              <a:off x="9444251" y="3241343"/>
              <a:ext cx="88937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01134" y="2872010"/>
              <a:ext cx="781334" cy="369332"/>
            </a:xfrm>
            <a:prstGeom prst="rect">
              <a:avLst/>
            </a:prstGeom>
            <a:noFill/>
          </p:spPr>
          <p:txBody>
            <a:bodyPr wrap="square" rtlCol="0">
              <a:spAutoFit/>
            </a:bodyPr>
            <a:lstStyle/>
            <a:p>
              <a:r>
                <a:rPr lang="en-US" dirty="0" smtClean="0"/>
                <a:t>data</a:t>
              </a:r>
              <a:endParaRPr lang="en-US" dirty="0"/>
            </a:p>
          </p:txBody>
        </p:sp>
        <p:sp>
          <p:nvSpPr>
            <p:cNvPr id="11" name="TextBox 10"/>
            <p:cNvSpPr txBox="1"/>
            <p:nvPr/>
          </p:nvSpPr>
          <p:spPr>
            <a:xfrm>
              <a:off x="9355541" y="2548844"/>
              <a:ext cx="1269242" cy="646331"/>
            </a:xfrm>
            <a:prstGeom prst="rect">
              <a:avLst/>
            </a:prstGeom>
            <a:noFill/>
          </p:spPr>
          <p:txBody>
            <a:bodyPr wrap="square" rtlCol="0">
              <a:spAutoFit/>
            </a:bodyPr>
            <a:lstStyle/>
            <a:p>
              <a:pPr algn="ctr"/>
              <a:r>
                <a:rPr lang="en-US" dirty="0" smtClean="0"/>
                <a:t>Processed data</a:t>
              </a:r>
              <a:endParaRPr lang="en-US" dirty="0"/>
            </a:p>
          </p:txBody>
        </p:sp>
      </p:grpSp>
    </p:spTree>
    <p:extLst>
      <p:ext uri="{BB962C8B-B14F-4D97-AF65-F5344CB8AC3E}">
        <p14:creationId xmlns:p14="http://schemas.microsoft.com/office/powerpoint/2010/main" val="360207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buNone/>
            </a:pPr>
            <a:r>
              <a:rPr lang="en-US" dirty="0" smtClean="0"/>
              <a:t>Consider a library management system where circulation services allow the Patron to borrow or return a book/item/publication without involvement of Librarian, so the system needs to process these requests. The Librarian controls which items can be borrowed and how can the items be shown to the patrons. The system processes fines also when a borrowed item is returned after the due date. The librarian is able to reserve an item if required and a recall notice is sent to the patron as a consequence. The record of reserved items is kept so that the librarian can view which items have been reserved already.</a:t>
            </a:r>
            <a:endParaRPr lang="en-US" dirty="0"/>
          </a:p>
        </p:txBody>
      </p:sp>
      <p:sp>
        <p:nvSpPr>
          <p:cNvPr id="4" name="Rectangle 1"/>
          <p:cNvSpPr txBox="1">
            <a:spLocks noChangeArrowheads="1"/>
          </p:cNvSpPr>
          <p:nvPr/>
        </p:nvSpPr>
        <p:spPr>
          <a:xfrm>
            <a:off x="457200" y="304800"/>
            <a:ext cx="8216900" cy="1131888"/>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Data Flow Diagrams (DFDs)</a:t>
            </a:r>
            <a:endParaRPr lang="en-GB" dirty="0" smtClean="0"/>
          </a:p>
        </p:txBody>
      </p:sp>
      <p:sp>
        <p:nvSpPr>
          <p:cNvPr id="5" name="TextBox 4"/>
          <p:cNvSpPr txBox="1"/>
          <p:nvPr/>
        </p:nvSpPr>
        <p:spPr>
          <a:xfrm>
            <a:off x="0" y="6324600"/>
            <a:ext cx="9144000" cy="307777"/>
          </a:xfrm>
          <a:prstGeom prst="rect">
            <a:avLst/>
          </a:prstGeom>
          <a:noFill/>
        </p:spPr>
        <p:txBody>
          <a:bodyPr wrap="square" rtlCol="0">
            <a:spAutoFit/>
          </a:bodyPr>
          <a:lstStyle/>
          <a:p>
            <a:pPr algn="ctr"/>
            <a:r>
              <a:rPr lang="en-US" sz="1400" dirty="0" smtClean="0">
                <a:solidFill>
                  <a:srgbClr val="FF0000"/>
                </a:solidFill>
              </a:rPr>
              <a:t>A verb in requirements narrative is potentially a process, a noun is either data, or external entity, or data store</a:t>
            </a:r>
            <a:endParaRPr lang="en-US" sz="1400" dirty="0">
              <a:solidFill>
                <a:srgbClr val="FF0000"/>
              </a:solidFill>
            </a:endParaRPr>
          </a:p>
        </p:txBody>
      </p:sp>
    </p:spTree>
    <p:extLst>
      <p:ext uri="{BB962C8B-B14F-4D97-AF65-F5344CB8AC3E}">
        <p14:creationId xmlns:p14="http://schemas.microsoft.com/office/powerpoint/2010/main" val="243051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a:xfrm>
            <a:off x="457200" y="304800"/>
            <a:ext cx="8216900" cy="1131888"/>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Data Flow Diagrams (Contd.)</a:t>
            </a:r>
          </a:p>
        </p:txBody>
      </p:sp>
      <p:sp>
        <p:nvSpPr>
          <p:cNvPr id="50179" name="Rectangle 2"/>
          <p:cNvSpPr>
            <a:spLocks noGrp="1" noChangeArrowheads="1"/>
          </p:cNvSpPr>
          <p:nvPr>
            <p:ph idx="1"/>
          </p:nvPr>
        </p:nvSpPr>
        <p:spPr>
          <a:xfrm>
            <a:off x="457200" y="1447800"/>
            <a:ext cx="8215313" cy="466407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smtClean="0"/>
              <a:t>A Level 1 data-flow diagram for the library problem</a:t>
            </a:r>
          </a:p>
        </p:txBody>
      </p:sp>
      <p:pic>
        <p:nvPicPr>
          <p:cNvPr id="50180" name="Picture 94"/>
          <p:cNvPicPr>
            <a:picLocks noChangeAspect="1" noChangeArrowheads="1"/>
          </p:cNvPicPr>
          <p:nvPr/>
        </p:nvPicPr>
        <p:blipFill>
          <a:blip r:embed="rId3" cstate="print"/>
          <a:srcRect/>
          <a:stretch>
            <a:fillRect/>
          </a:stretch>
        </p:blipFill>
        <p:spPr bwMode="auto">
          <a:xfrm>
            <a:off x="2133600" y="1828800"/>
            <a:ext cx="6543675" cy="4300538"/>
          </a:xfrm>
          <a:prstGeom prst="rect">
            <a:avLst/>
          </a:prstGeom>
          <a:noFill/>
          <a:ln w="9525">
            <a:noFill/>
            <a:miter lim="800000"/>
            <a:headEnd/>
            <a:tailEnd/>
          </a:ln>
        </p:spPr>
      </p:pic>
      <p:sp>
        <p:nvSpPr>
          <p:cNvPr id="4" name="TextBox 3"/>
          <p:cNvSpPr txBox="1"/>
          <p:nvPr/>
        </p:nvSpPr>
        <p:spPr>
          <a:xfrm>
            <a:off x="5257800" y="2362200"/>
            <a:ext cx="228600" cy="369332"/>
          </a:xfrm>
          <a:prstGeom prst="rect">
            <a:avLst/>
          </a:prstGeom>
          <a:noFill/>
        </p:spPr>
        <p:txBody>
          <a:bodyPr wrap="square" rtlCol="0">
            <a:spAutoFit/>
          </a:bodyPr>
          <a:lstStyle/>
          <a:p>
            <a:r>
              <a:rPr lang="en-US" dirty="0" smtClean="0"/>
              <a:t>1</a:t>
            </a:r>
            <a:endParaRPr lang="en-US" dirty="0"/>
          </a:p>
        </p:txBody>
      </p:sp>
      <p:sp>
        <p:nvSpPr>
          <p:cNvPr id="8" name="TextBox 7"/>
          <p:cNvSpPr txBox="1"/>
          <p:nvPr/>
        </p:nvSpPr>
        <p:spPr>
          <a:xfrm>
            <a:off x="5291137" y="3441212"/>
            <a:ext cx="228600" cy="369332"/>
          </a:xfrm>
          <a:prstGeom prst="rect">
            <a:avLst/>
          </a:prstGeom>
          <a:noFill/>
        </p:spPr>
        <p:txBody>
          <a:bodyPr wrap="square" rtlCol="0">
            <a:spAutoFit/>
          </a:bodyPr>
          <a:lstStyle/>
          <a:p>
            <a:r>
              <a:rPr lang="en-US" dirty="0" smtClean="0"/>
              <a:t>2</a:t>
            </a:r>
            <a:endParaRPr lang="en-US" dirty="0"/>
          </a:p>
        </p:txBody>
      </p:sp>
      <p:sp>
        <p:nvSpPr>
          <p:cNvPr id="9" name="TextBox 8"/>
          <p:cNvSpPr txBox="1"/>
          <p:nvPr/>
        </p:nvSpPr>
        <p:spPr>
          <a:xfrm>
            <a:off x="5405437" y="4387306"/>
            <a:ext cx="228600" cy="369332"/>
          </a:xfrm>
          <a:prstGeom prst="rect">
            <a:avLst/>
          </a:prstGeom>
          <a:noFill/>
        </p:spPr>
        <p:txBody>
          <a:bodyPr wrap="square" rtlCol="0">
            <a:spAutoFit/>
          </a:bodyPr>
          <a:lstStyle/>
          <a:p>
            <a:r>
              <a:rPr lang="en-US" dirty="0"/>
              <a:t>3</a:t>
            </a:r>
          </a:p>
        </p:txBody>
      </p:sp>
      <p:sp>
        <p:nvSpPr>
          <p:cNvPr id="10" name="TextBox 9"/>
          <p:cNvSpPr txBox="1"/>
          <p:nvPr/>
        </p:nvSpPr>
        <p:spPr>
          <a:xfrm>
            <a:off x="5370535" y="5863721"/>
            <a:ext cx="228600" cy="369332"/>
          </a:xfrm>
          <a:prstGeom prst="rect">
            <a:avLst/>
          </a:prstGeom>
          <a:noFill/>
        </p:spPr>
        <p:txBody>
          <a:bodyPr wrap="square" rtlCol="0">
            <a:spAutoFit/>
          </a:bodyPr>
          <a:lstStyle/>
          <a:p>
            <a:r>
              <a:rPr lang="en-US" dirty="0" smtClean="0"/>
              <a:t>4</a:t>
            </a:r>
            <a:endParaRPr lang="en-US" dirty="0"/>
          </a:p>
        </p:txBody>
      </p:sp>
      <p:sp>
        <p:nvSpPr>
          <p:cNvPr id="6" name="TextBox 5"/>
          <p:cNvSpPr txBox="1"/>
          <p:nvPr/>
        </p:nvSpPr>
        <p:spPr>
          <a:xfrm>
            <a:off x="0" y="6324600"/>
            <a:ext cx="9144000" cy="307777"/>
          </a:xfrm>
          <a:prstGeom prst="rect">
            <a:avLst/>
          </a:prstGeom>
          <a:noFill/>
        </p:spPr>
        <p:txBody>
          <a:bodyPr wrap="square" rtlCol="0">
            <a:spAutoFit/>
          </a:bodyPr>
          <a:lstStyle/>
          <a:p>
            <a:pPr algn="ctr"/>
            <a:r>
              <a:rPr lang="en-US" sz="1400" dirty="0" smtClean="0">
                <a:solidFill>
                  <a:srgbClr val="FF0000"/>
                </a:solidFill>
              </a:rPr>
              <a:t>A verb in requirements narrative is potentially a process, a noun is either data, or external entity, or data store</a:t>
            </a:r>
            <a:endParaRPr lang="en-US" sz="1400" dirty="0">
              <a:solidFill>
                <a:srgbClr val="FF0000"/>
              </a:solidFill>
            </a:endParaRPr>
          </a:p>
        </p:txBody>
      </p:sp>
      <p:sp>
        <p:nvSpPr>
          <p:cNvPr id="2" name="Oval 1"/>
          <p:cNvSpPr/>
          <p:nvPr/>
        </p:nvSpPr>
        <p:spPr>
          <a:xfrm>
            <a:off x="4652322" y="1815926"/>
            <a:ext cx="1443678" cy="66341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Reserve Requests</a:t>
            </a:r>
            <a:endParaRPr lang="en-US" sz="1400" dirty="0">
              <a:solidFill>
                <a:schemeClr val="tx1"/>
              </a:solidFill>
            </a:endParaRPr>
          </a:p>
        </p:txBody>
      </p:sp>
      <p:sp>
        <p:nvSpPr>
          <p:cNvPr id="12" name="Oval 11"/>
          <p:cNvSpPr/>
          <p:nvPr/>
        </p:nvSpPr>
        <p:spPr>
          <a:xfrm>
            <a:off x="4925704" y="2823506"/>
            <a:ext cx="1371600" cy="7207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Borrow Requests</a:t>
            </a:r>
            <a:endParaRPr lang="en-US" sz="1400" dirty="0">
              <a:solidFill>
                <a:schemeClr val="tx1"/>
              </a:solidFill>
            </a:endParaRPr>
          </a:p>
        </p:txBody>
      </p:sp>
      <p:sp>
        <p:nvSpPr>
          <p:cNvPr id="13" name="Oval 12"/>
          <p:cNvSpPr/>
          <p:nvPr/>
        </p:nvSpPr>
        <p:spPr>
          <a:xfrm>
            <a:off x="4705988" y="3877779"/>
            <a:ext cx="1170297" cy="64975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Process Returns</a:t>
            </a:r>
            <a:endParaRPr lang="en-US" sz="1400" dirty="0">
              <a:solidFill>
                <a:schemeClr val="tx1"/>
              </a:solidFill>
            </a:endParaRPr>
          </a:p>
        </p:txBody>
      </p:sp>
      <p:cxnSp>
        <p:nvCxnSpPr>
          <p:cNvPr id="7" name="Straight Arrow Connector 6"/>
          <p:cNvCxnSpPr/>
          <p:nvPr/>
        </p:nvCxnSpPr>
        <p:spPr>
          <a:xfrm flipV="1">
            <a:off x="4276086" y="4387306"/>
            <a:ext cx="425140" cy="11557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29921" y="2425165"/>
            <a:ext cx="425140" cy="11557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876285" y="2417746"/>
            <a:ext cx="421019" cy="32876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155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 Diagrams (Contd.)</a:t>
            </a:r>
            <a:endParaRPr lang="en-US" dirty="0"/>
          </a:p>
        </p:txBody>
      </p:sp>
      <p:sp>
        <p:nvSpPr>
          <p:cNvPr id="3" name="Content Placeholder 2"/>
          <p:cNvSpPr>
            <a:spLocks noGrp="1"/>
          </p:cNvSpPr>
          <p:nvPr>
            <p:ph idx="1"/>
          </p:nvPr>
        </p:nvSpPr>
        <p:spPr/>
        <p:txBody>
          <a:bodyPr/>
          <a:lstStyle/>
          <a:p>
            <a:r>
              <a:rPr lang="en-US" dirty="0" smtClean="0"/>
              <a:t>Refining DFDs</a:t>
            </a:r>
          </a:p>
          <a:p>
            <a:pPr lvl="1"/>
            <a:r>
              <a:rPr lang="en-US" dirty="0"/>
              <a:t>Processes are broken on the basis of known information, analysis of requirements</a:t>
            </a:r>
          </a:p>
          <a:p>
            <a:pPr lvl="1"/>
            <a:r>
              <a:rPr lang="en-US" dirty="0" smtClean="0"/>
              <a:t>A process is broken until it becomes a primitive process (for example a single input flow, a single output flow, easy to be implemented by one person etc.)</a:t>
            </a:r>
          </a:p>
          <a:p>
            <a:pPr lvl="1"/>
            <a:r>
              <a:rPr lang="en-US" dirty="0"/>
              <a:t>Lower level DFD inputs and outputs must match those of the upper level DFD</a:t>
            </a:r>
          </a:p>
          <a:p>
            <a:pPr lvl="1"/>
            <a:r>
              <a:rPr lang="en-US" dirty="0" smtClean="0"/>
              <a:t>It is a good practice to decompose/break one process at  a time</a:t>
            </a:r>
            <a:endParaRPr lang="en-US" dirty="0"/>
          </a:p>
        </p:txBody>
      </p:sp>
    </p:spTree>
    <p:extLst>
      <p:ext uri="{BB962C8B-B14F-4D97-AF65-F5344CB8AC3E}">
        <p14:creationId xmlns:p14="http://schemas.microsoft.com/office/powerpoint/2010/main" val="22905269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Flow Diagrams (Contd.)</a:t>
            </a:r>
            <a:endParaRPr lang="en-US" dirty="0"/>
          </a:p>
        </p:txBody>
      </p:sp>
      <p:sp>
        <p:nvSpPr>
          <p:cNvPr id="3" name="Content Placeholder 2"/>
          <p:cNvSpPr>
            <a:spLocks noGrp="1"/>
          </p:cNvSpPr>
          <p:nvPr>
            <p:ph idx="1"/>
          </p:nvPr>
        </p:nvSpPr>
        <p:spPr/>
        <p:txBody>
          <a:bodyPr/>
          <a:lstStyle/>
          <a:p>
            <a:r>
              <a:rPr lang="en-US" dirty="0" smtClean="0"/>
              <a:t>Example: A Payroll System</a:t>
            </a:r>
          </a:p>
          <a:p>
            <a:pPr lvl="1"/>
            <a:r>
              <a:rPr lang="en-US" dirty="0" smtClean="0"/>
              <a:t>System Inputs:</a:t>
            </a:r>
          </a:p>
          <a:p>
            <a:pPr lvl="2"/>
            <a:r>
              <a:rPr lang="en-US" dirty="0" smtClean="0"/>
              <a:t>Employee Records: employee name, id, pay history etc.</a:t>
            </a:r>
          </a:p>
          <a:p>
            <a:pPr lvl="2"/>
            <a:r>
              <a:rPr lang="en-US" dirty="0" smtClean="0"/>
              <a:t>Employee Timecards: attendance and weekly/monthly work hours etc.</a:t>
            </a:r>
          </a:p>
          <a:p>
            <a:pPr lvl="1"/>
            <a:r>
              <a:rPr lang="en-US" dirty="0" smtClean="0"/>
              <a:t>System Outputs:</a:t>
            </a:r>
          </a:p>
          <a:p>
            <a:pPr lvl="2"/>
            <a:r>
              <a:rPr lang="en-US" dirty="0" smtClean="0"/>
              <a:t>Pay </a:t>
            </a:r>
            <a:r>
              <a:rPr lang="en-US" dirty="0" err="1" smtClean="0"/>
              <a:t>cheques</a:t>
            </a:r>
            <a:endParaRPr lang="en-US" dirty="0" smtClean="0"/>
          </a:p>
          <a:p>
            <a:pPr lvl="2"/>
            <a:r>
              <a:rPr lang="en-US" dirty="0" smtClean="0"/>
              <a:t>Accounting Report: for finance department</a:t>
            </a:r>
            <a:endParaRPr lang="en-US" dirty="0"/>
          </a:p>
        </p:txBody>
      </p:sp>
    </p:spTree>
    <p:extLst>
      <p:ext uri="{BB962C8B-B14F-4D97-AF65-F5344CB8AC3E}">
        <p14:creationId xmlns:p14="http://schemas.microsoft.com/office/powerpoint/2010/main" val="3471403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Payroll System</a:t>
            </a:r>
            <a:endParaRPr lang="en-US" dirty="0"/>
          </a:p>
        </p:txBody>
      </p:sp>
      <p:sp>
        <p:nvSpPr>
          <p:cNvPr id="5" name="Rectangle 4"/>
          <p:cNvSpPr/>
          <p:nvPr/>
        </p:nvSpPr>
        <p:spPr>
          <a:xfrm>
            <a:off x="609600" y="25908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HR System</a:t>
            </a:r>
            <a:endParaRPr lang="en-US" dirty="0">
              <a:solidFill>
                <a:schemeClr val="tx2">
                  <a:lumMod val="75000"/>
                </a:schemeClr>
              </a:solidFill>
            </a:endParaRPr>
          </a:p>
        </p:txBody>
      </p:sp>
      <p:sp>
        <p:nvSpPr>
          <p:cNvPr id="6" name="Rectangle 5"/>
          <p:cNvSpPr/>
          <p:nvPr/>
        </p:nvSpPr>
        <p:spPr>
          <a:xfrm>
            <a:off x="609600" y="45720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Attendance System</a:t>
            </a:r>
            <a:endParaRPr lang="en-US" sz="1600" dirty="0">
              <a:solidFill>
                <a:schemeClr val="tx2">
                  <a:lumMod val="75000"/>
                </a:schemeClr>
              </a:solidFill>
            </a:endParaRPr>
          </a:p>
        </p:txBody>
      </p:sp>
      <p:sp>
        <p:nvSpPr>
          <p:cNvPr id="8" name="Rectangle 7"/>
          <p:cNvSpPr/>
          <p:nvPr/>
        </p:nvSpPr>
        <p:spPr>
          <a:xfrm>
            <a:off x="7010400" y="25908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Secretary</a:t>
            </a:r>
            <a:endParaRPr lang="en-US" dirty="0">
              <a:solidFill>
                <a:schemeClr val="tx2">
                  <a:lumMod val="75000"/>
                </a:schemeClr>
              </a:solidFill>
            </a:endParaRPr>
          </a:p>
        </p:txBody>
      </p:sp>
      <p:sp>
        <p:nvSpPr>
          <p:cNvPr id="9" name="Rectangle 8"/>
          <p:cNvSpPr/>
          <p:nvPr/>
        </p:nvSpPr>
        <p:spPr>
          <a:xfrm>
            <a:off x="6934200" y="4572000"/>
            <a:ext cx="1295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Finance Dept.</a:t>
            </a:r>
            <a:endParaRPr lang="en-US" dirty="0">
              <a:solidFill>
                <a:schemeClr val="tx2">
                  <a:lumMod val="75000"/>
                </a:schemeClr>
              </a:solidFill>
            </a:endParaRPr>
          </a:p>
        </p:txBody>
      </p:sp>
      <p:sp>
        <p:nvSpPr>
          <p:cNvPr id="10" name="Oval 9"/>
          <p:cNvSpPr/>
          <p:nvPr/>
        </p:nvSpPr>
        <p:spPr>
          <a:xfrm>
            <a:off x="3505200" y="3352800"/>
            <a:ext cx="190500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Payroll System</a:t>
            </a:r>
            <a:endParaRPr lang="en-US" dirty="0">
              <a:solidFill>
                <a:schemeClr val="tx2">
                  <a:lumMod val="75000"/>
                </a:schemeClr>
              </a:solidFill>
            </a:endParaRPr>
          </a:p>
        </p:txBody>
      </p:sp>
      <p:cxnSp>
        <p:nvCxnSpPr>
          <p:cNvPr id="12" name="Straight Arrow Connector 11"/>
          <p:cNvCxnSpPr>
            <a:stCxn id="5" idx="3"/>
            <a:endCxn id="10" idx="1"/>
          </p:cNvCxnSpPr>
          <p:nvPr/>
        </p:nvCxnSpPr>
        <p:spPr>
          <a:xfrm>
            <a:off x="1905000" y="3124200"/>
            <a:ext cx="1879181" cy="48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7"/>
            <a:endCxn id="8" idx="1"/>
          </p:cNvCxnSpPr>
          <p:nvPr/>
        </p:nvCxnSpPr>
        <p:spPr>
          <a:xfrm flipV="1">
            <a:off x="5131219" y="3124200"/>
            <a:ext cx="1879181" cy="485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3"/>
            <a:endCxn id="10" idx="3"/>
          </p:cNvCxnSpPr>
          <p:nvPr/>
        </p:nvCxnSpPr>
        <p:spPr>
          <a:xfrm flipV="1">
            <a:off x="1905000" y="4848738"/>
            <a:ext cx="1879181" cy="25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5"/>
            <a:endCxn id="9" idx="1"/>
          </p:cNvCxnSpPr>
          <p:nvPr/>
        </p:nvCxnSpPr>
        <p:spPr>
          <a:xfrm>
            <a:off x="5131219" y="4848738"/>
            <a:ext cx="1802981" cy="256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57400" y="2999601"/>
            <a:ext cx="1828800" cy="276999"/>
          </a:xfrm>
          <a:prstGeom prst="rect">
            <a:avLst/>
          </a:prstGeom>
          <a:noFill/>
        </p:spPr>
        <p:txBody>
          <a:bodyPr wrap="square" rtlCol="0">
            <a:spAutoFit/>
          </a:bodyPr>
          <a:lstStyle/>
          <a:p>
            <a:pPr algn="ctr"/>
            <a:r>
              <a:rPr lang="en-US" sz="1200" dirty="0">
                <a:solidFill>
                  <a:schemeClr val="tx2">
                    <a:lumMod val="75000"/>
                  </a:schemeClr>
                </a:solidFill>
              </a:rPr>
              <a:t>Employee Information</a:t>
            </a:r>
          </a:p>
        </p:txBody>
      </p:sp>
      <p:sp>
        <p:nvSpPr>
          <p:cNvPr id="20" name="TextBox 19"/>
          <p:cNvSpPr txBox="1"/>
          <p:nvPr/>
        </p:nvSpPr>
        <p:spPr>
          <a:xfrm>
            <a:off x="5103820" y="5105400"/>
            <a:ext cx="1828800" cy="276999"/>
          </a:xfrm>
          <a:prstGeom prst="rect">
            <a:avLst/>
          </a:prstGeom>
          <a:noFill/>
        </p:spPr>
        <p:txBody>
          <a:bodyPr wrap="square" rtlCol="0">
            <a:spAutoFit/>
          </a:bodyPr>
          <a:lstStyle/>
          <a:p>
            <a:pPr algn="ctr"/>
            <a:r>
              <a:rPr lang="en-US" sz="1200" dirty="0" smtClean="0">
                <a:solidFill>
                  <a:schemeClr val="tx2">
                    <a:lumMod val="75000"/>
                  </a:schemeClr>
                </a:solidFill>
              </a:rPr>
              <a:t>Accounting Report</a:t>
            </a:r>
            <a:endParaRPr lang="en-US" sz="1200" dirty="0">
              <a:solidFill>
                <a:schemeClr val="tx2">
                  <a:lumMod val="75000"/>
                </a:schemeClr>
              </a:solidFill>
            </a:endParaRPr>
          </a:p>
        </p:txBody>
      </p:sp>
      <p:sp>
        <p:nvSpPr>
          <p:cNvPr id="21" name="TextBox 20"/>
          <p:cNvSpPr txBox="1"/>
          <p:nvPr/>
        </p:nvSpPr>
        <p:spPr>
          <a:xfrm>
            <a:off x="1879181" y="5116247"/>
            <a:ext cx="1828800" cy="276999"/>
          </a:xfrm>
          <a:prstGeom prst="rect">
            <a:avLst/>
          </a:prstGeom>
          <a:noFill/>
        </p:spPr>
        <p:txBody>
          <a:bodyPr wrap="square" rtlCol="0">
            <a:spAutoFit/>
          </a:bodyPr>
          <a:lstStyle/>
          <a:p>
            <a:pPr algn="ctr"/>
            <a:r>
              <a:rPr lang="en-US" sz="1200" dirty="0" smtClean="0">
                <a:solidFill>
                  <a:schemeClr val="tx2">
                    <a:lumMod val="75000"/>
                  </a:schemeClr>
                </a:solidFill>
              </a:rPr>
              <a:t>Timecard </a:t>
            </a:r>
            <a:r>
              <a:rPr lang="en-US" sz="1200" dirty="0">
                <a:solidFill>
                  <a:schemeClr val="tx2">
                    <a:lumMod val="75000"/>
                  </a:schemeClr>
                </a:solidFill>
              </a:rPr>
              <a:t>Information</a:t>
            </a:r>
          </a:p>
        </p:txBody>
      </p:sp>
      <p:sp>
        <p:nvSpPr>
          <p:cNvPr id="22" name="TextBox 21"/>
          <p:cNvSpPr txBox="1"/>
          <p:nvPr/>
        </p:nvSpPr>
        <p:spPr>
          <a:xfrm>
            <a:off x="5233238" y="2957899"/>
            <a:ext cx="1828800" cy="276999"/>
          </a:xfrm>
          <a:prstGeom prst="rect">
            <a:avLst/>
          </a:prstGeom>
          <a:noFill/>
        </p:spPr>
        <p:txBody>
          <a:bodyPr wrap="square" rtlCol="0">
            <a:spAutoFit/>
          </a:bodyPr>
          <a:lstStyle/>
          <a:p>
            <a:pPr algn="ctr"/>
            <a:r>
              <a:rPr lang="en-US" sz="1200" dirty="0" smtClean="0">
                <a:solidFill>
                  <a:schemeClr val="tx2">
                    <a:lumMod val="75000"/>
                  </a:schemeClr>
                </a:solidFill>
              </a:rPr>
              <a:t>Pay </a:t>
            </a:r>
            <a:r>
              <a:rPr lang="en-US" sz="1200" dirty="0" err="1" smtClean="0">
                <a:solidFill>
                  <a:schemeClr val="tx2">
                    <a:lumMod val="75000"/>
                  </a:schemeClr>
                </a:solidFill>
              </a:rPr>
              <a:t>Cheque</a:t>
            </a:r>
            <a:endParaRPr lang="en-US" sz="1200" dirty="0">
              <a:solidFill>
                <a:schemeClr val="tx2">
                  <a:lumMod val="75000"/>
                </a:schemeClr>
              </a:solidFill>
            </a:endParaRPr>
          </a:p>
        </p:txBody>
      </p:sp>
    </p:spTree>
    <p:extLst>
      <p:ext uri="{BB962C8B-B14F-4D97-AF65-F5344CB8AC3E}">
        <p14:creationId xmlns:p14="http://schemas.microsoft.com/office/powerpoint/2010/main" val="40459525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44366</TotalTime>
  <Words>1268</Words>
  <Application>Microsoft Office PowerPoint</Application>
  <PresentationFormat>On-screen Show (4:3)</PresentationFormat>
  <Paragraphs>120</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Constantia</vt:lpstr>
      <vt:lpstr>Wingdings 2</vt:lpstr>
      <vt:lpstr>Flow</vt:lpstr>
      <vt:lpstr>Requirements Elaboration</vt:lpstr>
      <vt:lpstr>Elaboration</vt:lpstr>
      <vt:lpstr>Data Flow Diagrams (DFDs)</vt:lpstr>
      <vt:lpstr>Context Level Diagram</vt:lpstr>
      <vt:lpstr>PowerPoint Presentation</vt:lpstr>
      <vt:lpstr>Data Flow Diagrams (Contd.)</vt:lpstr>
      <vt:lpstr>Data Flow Diagrams (Contd.)</vt:lpstr>
      <vt:lpstr>Data Flow Diagrams (Contd.)</vt:lpstr>
      <vt:lpstr>Payroll System</vt:lpstr>
      <vt:lpstr>Payroll System</vt:lpstr>
      <vt:lpstr>Data Dictionary</vt:lpstr>
      <vt:lpstr>Data Flow Diagrams (Contd.)</vt:lpstr>
      <vt:lpstr>Exercise</vt:lpstr>
      <vt:lpstr>Checking Consistency of DFDs</vt:lpstr>
      <vt:lpstr>Checking Consistency of DFDs (Contd.)</vt:lpstr>
      <vt:lpstr>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Zeeshan</cp:lastModifiedBy>
  <cp:revision>465</cp:revision>
  <dcterms:created xsi:type="dcterms:W3CDTF">2011-09-06T15:43:21Z</dcterms:created>
  <dcterms:modified xsi:type="dcterms:W3CDTF">2024-03-15T10:14:12Z</dcterms:modified>
</cp:coreProperties>
</file>