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466" r:id="rId2"/>
    <p:sldId id="407" r:id="rId3"/>
    <p:sldId id="438" r:id="rId4"/>
    <p:sldId id="439" r:id="rId5"/>
    <p:sldId id="440" r:id="rId6"/>
    <p:sldId id="461" r:id="rId7"/>
    <p:sldId id="462" r:id="rId8"/>
    <p:sldId id="463" r:id="rId9"/>
    <p:sldId id="464" r:id="rId10"/>
    <p:sldId id="465" r:id="rId11"/>
    <p:sldId id="446" r:id="rId12"/>
    <p:sldId id="447" r:id="rId13"/>
    <p:sldId id="448" r:id="rId14"/>
    <p:sldId id="449" r:id="rId15"/>
    <p:sldId id="450" r:id="rId16"/>
    <p:sldId id="451" r:id="rId17"/>
    <p:sldId id="452" r:id="rId18"/>
    <p:sldId id="453" r:id="rId19"/>
    <p:sldId id="45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46"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3/14/2024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11649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61615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1"/>
          <p:cNvSpPr>
            <a:spLocks noGrp="1" noRot="1" noChangeAspect="1" noChangeArrowheads="1" noTextEdit="1"/>
          </p:cNvSpPr>
          <p:nvPr>
            <p:ph type="sldImg"/>
          </p:nvPr>
        </p:nvSpPr>
        <p:spPr>
          <a:ln/>
        </p:spPr>
      </p:sp>
      <p:sp>
        <p:nvSpPr>
          <p:cNvPr id="9318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90827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a:ln/>
        </p:spPr>
      </p:sp>
      <p:sp>
        <p:nvSpPr>
          <p:cNvPr id="10137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75177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a:ln/>
        </p:spPr>
      </p:sp>
      <p:sp>
        <p:nvSpPr>
          <p:cNvPr id="10035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40014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ln/>
        </p:spPr>
      </p:sp>
      <p:sp>
        <p:nvSpPr>
          <p:cNvPr id="839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065000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ln/>
        </p:spPr>
      </p:sp>
      <p:sp>
        <p:nvSpPr>
          <p:cNvPr id="839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82060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173D3E-08EC-4E65-995F-34869A3E30B2}"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104254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73D3E-08EC-4E65-995F-34869A3E30B2}"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95922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73D3E-08EC-4E65-995F-34869A3E30B2}"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408645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73D3E-08EC-4E65-995F-34869A3E30B2}"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392231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3539130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173D3E-08EC-4E65-995F-34869A3E30B2}"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317928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173D3E-08EC-4E65-995F-34869A3E30B2}" type="datetimeFigureOut">
              <a:rPr lang="en-US" smtClean="0"/>
              <a:pPr/>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16078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173D3E-08EC-4E65-995F-34869A3E30B2}" type="datetimeFigureOut">
              <a:rPr lang="en-US" smtClean="0"/>
              <a:pPr/>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74525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214105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409126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342285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3173D3E-08EC-4E65-995F-34869A3E30B2}" type="datetimeFigureOut">
              <a:rPr lang="en-US" smtClean="0"/>
              <a:pPr/>
              <a:t>3/14/2024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A3C13E-447A-4891-ABC5-4FB1EA8C4573}" type="slidenum">
              <a:rPr lang="en-US" smtClean="0"/>
              <a:pPr/>
              <a:t>‹#›</a:t>
            </a:fld>
            <a:endParaRPr lang="en-US"/>
          </a:p>
        </p:txBody>
      </p:sp>
    </p:spTree>
    <p:extLst>
      <p:ext uri="{BB962C8B-B14F-4D97-AF65-F5344CB8AC3E}">
        <p14:creationId xmlns:p14="http://schemas.microsoft.com/office/powerpoint/2010/main" val="41770506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 Elaboration</a:t>
            </a:r>
            <a:endParaRPr lang="en-US" dirty="0"/>
          </a:p>
        </p:txBody>
      </p:sp>
      <p:sp>
        <p:nvSpPr>
          <p:cNvPr id="3" name="Subtitle 2"/>
          <p:cNvSpPr>
            <a:spLocks noGrp="1"/>
          </p:cNvSpPr>
          <p:nvPr>
            <p:ph type="subTitle" idx="1"/>
          </p:nvPr>
        </p:nvSpPr>
        <p:spPr/>
        <p:txBody>
          <a:bodyPr/>
          <a:lstStyle/>
          <a:p>
            <a:r>
              <a:rPr lang="en-US" dirty="0" smtClean="0"/>
              <a:t>Understanding and analyzing what needs to be built</a:t>
            </a:r>
            <a:endParaRPr lang="en-US" dirty="0"/>
          </a:p>
        </p:txBody>
      </p:sp>
    </p:spTree>
    <p:extLst>
      <p:ext uri="{BB962C8B-B14F-4D97-AF65-F5344CB8AC3E}">
        <p14:creationId xmlns:p14="http://schemas.microsoft.com/office/powerpoint/2010/main" val="2430734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body" idx="4294967295"/>
          </p:nvPr>
        </p:nvSpPr>
        <p:spPr>
          <a:xfrm>
            <a:off x="522028" y="1828801"/>
            <a:ext cx="7125359" cy="3498056"/>
          </a:xfrm>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a:t>The UML state diagram for </a:t>
            </a:r>
            <a:r>
              <a:rPr lang="en-GB" dirty="0">
                <a:latin typeface="Courier New" pitchFamily="49" charset="0"/>
              </a:rPr>
              <a:t>Hotel Reservation</a:t>
            </a:r>
            <a:endParaRPr lang="en-GB" dirty="0"/>
          </a:p>
        </p:txBody>
      </p:sp>
      <p:pic>
        <p:nvPicPr>
          <p:cNvPr id="41988" name="Picture 5"/>
          <p:cNvPicPr>
            <a:picLocks noChangeAspect="1" noChangeArrowheads="1"/>
          </p:cNvPicPr>
          <p:nvPr/>
        </p:nvPicPr>
        <p:blipFill>
          <a:blip r:embed="rId3" cstate="print"/>
          <a:srcRect/>
          <a:stretch>
            <a:fillRect/>
          </a:stretch>
        </p:blipFill>
        <p:spPr bwMode="auto">
          <a:xfrm>
            <a:off x="520841" y="2171700"/>
            <a:ext cx="6212146" cy="4637033"/>
          </a:xfrm>
          <a:prstGeom prst="rect">
            <a:avLst/>
          </a:prstGeom>
          <a:noFill/>
          <a:ln w="9525">
            <a:noFill/>
            <a:miter lim="800000"/>
            <a:headEnd/>
            <a:tailEnd/>
          </a:ln>
        </p:spPr>
      </p:pic>
      <p:sp>
        <p:nvSpPr>
          <p:cNvPr id="5" name="Rectangle 1"/>
          <p:cNvSpPr>
            <a:spLocks noGrp="1" noChangeArrowheads="1"/>
          </p:cNvSpPr>
          <p:nvPr>
            <p:ph type="title" idx="4294967295"/>
          </p:nvPr>
        </p:nvSpPr>
        <p:spPr>
          <a:xfrm>
            <a:off x="522028" y="1085850"/>
            <a:ext cx="7126547" cy="848916"/>
          </a:xfrm>
        </p:spPr>
        <p:txBody>
          <a:bodyP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UML </a:t>
            </a:r>
            <a:r>
              <a:rPr lang="en-GB" dirty="0" err="1" smtClean="0"/>
              <a:t>Statechart</a:t>
            </a:r>
            <a:r>
              <a:rPr lang="en-GB" dirty="0" smtClean="0"/>
              <a:t> Diagram Example</a:t>
            </a:r>
          </a:p>
        </p:txBody>
      </p:sp>
    </p:spTree>
    <p:extLst>
      <p:ext uri="{BB962C8B-B14F-4D97-AF65-F5344CB8AC3E}">
        <p14:creationId xmlns:p14="http://schemas.microsoft.com/office/powerpoint/2010/main" val="64060936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Activity </a:t>
            </a:r>
            <a:r>
              <a:rPr lang="en-US" sz="4000" dirty="0" smtClean="0"/>
              <a:t>Diagram (Recap)</a:t>
            </a:r>
            <a:endParaRPr lang="en-US" sz="4000" dirty="0"/>
          </a:p>
        </p:txBody>
      </p:sp>
      <p:sp>
        <p:nvSpPr>
          <p:cNvPr id="3" name="Content Placeholder 2"/>
          <p:cNvSpPr>
            <a:spLocks noGrp="1"/>
          </p:cNvSpPr>
          <p:nvPr>
            <p:ph idx="1"/>
          </p:nvPr>
        </p:nvSpPr>
        <p:spPr/>
        <p:txBody>
          <a:bodyPr>
            <a:normAutofit/>
          </a:bodyPr>
          <a:lstStyle/>
          <a:p>
            <a:r>
              <a:rPr lang="en-US" sz="2800" dirty="0" smtClean="0"/>
              <a:t>Depicts behavior of the system</a:t>
            </a:r>
          </a:p>
          <a:p>
            <a:pPr lvl="1"/>
            <a:r>
              <a:rPr lang="en-US" sz="2400" dirty="0" smtClean="0"/>
              <a:t>Dynamic aspects</a:t>
            </a:r>
          </a:p>
          <a:p>
            <a:pPr lvl="1"/>
            <a:r>
              <a:rPr lang="en-US" sz="2400" dirty="0" smtClean="0"/>
              <a:t>Control flow from start to finish</a:t>
            </a:r>
          </a:p>
          <a:p>
            <a:pPr lvl="1"/>
            <a:r>
              <a:rPr lang="en-US" sz="2400" dirty="0" smtClean="0"/>
              <a:t>Decision paths</a:t>
            </a:r>
          </a:p>
          <a:p>
            <a:pPr lvl="2"/>
            <a:r>
              <a:rPr lang="en-US" sz="1800" dirty="0" smtClean="0"/>
              <a:t>Constraints and conditions</a:t>
            </a:r>
          </a:p>
          <a:p>
            <a:r>
              <a:rPr lang="en-US" sz="2800" dirty="0" smtClean="0"/>
              <a:t>Notation</a:t>
            </a:r>
          </a:p>
          <a:p>
            <a:pPr lvl="1"/>
            <a:r>
              <a:rPr lang="en-US" sz="2400" dirty="0" smtClean="0"/>
              <a:t>Start node</a:t>
            </a:r>
          </a:p>
          <a:p>
            <a:pPr lvl="1"/>
            <a:r>
              <a:rPr lang="en-US" sz="2400" dirty="0" smtClean="0"/>
              <a:t>End node</a:t>
            </a:r>
          </a:p>
          <a:p>
            <a:pPr lvl="1"/>
            <a:r>
              <a:rPr lang="en-US" sz="2400" dirty="0" smtClean="0"/>
              <a:t>Decision node</a:t>
            </a:r>
          </a:p>
          <a:p>
            <a:pPr lvl="1"/>
            <a:r>
              <a:rPr lang="en-US" sz="2400" dirty="0" smtClean="0"/>
              <a:t>Activity</a:t>
            </a:r>
          </a:p>
          <a:p>
            <a:pPr lvl="1"/>
            <a:r>
              <a:rPr lang="en-US" sz="2400" dirty="0" smtClean="0"/>
              <a:t>Control flow</a:t>
            </a:r>
          </a:p>
          <a:p>
            <a:pPr lvl="1"/>
            <a:endParaRPr lang="en-US" sz="2400" dirty="0" smtClean="0"/>
          </a:p>
        </p:txBody>
      </p:sp>
    </p:spTree>
    <p:extLst>
      <p:ext uri="{BB962C8B-B14F-4D97-AF65-F5344CB8AC3E}">
        <p14:creationId xmlns:p14="http://schemas.microsoft.com/office/powerpoint/2010/main" val="3814573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Swimlane</a:t>
            </a:r>
            <a:r>
              <a:rPr lang="en-US" sz="3600" dirty="0" smtClean="0"/>
              <a:t> </a:t>
            </a:r>
            <a:r>
              <a:rPr lang="en-US" sz="3600" dirty="0" smtClean="0"/>
              <a:t>Diagram (Recap)</a:t>
            </a:r>
            <a:endParaRPr lang="en-US" sz="3600" dirty="0"/>
          </a:p>
        </p:txBody>
      </p:sp>
      <p:sp>
        <p:nvSpPr>
          <p:cNvPr id="3" name="Content Placeholder 2"/>
          <p:cNvSpPr>
            <a:spLocks noGrp="1"/>
          </p:cNvSpPr>
          <p:nvPr>
            <p:ph idx="1"/>
          </p:nvPr>
        </p:nvSpPr>
        <p:spPr/>
        <p:txBody>
          <a:bodyPr/>
          <a:lstStyle/>
          <a:p>
            <a:r>
              <a:rPr lang="en-US" sz="2400" dirty="0" smtClean="0"/>
              <a:t>See document</a:t>
            </a:r>
            <a:endParaRPr lang="en-US" sz="2400" dirty="0"/>
          </a:p>
        </p:txBody>
      </p:sp>
    </p:spTree>
    <p:extLst>
      <p:ext uri="{BB962C8B-B14F-4D97-AF65-F5344CB8AC3E}">
        <p14:creationId xmlns:p14="http://schemas.microsoft.com/office/powerpoint/2010/main" val="708149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Entity-Relationship (ER) </a:t>
            </a:r>
            <a:r>
              <a:rPr lang="en-US" dirty="0" smtClean="0"/>
              <a:t>Diagram (Recap)</a:t>
            </a:r>
            <a:endParaRPr lang="en-US" dirty="0"/>
          </a:p>
        </p:txBody>
      </p:sp>
      <p:sp>
        <p:nvSpPr>
          <p:cNvPr id="3" name="Content Placeholder 2"/>
          <p:cNvSpPr>
            <a:spLocks noGrp="1"/>
          </p:cNvSpPr>
          <p:nvPr>
            <p:ph idx="1"/>
          </p:nvPr>
        </p:nvSpPr>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a:t>A popular graphical notational paradigm for representing conceptual models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a:t>Has three core constructs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a:t>An </a:t>
            </a:r>
            <a:r>
              <a:rPr lang="en-GB" sz="2400" i="1" dirty="0"/>
              <a:t>entity</a:t>
            </a:r>
            <a:r>
              <a:rPr lang="en-GB" sz="2400" dirty="0"/>
              <a:t>: depicted as a rectangle, represents a collection of real-world objects that have common </a:t>
            </a:r>
            <a:r>
              <a:rPr lang="en-GB" sz="2400" dirty="0" smtClean="0"/>
              <a:t>properties</a:t>
            </a:r>
            <a:endParaRPr lang="en-GB" sz="2400" dirty="0"/>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a:t>A </a:t>
            </a:r>
            <a:r>
              <a:rPr lang="en-GB" sz="2400" i="1" dirty="0"/>
              <a:t>relationship</a:t>
            </a:r>
            <a:r>
              <a:rPr lang="en-GB" sz="2400" dirty="0"/>
              <a:t>: depicted as an edge between two entities, with diamond in the middle of the edge specifying the type of relationship</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a:t>An </a:t>
            </a:r>
            <a:r>
              <a:rPr lang="en-GB" sz="2400" i="1" dirty="0"/>
              <a:t>attribute</a:t>
            </a:r>
            <a:r>
              <a:rPr lang="en-GB" sz="2400" dirty="0"/>
              <a:t>: an annotation on an entity that describes data or properties associated with the entity</a:t>
            </a:r>
          </a:p>
          <a:p>
            <a:endParaRPr lang="en-US" sz="2800" dirty="0"/>
          </a:p>
        </p:txBody>
      </p:sp>
    </p:spTree>
    <p:extLst>
      <p:ext uri="{BB962C8B-B14F-4D97-AF65-F5344CB8AC3E}">
        <p14:creationId xmlns:p14="http://schemas.microsoft.com/office/powerpoint/2010/main" val="35100521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a:t>ER diagrams are popular because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a:t>they provide an overview of the problem to be addressed</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a:t>the view is relatively stable when changes are made to the problem's requirements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a:t>ER diagram is likely to be used to model a problem early in the requirements process</a:t>
            </a:r>
          </a:p>
          <a:p>
            <a:endParaRPr lang="en-US" sz="2800" dirty="0"/>
          </a:p>
        </p:txBody>
      </p:sp>
    </p:spTree>
    <p:extLst>
      <p:ext uri="{BB962C8B-B14F-4D97-AF65-F5344CB8AC3E}">
        <p14:creationId xmlns:p14="http://schemas.microsoft.com/office/powerpoint/2010/main" val="25176767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a:t>
            </a:r>
            <a:endParaRPr lang="en-US" sz="4000" dirty="0"/>
          </a:p>
        </p:txBody>
      </p:sp>
      <p:sp>
        <p:nvSpPr>
          <p:cNvPr id="3" name="Content Placeholder 2"/>
          <p:cNvSpPr>
            <a:spLocks noGrp="1"/>
          </p:cNvSpPr>
          <p:nvPr>
            <p:ph idx="1"/>
          </p:nvPr>
        </p:nvSpPr>
        <p:spPr>
          <a:xfrm>
            <a:off x="628650" y="1447800"/>
            <a:ext cx="7886700" cy="4351338"/>
          </a:xfrm>
        </p:spPr>
        <p:txBody>
          <a:bodyPr>
            <a:noAutofit/>
          </a:bodyPr>
          <a:lstStyle/>
          <a:p>
            <a:pPr marL="0" indent="0">
              <a:buNone/>
            </a:pPr>
            <a:r>
              <a:rPr lang="en-US" sz="2400" dirty="0" smtClean="0"/>
              <a:t>We need to develop an HR Information System (HRIS) which keeps records of all employees and allows the HR Manager to keep record of leave applications. Employees can apply three types of leaves (Short, Casual, Earned). Each leave requires the Employee with an Employee Id to enter Start and End Date, Start and End Time of leave, and a reason for the leave application. Once this information is entered, the leave application is Submitted. </a:t>
            </a:r>
            <a:r>
              <a:rPr lang="en-US" sz="2400" dirty="0"/>
              <a:t>System also records the date and time of application submission. The </a:t>
            </a:r>
            <a:r>
              <a:rPr lang="en-US" sz="2400" dirty="0" smtClean="0"/>
              <a:t>Submitted applications can either be Accepted or Rejected by HR managers. The HRIS records the ID of the HR manager who has approved/rejected the leave application </a:t>
            </a:r>
            <a:r>
              <a:rPr lang="en-US" sz="2400" dirty="0" err="1" smtClean="0"/>
              <a:t>alongwith</a:t>
            </a:r>
            <a:r>
              <a:rPr lang="en-US" sz="2400" dirty="0" smtClean="0"/>
              <a:t> the comments of the HR manager against an application. The HRIS keeps record of all the leaves and shall generate a report of accepted, rejected, or total leaves of an employee. HR Managers cannot apply for the leave using the HRIS though.</a:t>
            </a:r>
            <a:endParaRPr lang="en-US" sz="2400" dirty="0"/>
          </a:p>
        </p:txBody>
      </p:sp>
    </p:spTree>
    <p:extLst>
      <p:ext uri="{BB962C8B-B14F-4D97-AF65-F5344CB8AC3E}">
        <p14:creationId xmlns:p14="http://schemas.microsoft.com/office/powerpoint/2010/main" val="4256447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228600" y="1295400"/>
            <a:ext cx="8839200" cy="4351338"/>
          </a:xfrm>
        </p:spPr>
        <p:txBody>
          <a:bodyPr>
            <a:noAutofit/>
          </a:bodyPr>
          <a:lstStyle/>
          <a:p>
            <a:pPr marL="0" indent="0">
              <a:buNone/>
            </a:pPr>
            <a:r>
              <a:rPr lang="en-US" sz="2400" dirty="0"/>
              <a:t>We need to develop a computerized quiz system. The system allows </a:t>
            </a:r>
            <a:r>
              <a:rPr lang="en-US" sz="2400" dirty="0" smtClean="0"/>
              <a:t>creation and grading of quizzes. The number </a:t>
            </a:r>
            <a:r>
              <a:rPr lang="en-US" sz="2400" dirty="0"/>
              <a:t>of </a:t>
            </a:r>
            <a:r>
              <a:rPr lang="en-US" sz="2400" dirty="0" smtClean="0"/>
              <a:t>questions in a quiz are different. Each </a:t>
            </a:r>
            <a:r>
              <a:rPr lang="en-US" sz="2400" dirty="0"/>
              <a:t>question </a:t>
            </a:r>
            <a:r>
              <a:rPr lang="en-US" sz="2400" dirty="0" smtClean="0"/>
              <a:t>has </a:t>
            </a:r>
            <a:r>
              <a:rPr lang="en-US" sz="2400" dirty="0"/>
              <a:t>variable number of options. Each question can carry different marks. The system keeps grading each question during the quiz and shows the final score once the quiz is complete. During a quiz, the questions are shown one by one. Each question may be solved in different amount of time. If a question remains un-attempted and the time allowed for the question expires, next question appears. Percentage of negative marking (0% to 50%) for each quiz can also be specified. Separate quizzes with questions having descriptive answers can also be created. Such quizzes are checked by the </a:t>
            </a:r>
            <a:r>
              <a:rPr lang="en-US" sz="2400" dirty="0" smtClean="0"/>
              <a:t>creator and not by the system. </a:t>
            </a:r>
            <a:endParaRPr lang="en-US" sz="2400" dirty="0"/>
          </a:p>
          <a:p>
            <a:pPr marL="0" indent="0">
              <a:buNone/>
            </a:pPr>
            <a:r>
              <a:rPr lang="en-US" sz="2400" dirty="0"/>
              <a:t>Express these requirements using Entity-Relationship (ER) diagram. In an ER diagram entities are represented as rectangles, attributes are shown in ovals and relationships between entities are represented by diamonds.</a:t>
            </a:r>
          </a:p>
          <a:p>
            <a:endParaRPr lang="en-US" sz="2400" dirty="0"/>
          </a:p>
        </p:txBody>
      </p:sp>
    </p:spTree>
    <p:extLst>
      <p:ext uri="{BB962C8B-B14F-4D97-AF65-F5344CB8AC3E}">
        <p14:creationId xmlns:p14="http://schemas.microsoft.com/office/powerpoint/2010/main" val="2412103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body" idx="4294967295"/>
          </p:nvPr>
        </p:nvSpPr>
        <p:spPr>
          <a:xfrm>
            <a:off x="524923" y="1974663"/>
            <a:ext cx="8085677" cy="3602831"/>
          </a:xfrm>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A Class Diagram represents a system in terms of </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i="1" dirty="0" smtClean="0"/>
              <a:t>objects</a:t>
            </a:r>
            <a:r>
              <a:rPr lang="en-GB" sz="2400" dirty="0" smtClean="0"/>
              <a:t>: akin to entities, organized in classes that have an inheritance hierarchy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i="1" dirty="0" smtClean="0"/>
              <a:t>attributes</a:t>
            </a:r>
            <a:r>
              <a:rPr lang="en-GB" sz="2400" dirty="0" smtClean="0"/>
              <a:t>: object's </a:t>
            </a:r>
            <a:r>
              <a:rPr lang="en-GB" sz="2400" dirty="0"/>
              <a:t>variables </a:t>
            </a:r>
            <a:r>
              <a:rPr lang="en-GB" sz="2400" dirty="0" smtClean="0"/>
              <a:t>or characteristics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i="1" dirty="0" smtClean="0"/>
              <a:t>behaviours</a:t>
            </a:r>
            <a:r>
              <a:rPr lang="en-GB" sz="2400" dirty="0" smtClean="0"/>
              <a:t>: actions on the object's variables</a:t>
            </a:r>
          </a:p>
        </p:txBody>
      </p:sp>
      <p:sp>
        <p:nvSpPr>
          <p:cNvPr id="4" name="Rectangle 1"/>
          <p:cNvSpPr>
            <a:spLocks noGrp="1" noChangeArrowheads="1"/>
          </p:cNvSpPr>
          <p:nvPr>
            <p:ph type="title" idx="4294967295"/>
          </p:nvPr>
        </p:nvSpPr>
        <p:spPr>
          <a:xfrm>
            <a:off x="523733" y="1125746"/>
            <a:ext cx="6162675" cy="848916"/>
          </a:xfrm>
        </p:spPr>
        <p:txBody>
          <a:bodyP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4000" dirty="0" smtClean="0"/>
              <a:t>Class </a:t>
            </a:r>
            <a:r>
              <a:rPr lang="en-GB" sz="4000" dirty="0" smtClean="0"/>
              <a:t>Diagram (Recap)</a:t>
            </a:r>
            <a:endParaRPr lang="en-GB" sz="4000" dirty="0" smtClean="0"/>
          </a:p>
        </p:txBody>
      </p:sp>
    </p:spTree>
    <p:extLst>
      <p:ext uri="{BB962C8B-B14F-4D97-AF65-F5344CB8AC3E}">
        <p14:creationId xmlns:p14="http://schemas.microsoft.com/office/powerpoint/2010/main" val="938032381"/>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1485900" y="1085850"/>
            <a:ext cx="6162675" cy="848916"/>
          </a:xfrm>
        </p:spPr>
        <p:txBody>
          <a:bodyP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Class </a:t>
            </a:r>
            <a:r>
              <a:rPr lang="en-GB" dirty="0" smtClean="0"/>
              <a:t>Diagram (Recap)</a:t>
            </a:r>
            <a:endParaRPr lang="en-GB" dirty="0" smtClean="0"/>
          </a:p>
        </p:txBody>
      </p:sp>
      <p:sp>
        <p:nvSpPr>
          <p:cNvPr id="6" name="Rectangle 5"/>
          <p:cNvSpPr/>
          <p:nvPr/>
        </p:nvSpPr>
        <p:spPr>
          <a:xfrm>
            <a:off x="3086100" y="4286250"/>
            <a:ext cx="857250" cy="51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8" name="Straight Arrow Connector 7"/>
          <p:cNvCxnSpPr>
            <a:endCxn id="9" idx="1"/>
          </p:cNvCxnSpPr>
          <p:nvPr/>
        </p:nvCxnSpPr>
        <p:spPr>
          <a:xfrm flipV="1">
            <a:off x="3505200" y="1949060"/>
            <a:ext cx="1129017" cy="942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34217" y="1799019"/>
            <a:ext cx="800100" cy="300082"/>
          </a:xfrm>
          <a:prstGeom prst="rect">
            <a:avLst/>
          </a:prstGeom>
          <a:noFill/>
        </p:spPr>
        <p:txBody>
          <a:bodyPr wrap="square" rtlCol="0">
            <a:spAutoFit/>
          </a:bodyPr>
          <a:lstStyle/>
          <a:p>
            <a:r>
              <a:rPr lang="en-US" sz="1350" dirty="0"/>
              <a:t>Class</a:t>
            </a:r>
          </a:p>
        </p:txBody>
      </p:sp>
      <p:cxnSp>
        <p:nvCxnSpPr>
          <p:cNvPr id="11" name="Straight Arrow Connector 10"/>
          <p:cNvCxnSpPr/>
          <p:nvPr/>
        </p:nvCxnSpPr>
        <p:spPr>
          <a:xfrm flipH="1" flipV="1">
            <a:off x="5219141" y="2099101"/>
            <a:ext cx="1410260" cy="901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914650" y="2686050"/>
            <a:ext cx="400050" cy="400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400300" y="3429000"/>
            <a:ext cx="800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478775" y="4323781"/>
            <a:ext cx="685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3" idx="2"/>
          </p:cNvCxnSpPr>
          <p:nvPr/>
        </p:nvCxnSpPr>
        <p:spPr>
          <a:xfrm flipH="1" flipV="1">
            <a:off x="4716367" y="2781435"/>
            <a:ext cx="317900" cy="382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02017" y="2481353"/>
            <a:ext cx="1028700" cy="300082"/>
          </a:xfrm>
          <a:prstGeom prst="rect">
            <a:avLst/>
          </a:prstGeom>
          <a:noFill/>
        </p:spPr>
        <p:txBody>
          <a:bodyPr wrap="square" rtlCol="0">
            <a:spAutoFit/>
          </a:bodyPr>
          <a:lstStyle/>
          <a:p>
            <a:r>
              <a:rPr lang="en-US" sz="1350" dirty="0"/>
              <a:t>Association</a:t>
            </a:r>
          </a:p>
        </p:txBody>
      </p:sp>
      <p:sp>
        <p:nvSpPr>
          <p:cNvPr id="24" name="TextBox 23"/>
          <p:cNvSpPr txBox="1"/>
          <p:nvPr/>
        </p:nvSpPr>
        <p:spPr>
          <a:xfrm>
            <a:off x="2114550" y="2400300"/>
            <a:ext cx="1028700" cy="300082"/>
          </a:xfrm>
          <a:prstGeom prst="rect">
            <a:avLst/>
          </a:prstGeom>
          <a:noFill/>
        </p:spPr>
        <p:txBody>
          <a:bodyPr wrap="square" rtlCol="0">
            <a:spAutoFit/>
          </a:bodyPr>
          <a:lstStyle/>
          <a:p>
            <a:r>
              <a:rPr lang="en-US" sz="1350" dirty="0"/>
              <a:t>Class Name</a:t>
            </a:r>
          </a:p>
        </p:txBody>
      </p:sp>
      <p:sp>
        <p:nvSpPr>
          <p:cNvPr id="25" name="TextBox 24"/>
          <p:cNvSpPr txBox="1"/>
          <p:nvPr/>
        </p:nvSpPr>
        <p:spPr>
          <a:xfrm>
            <a:off x="1314450" y="3257550"/>
            <a:ext cx="1028700" cy="300082"/>
          </a:xfrm>
          <a:prstGeom prst="rect">
            <a:avLst/>
          </a:prstGeom>
          <a:noFill/>
        </p:spPr>
        <p:txBody>
          <a:bodyPr wrap="square" rtlCol="0">
            <a:spAutoFit/>
          </a:bodyPr>
          <a:lstStyle/>
          <a:p>
            <a:r>
              <a:rPr lang="en-US" sz="1350" dirty="0"/>
              <a:t>Attributes</a:t>
            </a:r>
          </a:p>
        </p:txBody>
      </p:sp>
      <p:sp>
        <p:nvSpPr>
          <p:cNvPr id="26" name="TextBox 25"/>
          <p:cNvSpPr txBox="1"/>
          <p:nvPr/>
        </p:nvSpPr>
        <p:spPr>
          <a:xfrm>
            <a:off x="1335775" y="4152331"/>
            <a:ext cx="1028700" cy="300082"/>
          </a:xfrm>
          <a:prstGeom prst="rect">
            <a:avLst/>
          </a:prstGeom>
          <a:noFill/>
        </p:spPr>
        <p:txBody>
          <a:bodyPr wrap="square" rtlCol="0">
            <a:spAutoFit/>
          </a:bodyPr>
          <a:lstStyle/>
          <a:p>
            <a:r>
              <a:rPr lang="en-US" sz="1350" dirty="0" err="1"/>
              <a:t>Behaviours</a:t>
            </a:r>
            <a:endParaRPr lang="en-US" sz="1350" dirty="0"/>
          </a:p>
        </p:txBody>
      </p:sp>
      <p:grpSp>
        <p:nvGrpSpPr>
          <p:cNvPr id="10" name="Group 9"/>
          <p:cNvGrpSpPr/>
          <p:nvPr/>
        </p:nvGrpSpPr>
        <p:grpSpPr>
          <a:xfrm>
            <a:off x="2692021" y="2971799"/>
            <a:ext cx="5766178" cy="3505199"/>
            <a:chOff x="3589361" y="2819400"/>
            <a:chExt cx="5984199" cy="3338512"/>
          </a:xfrm>
        </p:grpSpPr>
        <p:grpSp>
          <p:nvGrpSpPr>
            <p:cNvPr id="5" name="Group 4"/>
            <p:cNvGrpSpPr/>
            <p:nvPr/>
          </p:nvGrpSpPr>
          <p:grpSpPr>
            <a:xfrm>
              <a:off x="4114800" y="2819400"/>
              <a:ext cx="5458760" cy="3338512"/>
              <a:chOff x="4114800" y="2819400"/>
              <a:chExt cx="5458760" cy="3338512"/>
            </a:xfrm>
          </p:grpSpPr>
          <p:pic>
            <p:nvPicPr>
              <p:cNvPr id="1026" name="Picture 2"/>
              <p:cNvPicPr>
                <a:picLocks noChangeAspect="1" noChangeArrowheads="1"/>
              </p:cNvPicPr>
              <p:nvPr/>
            </p:nvPicPr>
            <p:blipFill>
              <a:blip r:embed="rId3" cstate="print"/>
              <a:srcRect/>
              <a:stretch>
                <a:fillRect/>
              </a:stretch>
            </p:blipFill>
            <p:spPr bwMode="auto">
              <a:xfrm>
                <a:off x="4114800" y="2819400"/>
                <a:ext cx="5458760" cy="3338512"/>
              </a:xfrm>
              <a:prstGeom prst="rect">
                <a:avLst/>
              </a:prstGeom>
              <a:noFill/>
              <a:ln w="9525">
                <a:noFill/>
                <a:miter lim="800000"/>
                <a:headEnd/>
                <a:tailEnd/>
              </a:ln>
            </p:spPr>
          </p:pic>
          <p:sp>
            <p:nvSpPr>
              <p:cNvPr id="2" name="Rectangle 1"/>
              <p:cNvSpPr/>
              <p:nvPr/>
            </p:nvSpPr>
            <p:spPr>
              <a:xfrm>
                <a:off x="5257800" y="3302758"/>
                <a:ext cx="1729854" cy="2238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 name="Rectangle 6"/>
            <p:cNvSpPr/>
            <p:nvPr/>
          </p:nvSpPr>
          <p:spPr>
            <a:xfrm>
              <a:off x="3589361" y="4558352"/>
              <a:ext cx="1668439"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Tree>
    <p:extLst>
      <p:ext uri="{BB962C8B-B14F-4D97-AF65-F5344CB8AC3E}">
        <p14:creationId xmlns:p14="http://schemas.microsoft.com/office/powerpoint/2010/main" val="63764807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classes</a:t>
            </a:r>
            <a:endParaRPr lang="en-US" dirty="0"/>
          </a:p>
        </p:txBody>
      </p:sp>
      <p:sp>
        <p:nvSpPr>
          <p:cNvPr id="3" name="Content Placeholder 2"/>
          <p:cNvSpPr>
            <a:spLocks noGrp="1"/>
          </p:cNvSpPr>
          <p:nvPr>
            <p:ph idx="1"/>
          </p:nvPr>
        </p:nvSpPr>
        <p:spPr/>
        <p:txBody>
          <a:bodyPr>
            <a:normAutofit/>
          </a:bodyPr>
          <a:lstStyle/>
          <a:p>
            <a:r>
              <a:rPr lang="en-US" dirty="0" smtClean="0"/>
              <a:t>External Entities (producers, consumers)</a:t>
            </a:r>
          </a:p>
          <a:p>
            <a:r>
              <a:rPr lang="en-US" dirty="0" smtClean="0"/>
              <a:t>Things</a:t>
            </a:r>
          </a:p>
          <a:p>
            <a:r>
              <a:rPr lang="en-US" dirty="0" smtClean="0"/>
              <a:t>Occurrences or events</a:t>
            </a:r>
          </a:p>
          <a:p>
            <a:r>
              <a:rPr lang="en-US" dirty="0" smtClean="0"/>
              <a:t>Roles</a:t>
            </a:r>
          </a:p>
          <a:p>
            <a:r>
              <a:rPr lang="en-US" dirty="0" smtClean="0"/>
              <a:t>Organizational Units</a:t>
            </a:r>
          </a:p>
          <a:p>
            <a:r>
              <a:rPr lang="en-US" dirty="0" smtClean="0"/>
              <a:t>Places</a:t>
            </a:r>
          </a:p>
          <a:p>
            <a:r>
              <a:rPr lang="en-US" dirty="0" smtClean="0"/>
              <a:t>Structures</a:t>
            </a:r>
          </a:p>
          <a:p>
            <a:endParaRPr lang="en-US" dirty="0"/>
          </a:p>
        </p:txBody>
      </p:sp>
    </p:spTree>
    <p:extLst>
      <p:ext uri="{BB962C8B-B14F-4D97-AF65-F5344CB8AC3E}">
        <p14:creationId xmlns:p14="http://schemas.microsoft.com/office/powerpoint/2010/main" val="1815492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Elaboration</a:t>
            </a:r>
            <a:endParaRPr lang="en-US" sz="4000" dirty="0"/>
          </a:p>
        </p:txBody>
      </p:sp>
      <p:sp>
        <p:nvSpPr>
          <p:cNvPr id="3" name="Content Placeholder 2"/>
          <p:cNvSpPr>
            <a:spLocks noGrp="1"/>
          </p:cNvSpPr>
          <p:nvPr>
            <p:ph idx="1"/>
          </p:nvPr>
        </p:nvSpPr>
        <p:spPr/>
        <p:txBody>
          <a:bodyPr>
            <a:no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Some </a:t>
            </a:r>
            <a:r>
              <a:rPr lang="en-GB" sz="2800" dirty="0" smtClean="0"/>
              <a:t>Analysis Techniques</a:t>
            </a:r>
            <a:endParaRPr lang="en-GB" sz="2800"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Data Flow Diagram (DFD)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err="1"/>
              <a:t>Usecase</a:t>
            </a:r>
            <a:r>
              <a:rPr lang="en-GB" sz="2400" dirty="0"/>
              <a:t>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Object Models (ER Diagram, Abstract class diagram, CRC cards)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Decision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State </a:t>
            </a:r>
            <a:r>
              <a:rPr lang="en-GB" sz="2400" dirty="0" smtClean="0"/>
              <a:t>Diagram </a:t>
            </a:r>
            <a:r>
              <a:rPr lang="en-GB" sz="2400" dirty="0"/>
              <a:t>(</a:t>
            </a:r>
            <a:r>
              <a:rPr lang="en-GB" sz="2400" dirty="0" err="1"/>
              <a:t>Statecharts</a:t>
            </a:r>
            <a:r>
              <a:rPr lang="en-GB" sz="2400"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Sequence Diagrams (Message Sequence Charts)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Activity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Swim-lane Diagram</a:t>
            </a:r>
          </a:p>
          <a:p>
            <a:endParaRPr lang="en-US" sz="2800" dirty="0"/>
          </a:p>
        </p:txBody>
      </p:sp>
      <p:sp>
        <p:nvSpPr>
          <p:cNvPr id="4" name="TextBox 3"/>
          <p:cNvSpPr txBox="1"/>
          <p:nvPr/>
        </p:nvSpPr>
        <p:spPr>
          <a:xfrm>
            <a:off x="533400" y="6096000"/>
            <a:ext cx="5715000" cy="369332"/>
          </a:xfrm>
          <a:prstGeom prst="rect">
            <a:avLst/>
          </a:prstGeom>
          <a:noFill/>
        </p:spPr>
        <p:txBody>
          <a:bodyPr wrap="square" rtlCol="0">
            <a:spAutoFit/>
          </a:bodyPr>
          <a:lstStyle/>
          <a:p>
            <a:r>
              <a:rPr lang="en-US" dirty="0" smtClean="0"/>
              <a:t>Flow-oriented, Scenario-based, Class-based, Behavioral</a:t>
            </a:r>
            <a:endParaRPr lang="en-US" dirty="0"/>
          </a:p>
        </p:txBody>
      </p:sp>
    </p:spTree>
    <p:extLst>
      <p:ext uri="{BB962C8B-B14F-4D97-AF65-F5344CB8AC3E}">
        <p14:creationId xmlns:p14="http://schemas.microsoft.com/office/powerpoint/2010/main" val="2828130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Use Case </a:t>
            </a:r>
            <a:r>
              <a:rPr lang="en-US" sz="4000" dirty="0" smtClean="0"/>
              <a:t>Diagram (Recap)</a:t>
            </a:r>
            <a:endParaRPr lang="en-US" sz="4000" dirty="0"/>
          </a:p>
        </p:txBody>
      </p:sp>
      <p:sp>
        <p:nvSpPr>
          <p:cNvPr id="3" name="Content Placeholder 2"/>
          <p:cNvSpPr>
            <a:spLocks noGrp="1"/>
          </p:cNvSpPr>
          <p:nvPr>
            <p:ph idx="1"/>
          </p:nvPr>
        </p:nvSpPr>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Components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A large box: </a:t>
            </a:r>
            <a:r>
              <a:rPr lang="en-GB" sz="2400" i="1" dirty="0" smtClean="0"/>
              <a:t>system boundary</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Stick figures outside the box: </a:t>
            </a:r>
            <a:r>
              <a:rPr lang="en-GB" sz="2400" i="1" dirty="0" smtClean="0"/>
              <a:t>actors</a:t>
            </a:r>
            <a:r>
              <a:rPr lang="en-GB" sz="2400" dirty="0" smtClean="0"/>
              <a:t>, both human and systems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Each oval inside the box: a use case that represents some major required functionality and its variant</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A line between an actor and use case: the actor participates in the use case</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Use cases do not necessarily model all the tasks, instead they are used to specify user views of essential system behaviour</a:t>
            </a:r>
          </a:p>
          <a:p>
            <a:endParaRPr lang="en-US" sz="2800" dirty="0"/>
          </a:p>
        </p:txBody>
      </p:sp>
    </p:spTree>
    <p:extLst>
      <p:ext uri="{BB962C8B-B14F-4D97-AF65-F5344CB8AC3E}">
        <p14:creationId xmlns:p14="http://schemas.microsoft.com/office/powerpoint/2010/main" val="17817295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Use Case </a:t>
            </a:r>
            <a:r>
              <a:rPr lang="en-US" sz="4000" dirty="0" smtClean="0"/>
              <a:t>Diagram (Recap)</a:t>
            </a:r>
            <a:endParaRPr lang="en-US" sz="4000" dirty="0"/>
          </a:p>
        </p:txBody>
      </p:sp>
      <p:sp>
        <p:nvSpPr>
          <p:cNvPr id="3" name="Content Placeholder 2"/>
          <p:cNvSpPr>
            <a:spLocks noGrp="1"/>
          </p:cNvSpPr>
          <p:nvPr>
            <p:ph idx="1"/>
          </p:nvPr>
        </p:nvSpPr>
        <p:spPr>
          <a:xfrm>
            <a:off x="228600" y="1825625"/>
            <a:ext cx="7886700" cy="4351338"/>
          </a:xfrm>
        </p:spPr>
        <p:txBody>
          <a:bodyPr>
            <a:normAutofit/>
          </a:bodyPr>
          <a:lstStyle/>
          <a:p>
            <a:r>
              <a:rPr lang="en-GB" sz="2800" dirty="0" smtClean="0"/>
              <a:t>Library use cases including borrowing a book, returning a borrowed book, and paying a library fine</a:t>
            </a:r>
          </a:p>
          <a:p>
            <a:r>
              <a:rPr lang="en-GB" sz="2800" dirty="0" smtClean="0"/>
              <a:t>Actors</a:t>
            </a:r>
          </a:p>
          <a:p>
            <a:r>
              <a:rPr lang="en-GB" sz="2800" dirty="0" smtClean="0"/>
              <a:t>Stereotype</a:t>
            </a:r>
          </a:p>
          <a:p>
            <a:r>
              <a:rPr lang="en-GB" sz="2800" dirty="0" smtClean="0"/>
              <a:t>Multiple scenarios</a:t>
            </a:r>
          </a:p>
          <a:p>
            <a:endParaRPr lang="en-US" sz="2800" dirty="0" smtClean="0"/>
          </a:p>
          <a:p>
            <a:endParaRPr lang="en-US" sz="2800" dirty="0"/>
          </a:p>
        </p:txBody>
      </p:sp>
      <p:pic>
        <p:nvPicPr>
          <p:cNvPr id="4" name="Picture 64"/>
          <p:cNvPicPr>
            <a:picLocks noChangeAspect="1" noChangeArrowheads="1"/>
          </p:cNvPicPr>
          <p:nvPr/>
        </p:nvPicPr>
        <p:blipFill>
          <a:blip r:embed="rId2" cstate="print"/>
          <a:srcRect/>
          <a:stretch>
            <a:fillRect/>
          </a:stretch>
        </p:blipFill>
        <p:spPr bwMode="auto">
          <a:xfrm>
            <a:off x="3256815" y="2718697"/>
            <a:ext cx="5709826" cy="3932572"/>
          </a:xfrm>
          <a:prstGeom prst="rect">
            <a:avLst/>
          </a:prstGeom>
          <a:noFill/>
          <a:ln w="9525">
            <a:noFill/>
            <a:miter lim="800000"/>
            <a:headEnd/>
            <a:tailEnd/>
          </a:ln>
        </p:spPr>
      </p:pic>
      <p:grpSp>
        <p:nvGrpSpPr>
          <p:cNvPr id="9" name="Group 8"/>
          <p:cNvGrpSpPr/>
          <p:nvPr/>
        </p:nvGrpSpPr>
        <p:grpSpPr>
          <a:xfrm>
            <a:off x="5445456" y="2922896"/>
            <a:ext cx="2389685" cy="2655572"/>
            <a:chOff x="8284191" y="2661312"/>
            <a:chExt cx="2524836" cy="2772769"/>
          </a:xfrm>
        </p:grpSpPr>
        <p:sp>
          <p:nvSpPr>
            <p:cNvPr id="5" name="Rectangle 4"/>
            <p:cNvSpPr/>
            <p:nvPr/>
          </p:nvSpPr>
          <p:spPr>
            <a:xfrm>
              <a:off x="8284191" y="2661312"/>
              <a:ext cx="2524836" cy="53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ectangle 5"/>
            <p:cNvSpPr/>
            <p:nvPr/>
          </p:nvSpPr>
          <p:spPr>
            <a:xfrm>
              <a:off x="8284191" y="4901819"/>
              <a:ext cx="2524836" cy="53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9019398" y="3062380"/>
              <a:ext cx="1362502" cy="532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rot="18838990">
              <a:off x="8214734" y="3254629"/>
              <a:ext cx="898779" cy="618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 name="Rectangle 9"/>
          <p:cNvSpPr/>
          <p:nvPr/>
        </p:nvSpPr>
        <p:spPr>
          <a:xfrm rot="18975358">
            <a:off x="5276303" y="3569494"/>
            <a:ext cx="924702" cy="5542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3731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Sequence </a:t>
            </a:r>
            <a:r>
              <a:rPr lang="en-US" sz="4000" dirty="0" smtClean="0"/>
              <a:t>Diagram (Recap)</a:t>
            </a:r>
            <a:endParaRPr lang="en-US" sz="4000" dirty="0"/>
          </a:p>
        </p:txBody>
      </p:sp>
      <p:sp>
        <p:nvSpPr>
          <p:cNvPr id="3" name="Content Placeholder 2"/>
          <p:cNvSpPr>
            <a:spLocks noGrp="1"/>
          </p:cNvSpPr>
          <p:nvPr>
            <p:ph idx="1"/>
          </p:nvPr>
        </p:nvSpPr>
        <p:spPr/>
        <p:txBody>
          <a:bodyPr>
            <a:no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A graphical description of a sequence of events that are exchanged between real-world entities</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i="1" dirty="0" smtClean="0"/>
              <a:t>Vertical line</a:t>
            </a:r>
            <a:r>
              <a:rPr lang="en-GB" sz="2400" dirty="0" smtClean="0"/>
              <a:t>: the timeline of distinct entity, whose name appear at the top of the line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i="1" dirty="0" smtClean="0"/>
              <a:t>Horizontal line</a:t>
            </a:r>
            <a:r>
              <a:rPr lang="en-GB" sz="2400" dirty="0" smtClean="0"/>
              <a:t>: an event or interaction between the two entities bounding the line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Time progresses from top to bottom</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Each graph depicts a single trace, representing one of several possible behaviours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Traces have a semantic that is relatively precise, simple and easy to understand</a:t>
            </a:r>
          </a:p>
          <a:p>
            <a:endParaRPr lang="en-US" sz="2800" dirty="0"/>
          </a:p>
        </p:txBody>
      </p:sp>
    </p:spTree>
    <p:extLst>
      <p:ext uri="{BB962C8B-B14F-4D97-AF65-F5344CB8AC3E}">
        <p14:creationId xmlns:p14="http://schemas.microsoft.com/office/powerpoint/2010/main" val="1338741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Sequence Diagram (Recap)</a:t>
            </a:r>
            <a:endParaRPr lang="en-US" sz="3600" dirty="0"/>
          </a:p>
        </p:txBody>
      </p:sp>
      <p:sp>
        <p:nvSpPr>
          <p:cNvPr id="3" name="Content Placeholder 2"/>
          <p:cNvSpPr>
            <a:spLocks noGrp="1"/>
          </p:cNvSpPr>
          <p:nvPr>
            <p:ph idx="1"/>
          </p:nvPr>
        </p:nvSpPr>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smtClean="0"/>
              <a:t>Graphical representation of two traces for the turnstile problem</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smtClean="0"/>
              <a:t>trace on the left represents typical behaviour</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dirty="0" smtClean="0"/>
              <a:t>trace on the right shows exceptional behaviour</a:t>
            </a:r>
          </a:p>
          <a:p>
            <a:endParaRPr lang="en-US" dirty="0"/>
          </a:p>
        </p:txBody>
      </p:sp>
      <p:pic>
        <p:nvPicPr>
          <p:cNvPr id="4" name="Picture 64"/>
          <p:cNvPicPr>
            <a:picLocks noChangeAspect="1" noChangeArrowheads="1"/>
          </p:cNvPicPr>
          <p:nvPr/>
        </p:nvPicPr>
        <p:blipFill>
          <a:blip r:embed="rId2" cstate="print"/>
          <a:srcRect/>
          <a:stretch>
            <a:fillRect/>
          </a:stretch>
        </p:blipFill>
        <p:spPr bwMode="auto">
          <a:xfrm>
            <a:off x="4572000" y="3492973"/>
            <a:ext cx="4171950" cy="2225279"/>
          </a:xfrm>
          <a:prstGeom prst="rect">
            <a:avLst/>
          </a:prstGeom>
          <a:noFill/>
          <a:ln w="9525">
            <a:noFill/>
            <a:miter lim="800000"/>
            <a:headEnd/>
            <a:tailEnd/>
          </a:ln>
        </p:spPr>
      </p:pic>
      <p:pic>
        <p:nvPicPr>
          <p:cNvPr id="2050" name="Picture 2" descr="Full Height Turnstile: Best Price from Leading Manufactur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9" y="3111060"/>
            <a:ext cx="2012369" cy="18629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rnstile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4040" y="4164297"/>
            <a:ext cx="2159360" cy="16195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ripod Turnstile | ZKTeco Europ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75931" y="1131094"/>
            <a:ext cx="1303361" cy="130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7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body" idx="4294967295"/>
          </p:nvPr>
        </p:nvSpPr>
        <p:spPr>
          <a:xfrm>
            <a:off x="481084" y="1943101"/>
            <a:ext cx="8129516" cy="3498056"/>
          </a:xfrm>
        </p:spPr>
        <p:txBody>
          <a:bodyPr>
            <a:no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A graphical description of all dialog between the system and its environment</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Node (</a:t>
            </a:r>
            <a:r>
              <a:rPr lang="en-GB" sz="2400" i="1" dirty="0" smtClean="0"/>
              <a:t>state</a:t>
            </a:r>
            <a:r>
              <a:rPr lang="en-GB" sz="2400" dirty="0" smtClean="0"/>
              <a:t>) represents a stable set of conditions that exists between event </a:t>
            </a:r>
            <a:r>
              <a:rPr lang="en-GB" sz="2400" dirty="0" err="1" smtClean="0"/>
              <a:t>occurences</a:t>
            </a:r>
            <a:endParaRPr lang="en-GB" sz="2400" dirty="0" smtClean="0"/>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Edge (</a:t>
            </a:r>
            <a:r>
              <a:rPr lang="en-GB" sz="2400" i="1" dirty="0" smtClean="0"/>
              <a:t>transition</a:t>
            </a:r>
            <a:r>
              <a:rPr lang="en-GB" sz="2400" dirty="0" smtClean="0"/>
              <a:t>) represents  a change in </a:t>
            </a:r>
            <a:r>
              <a:rPr lang="en-GB" sz="2400" dirty="0" err="1" smtClean="0"/>
              <a:t>behavior</a:t>
            </a:r>
            <a:r>
              <a:rPr lang="en-GB" sz="2400" dirty="0" smtClean="0"/>
              <a:t> or condition due to the occurrence of an event</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Useful both for specifying dynamic </a:t>
            </a:r>
            <a:r>
              <a:rPr lang="en-GB" sz="2800" dirty="0" err="1" smtClean="0"/>
              <a:t>behavior</a:t>
            </a:r>
            <a:r>
              <a:rPr lang="en-GB" sz="2800" dirty="0" smtClean="0"/>
              <a:t> and for describing how </a:t>
            </a:r>
            <a:r>
              <a:rPr lang="en-GB" sz="2800" dirty="0" err="1" smtClean="0"/>
              <a:t>behavior</a:t>
            </a:r>
            <a:r>
              <a:rPr lang="en-GB" sz="2800" dirty="0" smtClean="0"/>
              <a:t> should change in response to the history of events that have already occurred</a:t>
            </a:r>
          </a:p>
        </p:txBody>
      </p:sp>
      <p:sp>
        <p:nvSpPr>
          <p:cNvPr id="4" name="Rectangle 1"/>
          <p:cNvSpPr>
            <a:spLocks noGrp="1" noChangeArrowheads="1"/>
          </p:cNvSpPr>
          <p:nvPr>
            <p:ph type="title" idx="4294967295"/>
          </p:nvPr>
        </p:nvSpPr>
        <p:spPr>
          <a:xfrm>
            <a:off x="481084" y="1085850"/>
            <a:ext cx="7167491" cy="848916"/>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State </a:t>
            </a:r>
            <a:r>
              <a:rPr lang="en-GB" dirty="0" smtClean="0"/>
              <a:t>Diagram (Recap)</a:t>
            </a:r>
            <a:endParaRPr lang="en-GB" dirty="0" smtClean="0"/>
          </a:p>
        </p:txBody>
      </p:sp>
    </p:spTree>
    <p:extLst>
      <p:ext uri="{BB962C8B-B14F-4D97-AF65-F5344CB8AC3E}">
        <p14:creationId xmlns:p14="http://schemas.microsoft.com/office/powerpoint/2010/main" val="267368168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body" idx="4294967295"/>
          </p:nvPr>
        </p:nvSpPr>
        <p:spPr>
          <a:xfrm>
            <a:off x="481084" y="1943101"/>
            <a:ext cx="7166302" cy="3498056"/>
          </a:xfrm>
        </p:spPr>
        <p:txBody>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mtClean="0"/>
              <a:t>Finite state machine model of the tunstile problem</a:t>
            </a:r>
          </a:p>
        </p:txBody>
      </p:sp>
      <p:pic>
        <p:nvPicPr>
          <p:cNvPr id="34820" name="Picture 22"/>
          <p:cNvPicPr>
            <a:picLocks noChangeAspect="1" noChangeArrowheads="1"/>
          </p:cNvPicPr>
          <p:nvPr/>
        </p:nvPicPr>
        <p:blipFill>
          <a:blip r:embed="rId3" cstate="print"/>
          <a:srcRect/>
          <a:stretch>
            <a:fillRect/>
          </a:stretch>
        </p:blipFill>
        <p:spPr bwMode="auto">
          <a:xfrm>
            <a:off x="2457451" y="2571751"/>
            <a:ext cx="4761310" cy="2921794"/>
          </a:xfrm>
          <a:prstGeom prst="rect">
            <a:avLst/>
          </a:prstGeom>
          <a:noFill/>
          <a:ln w="9525">
            <a:noFill/>
            <a:miter lim="800000"/>
            <a:headEnd/>
            <a:tailEnd/>
          </a:ln>
        </p:spPr>
      </p:pic>
      <p:sp>
        <p:nvSpPr>
          <p:cNvPr id="5" name="Rectangle 1"/>
          <p:cNvSpPr>
            <a:spLocks noGrp="1" noChangeArrowheads="1"/>
          </p:cNvSpPr>
          <p:nvPr>
            <p:ph type="title" idx="4294967295"/>
          </p:nvPr>
        </p:nvSpPr>
        <p:spPr>
          <a:xfrm>
            <a:off x="481084" y="1085850"/>
            <a:ext cx="7167491" cy="848916"/>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State Diagrams </a:t>
            </a:r>
            <a:r>
              <a:rPr lang="en-GB" dirty="0" smtClean="0"/>
              <a:t>(Recap)</a:t>
            </a:r>
            <a:endParaRPr lang="en-GB" dirty="0" smtClean="0"/>
          </a:p>
        </p:txBody>
      </p:sp>
    </p:spTree>
    <p:extLst>
      <p:ext uri="{BB962C8B-B14F-4D97-AF65-F5344CB8AC3E}">
        <p14:creationId xmlns:p14="http://schemas.microsoft.com/office/powerpoint/2010/main" val="311420400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body" idx="4294967295"/>
          </p:nvPr>
        </p:nvSpPr>
        <p:spPr>
          <a:xfrm>
            <a:off x="593678" y="1912145"/>
            <a:ext cx="7203726" cy="3498056"/>
          </a:xfrm>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Ways of thinking about State</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Periods </a:t>
            </a:r>
            <a:r>
              <a:rPr lang="en-GB" sz="2400" dirty="0" smtClean="0"/>
              <a:t>of time between consecutive event</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Named control points in an object's evolution </a:t>
            </a:r>
          </a:p>
          <a:p>
            <a:pPr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400" dirty="0" smtClean="0"/>
              <a:t>Partition of an object's behaviour</a:t>
            </a:r>
          </a:p>
        </p:txBody>
      </p:sp>
      <p:sp>
        <p:nvSpPr>
          <p:cNvPr id="4" name="Rectangle 1"/>
          <p:cNvSpPr>
            <a:spLocks noGrp="1" noChangeArrowheads="1"/>
          </p:cNvSpPr>
          <p:nvPr>
            <p:ph type="title" idx="4294967295"/>
          </p:nvPr>
        </p:nvSpPr>
        <p:spPr>
          <a:xfrm>
            <a:off x="593677" y="1085850"/>
            <a:ext cx="7054898" cy="848916"/>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State Diagrams </a:t>
            </a:r>
            <a:r>
              <a:rPr lang="en-GB" dirty="0" smtClean="0"/>
              <a:t>(Recap)</a:t>
            </a:r>
            <a:endParaRPr lang="en-GB" dirty="0" smtClean="0"/>
          </a:p>
        </p:txBody>
      </p:sp>
    </p:spTree>
    <p:extLst>
      <p:ext uri="{BB962C8B-B14F-4D97-AF65-F5344CB8AC3E}">
        <p14:creationId xmlns:p14="http://schemas.microsoft.com/office/powerpoint/2010/main" val="278111191"/>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45838</TotalTime>
  <Words>999</Words>
  <Application>Microsoft Office PowerPoint</Application>
  <PresentationFormat>On-screen Show (4:3)</PresentationFormat>
  <Paragraphs>99</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Requirements Elaboration</vt:lpstr>
      <vt:lpstr>Elaboration</vt:lpstr>
      <vt:lpstr>Use Case Diagram (Recap)</vt:lpstr>
      <vt:lpstr>Use Case Diagram (Recap)</vt:lpstr>
      <vt:lpstr>Sequence Diagram (Recap)</vt:lpstr>
      <vt:lpstr>Sequence Diagram (Recap)</vt:lpstr>
      <vt:lpstr>State Diagram (Recap)</vt:lpstr>
      <vt:lpstr>State Diagrams (Recap)</vt:lpstr>
      <vt:lpstr>State Diagrams (Recap)</vt:lpstr>
      <vt:lpstr>UML Statechart Diagram Example</vt:lpstr>
      <vt:lpstr>Activity Diagram (Recap)</vt:lpstr>
      <vt:lpstr>Swimlane Diagram (Recap)</vt:lpstr>
      <vt:lpstr>Entity-Relationship (ER) Diagram (Recap)</vt:lpstr>
      <vt:lpstr>ER Diagram</vt:lpstr>
      <vt:lpstr>Example</vt:lpstr>
      <vt:lpstr>Exercise</vt:lpstr>
      <vt:lpstr>Class Diagram (Recap)</vt:lpstr>
      <vt:lpstr>Class Diagram (Recap)</vt:lpstr>
      <vt:lpstr>Identifying classes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Zeeshan</cp:lastModifiedBy>
  <cp:revision>477</cp:revision>
  <dcterms:created xsi:type="dcterms:W3CDTF">2011-09-06T15:43:21Z</dcterms:created>
  <dcterms:modified xsi:type="dcterms:W3CDTF">2024-03-15T10:11:06Z</dcterms:modified>
</cp:coreProperties>
</file>