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462" r:id="rId2"/>
    <p:sldId id="461" r:id="rId3"/>
    <p:sldId id="457" r:id="rId4"/>
    <p:sldId id="458" r:id="rId5"/>
    <p:sldId id="459" r:id="rId6"/>
    <p:sldId id="460" r:id="rId7"/>
    <p:sldId id="468" r:id="rId8"/>
    <p:sldId id="469" r:id="rId9"/>
    <p:sldId id="463" r:id="rId10"/>
    <p:sldId id="464" r:id="rId11"/>
    <p:sldId id="465" r:id="rId12"/>
    <p:sldId id="466" r:id="rId13"/>
    <p:sldId id="467" r:id="rId14"/>
    <p:sldId id="470" r:id="rId15"/>
    <p:sldId id="471" r:id="rId16"/>
    <p:sldId id="472" r:id="rId17"/>
    <p:sldId id="473" r:id="rId18"/>
    <p:sldId id="474" r:id="rId19"/>
    <p:sldId id="475" r:id="rId20"/>
    <p:sldId id="476" r:id="rId21"/>
    <p:sldId id="479" r:id="rId22"/>
    <p:sldId id="4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746"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15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DCDF98-04A3-4FA1-8165-AC9A68647D5A}" type="datetimeFigureOut">
              <a:rPr lang="en-US" smtClean="0"/>
              <a:pPr/>
              <a:t>3/19/2024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B8B157-7CD0-4B3B-9669-778326D8A862}" type="slidenum">
              <a:rPr lang="en-US" smtClean="0"/>
              <a:pPr/>
              <a:t>‹#›</a:t>
            </a:fld>
            <a:endParaRPr lang="en-US"/>
          </a:p>
        </p:txBody>
      </p:sp>
    </p:spTree>
    <p:extLst>
      <p:ext uri="{BB962C8B-B14F-4D97-AF65-F5344CB8AC3E}">
        <p14:creationId xmlns:p14="http://schemas.microsoft.com/office/powerpoint/2010/main" val="116495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
          <p:cNvSpPr>
            <a:spLocks noGrp="1" noRot="1" noChangeAspect="1" noChangeArrowheads="1" noTextEdit="1"/>
          </p:cNvSpPr>
          <p:nvPr>
            <p:ph type="sldImg"/>
          </p:nvPr>
        </p:nvSpPr>
        <p:spPr>
          <a:ln/>
        </p:spPr>
      </p:sp>
      <p:sp>
        <p:nvSpPr>
          <p:cNvPr id="6451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4290510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89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3241935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173D3E-08EC-4E65-995F-34869A3E30B2}"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1042541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173D3E-08EC-4E65-995F-34869A3E30B2}"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959226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173D3E-08EC-4E65-995F-34869A3E30B2}"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4086452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173D3E-08EC-4E65-995F-34869A3E30B2}"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3922319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173D3E-08EC-4E65-995F-34869A3E30B2}" type="datetimeFigureOut">
              <a:rPr lang="en-US" smtClean="0"/>
              <a:pPr/>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3539130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173D3E-08EC-4E65-995F-34869A3E30B2}"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3179283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173D3E-08EC-4E65-995F-34869A3E30B2}" type="datetimeFigureOut">
              <a:rPr lang="en-US" smtClean="0"/>
              <a:pPr/>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160784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173D3E-08EC-4E65-995F-34869A3E30B2}" type="datetimeFigureOut">
              <a:rPr lang="en-US" smtClean="0"/>
              <a:pPr/>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745250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73D3E-08EC-4E65-995F-34869A3E30B2}" type="datetimeFigureOut">
              <a:rPr lang="en-US" smtClean="0"/>
              <a:pPr/>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214105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173D3E-08EC-4E65-995F-34869A3E30B2}"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4091269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173D3E-08EC-4E65-995F-34869A3E30B2}" type="datetimeFigureOut">
              <a:rPr lang="en-US" smtClean="0"/>
              <a:pPr/>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3C13E-447A-4891-ABC5-4FB1EA8C4573}" type="slidenum">
              <a:rPr lang="en-US" smtClean="0"/>
              <a:pPr/>
              <a:t>‹#›</a:t>
            </a:fld>
            <a:endParaRPr lang="en-US"/>
          </a:p>
        </p:txBody>
      </p:sp>
    </p:spTree>
    <p:extLst>
      <p:ext uri="{BB962C8B-B14F-4D97-AF65-F5344CB8AC3E}">
        <p14:creationId xmlns:p14="http://schemas.microsoft.com/office/powerpoint/2010/main" val="3422850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3173D3E-08EC-4E65-995F-34869A3E30B2}" type="datetimeFigureOut">
              <a:rPr lang="en-US" smtClean="0"/>
              <a:pPr/>
              <a:t>3/19/2024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A3C13E-447A-4891-ABC5-4FB1EA8C4573}" type="slidenum">
              <a:rPr lang="en-US" smtClean="0"/>
              <a:pPr/>
              <a:t>‹#›</a:t>
            </a:fld>
            <a:endParaRPr lang="en-US"/>
          </a:p>
        </p:txBody>
      </p:sp>
    </p:spTree>
    <p:extLst>
      <p:ext uri="{BB962C8B-B14F-4D97-AF65-F5344CB8AC3E}">
        <p14:creationId xmlns:p14="http://schemas.microsoft.com/office/powerpoint/2010/main" val="41770506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Requirements Elaboration</a:t>
            </a:r>
            <a:endParaRPr lang="en-US" dirty="0"/>
          </a:p>
        </p:txBody>
      </p:sp>
      <p:sp>
        <p:nvSpPr>
          <p:cNvPr id="3" name="Subtitle 2"/>
          <p:cNvSpPr>
            <a:spLocks noGrp="1"/>
          </p:cNvSpPr>
          <p:nvPr>
            <p:ph type="subTitle" idx="1"/>
          </p:nvPr>
        </p:nvSpPr>
        <p:spPr/>
        <p:txBody>
          <a:bodyPr/>
          <a:lstStyle/>
          <a:p>
            <a:r>
              <a:rPr lang="en-US" dirty="0" smtClean="0"/>
              <a:t>Understanding and analyzing what needs to be built</a:t>
            </a:r>
            <a:endParaRPr lang="en-US" dirty="0"/>
          </a:p>
        </p:txBody>
      </p:sp>
    </p:spTree>
    <p:extLst>
      <p:ext uri="{BB962C8B-B14F-4D97-AF65-F5344CB8AC3E}">
        <p14:creationId xmlns:p14="http://schemas.microsoft.com/office/powerpoint/2010/main" val="4122217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idx="4294967295"/>
          </p:nvPr>
        </p:nvSpPr>
        <p:spPr>
          <a:xfrm>
            <a:off x="1485900" y="1255837"/>
            <a:ext cx="6162675" cy="848916"/>
          </a:xfrm>
        </p:spPr>
        <p:txBody>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dirty="0" smtClean="0"/>
              <a:t>Elements in Analysis Model</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1" y="2450307"/>
            <a:ext cx="5812632" cy="4258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246492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a:t>
            </a:r>
            <a:endParaRPr lang="en-US" dirty="0"/>
          </a:p>
        </p:txBody>
      </p:sp>
      <p:sp>
        <p:nvSpPr>
          <p:cNvPr id="3" name="Content Placeholder 2"/>
          <p:cNvSpPr>
            <a:spLocks noGrp="1"/>
          </p:cNvSpPr>
          <p:nvPr>
            <p:ph idx="1"/>
          </p:nvPr>
        </p:nvSpPr>
        <p:spPr/>
        <p:txBody>
          <a:bodyPr/>
          <a:lstStyle/>
          <a:p>
            <a:r>
              <a:rPr lang="en-US" dirty="0" smtClean="0"/>
              <a:t>Focus on requirements</a:t>
            </a:r>
          </a:p>
          <a:p>
            <a:r>
              <a:rPr lang="en-US" dirty="0" smtClean="0"/>
              <a:t>Each element should improve understanding of requirements</a:t>
            </a:r>
          </a:p>
          <a:p>
            <a:r>
              <a:rPr lang="en-US" dirty="0" smtClean="0"/>
              <a:t>Delay consideration of infrastructure till design</a:t>
            </a:r>
          </a:p>
          <a:p>
            <a:r>
              <a:rPr lang="en-US" dirty="0" smtClean="0"/>
              <a:t>Requirements model provides value to all stakeholders</a:t>
            </a:r>
          </a:p>
          <a:p>
            <a:r>
              <a:rPr lang="en-US" dirty="0" smtClean="0"/>
              <a:t>Keep the models simple</a:t>
            </a:r>
          </a:p>
          <a:p>
            <a:pPr lvl="1"/>
            <a:endParaRPr lang="en-US" dirty="0" smtClean="0"/>
          </a:p>
        </p:txBody>
      </p:sp>
      <p:pic>
        <p:nvPicPr>
          <p:cNvPr id="4" name="Picture 3"/>
          <p:cNvPicPr>
            <a:picLocks noChangeAspect="1"/>
          </p:cNvPicPr>
          <p:nvPr/>
        </p:nvPicPr>
        <p:blipFill>
          <a:blip r:embed="rId2"/>
          <a:stretch>
            <a:fillRect/>
          </a:stretch>
        </p:blipFill>
        <p:spPr>
          <a:xfrm>
            <a:off x="5200651" y="3947103"/>
            <a:ext cx="2699294" cy="1977390"/>
          </a:xfrm>
          <a:prstGeom prst="rect">
            <a:avLst/>
          </a:prstGeom>
        </p:spPr>
      </p:pic>
    </p:spTree>
    <p:extLst>
      <p:ext uri="{BB962C8B-B14F-4D97-AF65-F5344CB8AC3E}">
        <p14:creationId xmlns:p14="http://schemas.microsoft.com/office/powerpoint/2010/main" val="38323783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28650" y="1371599"/>
            <a:ext cx="7600950" cy="4747229"/>
          </a:xfrm>
          <a:prstGeom prst="rect">
            <a:avLst/>
          </a:prstGeom>
        </p:spPr>
      </p:pic>
      <p:sp>
        <p:nvSpPr>
          <p:cNvPr id="2" name="Title 1"/>
          <p:cNvSpPr>
            <a:spLocks noGrp="1"/>
          </p:cNvSpPr>
          <p:nvPr>
            <p:ph type="title"/>
          </p:nvPr>
        </p:nvSpPr>
        <p:spPr/>
        <p:txBody>
          <a:bodyPr>
            <a:normAutofit/>
          </a:bodyPr>
          <a:lstStyle/>
          <a:p>
            <a:r>
              <a:rPr lang="en-US" dirty="0" smtClean="0"/>
              <a:t>Translating Requirements to Design</a:t>
            </a:r>
            <a:endParaRPr lang="en-US" dirty="0"/>
          </a:p>
        </p:txBody>
      </p:sp>
    </p:spTree>
    <p:extLst>
      <p:ext uri="{BB962C8B-B14F-4D97-AF65-F5344CB8AC3E}">
        <p14:creationId xmlns:p14="http://schemas.microsoft.com/office/powerpoint/2010/main" val="3809388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Elaboration Techniques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2131491"/>
              </p:ext>
            </p:extLst>
          </p:nvPr>
        </p:nvGraphicFramePr>
        <p:xfrm>
          <a:off x="428625" y="1524000"/>
          <a:ext cx="8286750" cy="4901346"/>
        </p:xfrm>
        <a:graphic>
          <a:graphicData uri="http://schemas.openxmlformats.org/drawingml/2006/table">
            <a:tbl>
              <a:tblPr firstRow="1" bandRow="1">
                <a:tableStyleId>{5C22544A-7EE6-4342-B048-85BDC9FD1C3A}</a:tableStyleId>
              </a:tblPr>
              <a:tblGrid>
                <a:gridCol w="2762250"/>
                <a:gridCol w="1847176"/>
                <a:gridCol w="3677324"/>
              </a:tblGrid>
              <a:tr h="312701">
                <a:tc>
                  <a:txBody>
                    <a:bodyPr/>
                    <a:lstStyle/>
                    <a:p>
                      <a:r>
                        <a:rPr lang="en-US" sz="1600" dirty="0" smtClean="0"/>
                        <a:t>Technique</a:t>
                      </a:r>
                      <a:endParaRPr lang="en-US" sz="1600" dirty="0"/>
                    </a:p>
                  </a:txBody>
                  <a:tcPr marL="68580" marR="68580" marT="34290" marB="34290"/>
                </a:tc>
                <a:tc>
                  <a:txBody>
                    <a:bodyPr/>
                    <a:lstStyle/>
                    <a:p>
                      <a:r>
                        <a:rPr lang="en-US" sz="1600" dirty="0" smtClean="0"/>
                        <a:t>Category</a:t>
                      </a:r>
                      <a:endParaRPr lang="en-US" sz="1600" dirty="0"/>
                    </a:p>
                  </a:txBody>
                  <a:tcPr marL="68580" marR="68580" marT="34290" marB="34290"/>
                </a:tc>
                <a:tc>
                  <a:txBody>
                    <a:bodyPr/>
                    <a:lstStyle/>
                    <a:p>
                      <a:r>
                        <a:rPr lang="en-US" sz="1600" dirty="0" smtClean="0"/>
                        <a:t>When?</a:t>
                      </a:r>
                      <a:endParaRPr lang="en-US" sz="1600" dirty="0"/>
                    </a:p>
                  </a:txBody>
                  <a:tcPr marL="68580" marR="68580" marT="34290" marB="34290"/>
                </a:tc>
              </a:tr>
              <a:tr h="312701">
                <a:tc>
                  <a:txBody>
                    <a:bodyPr/>
                    <a:lstStyle/>
                    <a:p>
                      <a:r>
                        <a:rPr lang="en-US" sz="1600" dirty="0" smtClean="0"/>
                        <a:t>Data Flow Diagram</a:t>
                      </a:r>
                      <a:endParaRPr lang="en-US" sz="1600" dirty="0"/>
                    </a:p>
                  </a:txBody>
                  <a:tcPr marL="68580" marR="68580" marT="34290" marB="34290"/>
                </a:tc>
                <a:tc>
                  <a:txBody>
                    <a:bodyPr/>
                    <a:lstStyle/>
                    <a:p>
                      <a:r>
                        <a:rPr lang="en-US" sz="1600" dirty="0" smtClean="0"/>
                        <a:t>Flow oriented</a:t>
                      </a:r>
                      <a:endParaRPr lang="en-US" sz="1600" dirty="0"/>
                    </a:p>
                  </a:txBody>
                  <a:tcPr marL="68580" marR="68580" marT="34290" marB="34290"/>
                </a:tc>
                <a:tc>
                  <a:txBody>
                    <a:bodyPr/>
                    <a:lstStyle/>
                    <a:p>
                      <a:r>
                        <a:rPr lang="en-US" sz="1600" dirty="0" smtClean="0"/>
                        <a:t>Model data flow</a:t>
                      </a:r>
                      <a:endParaRPr lang="en-US" sz="1600" dirty="0"/>
                    </a:p>
                  </a:txBody>
                  <a:tcPr marL="68580" marR="68580" marT="34290" marB="34290"/>
                </a:tc>
              </a:tr>
              <a:tr h="312701">
                <a:tc>
                  <a:txBody>
                    <a:bodyPr/>
                    <a:lstStyle/>
                    <a:p>
                      <a:r>
                        <a:rPr lang="en-US" sz="1600" dirty="0" smtClean="0"/>
                        <a:t>Activity Diagram</a:t>
                      </a:r>
                      <a:endParaRPr lang="en-US" sz="1600" dirty="0"/>
                    </a:p>
                  </a:txBody>
                  <a:tcPr marL="68580" marR="68580" marT="34290" marB="34290"/>
                </a:tc>
                <a:tc>
                  <a:txBody>
                    <a:bodyPr/>
                    <a:lstStyle/>
                    <a:p>
                      <a:r>
                        <a:rPr lang="en-US" sz="1600" dirty="0" smtClean="0"/>
                        <a:t>Flow + Scenario</a:t>
                      </a:r>
                      <a:endParaRPr lang="en-US" sz="1600" dirty="0"/>
                    </a:p>
                  </a:txBody>
                  <a:tcPr marL="68580" marR="68580" marT="34290" marB="34290"/>
                </a:tc>
                <a:tc>
                  <a:txBody>
                    <a:bodyPr/>
                    <a:lstStyle/>
                    <a:p>
                      <a:r>
                        <a:rPr lang="en-US" sz="1600" dirty="0" smtClean="0"/>
                        <a:t>Model control flow</a:t>
                      </a:r>
                      <a:endParaRPr lang="en-US" sz="1600" dirty="0"/>
                    </a:p>
                  </a:txBody>
                  <a:tcPr marL="68580" marR="68580" marT="34290" marB="34290"/>
                </a:tc>
              </a:tr>
              <a:tr h="312701">
                <a:tc>
                  <a:txBody>
                    <a:bodyPr/>
                    <a:lstStyle/>
                    <a:p>
                      <a:r>
                        <a:rPr lang="en-US" sz="1600" dirty="0" smtClean="0"/>
                        <a:t>Use case Diagram</a:t>
                      </a:r>
                      <a:endParaRPr lang="en-US" sz="1600" dirty="0"/>
                    </a:p>
                  </a:txBody>
                  <a:tcPr marL="68580" marR="68580" marT="34290" marB="34290"/>
                </a:tc>
                <a:tc>
                  <a:txBody>
                    <a:bodyPr/>
                    <a:lstStyle/>
                    <a:p>
                      <a:r>
                        <a:rPr lang="en-US" sz="1600" dirty="0" smtClean="0"/>
                        <a:t>Scenario based</a:t>
                      </a:r>
                      <a:endParaRPr lang="en-US" sz="1600" dirty="0"/>
                    </a:p>
                  </a:txBody>
                  <a:tcPr marL="68580" marR="68580" marT="34290" marB="34290"/>
                </a:tc>
                <a:tc>
                  <a:txBody>
                    <a:bodyPr/>
                    <a:lstStyle/>
                    <a:p>
                      <a:r>
                        <a:rPr lang="en-US" sz="1600" dirty="0" smtClean="0"/>
                        <a:t>Model user’s perspective and system features</a:t>
                      </a:r>
                      <a:endParaRPr lang="en-US" sz="1600" dirty="0"/>
                    </a:p>
                  </a:txBody>
                  <a:tcPr marL="68580" marR="68580" marT="34290" marB="34290"/>
                </a:tc>
              </a:tr>
              <a:tr h="312701">
                <a:tc>
                  <a:txBody>
                    <a:bodyPr/>
                    <a:lstStyle/>
                    <a:p>
                      <a:r>
                        <a:rPr lang="en-US" sz="1600" dirty="0" smtClean="0"/>
                        <a:t>Swim lane Diagram</a:t>
                      </a:r>
                      <a:endParaRPr lang="en-US" sz="1600" dirty="0"/>
                    </a:p>
                  </a:txBody>
                  <a:tcPr marL="68580" marR="68580" marT="34290" marB="34290"/>
                </a:tc>
                <a:tc>
                  <a:txBody>
                    <a:bodyPr/>
                    <a:lstStyle/>
                    <a:p>
                      <a:r>
                        <a:rPr lang="en-US" sz="1600" dirty="0" smtClean="0"/>
                        <a:t>Scenario + Flow</a:t>
                      </a:r>
                      <a:endParaRPr lang="en-US" sz="1600" dirty="0"/>
                    </a:p>
                  </a:txBody>
                  <a:tcPr marL="68580" marR="68580" marT="34290" marB="34290"/>
                </a:tc>
                <a:tc>
                  <a:txBody>
                    <a:bodyPr/>
                    <a:lstStyle/>
                    <a:p>
                      <a:r>
                        <a:rPr lang="en-US" sz="1600" dirty="0" smtClean="0"/>
                        <a:t>Model control flow and participation of multiple actors</a:t>
                      </a:r>
                      <a:endParaRPr lang="en-US" sz="1600" dirty="0"/>
                    </a:p>
                  </a:txBody>
                  <a:tcPr marL="68580" marR="68580" marT="34290" marB="34290"/>
                </a:tc>
              </a:tr>
              <a:tr h="312701">
                <a:tc>
                  <a:txBody>
                    <a:bodyPr/>
                    <a:lstStyle/>
                    <a:p>
                      <a:r>
                        <a:rPr lang="en-US" sz="1600" dirty="0" smtClean="0"/>
                        <a:t>Decision Table</a:t>
                      </a:r>
                      <a:endParaRPr lang="en-US" sz="1600" dirty="0"/>
                    </a:p>
                  </a:txBody>
                  <a:tcPr marL="68580" marR="68580" marT="34290" marB="34290"/>
                </a:tc>
                <a:tc>
                  <a:txBody>
                    <a:bodyPr/>
                    <a:lstStyle/>
                    <a:p>
                      <a:r>
                        <a:rPr lang="en-US" sz="1600" dirty="0" smtClean="0"/>
                        <a:t>Behavioral</a:t>
                      </a:r>
                      <a:endParaRPr lang="en-US" sz="1600" dirty="0"/>
                    </a:p>
                  </a:txBody>
                  <a:tcPr marL="68580" marR="68580" marT="34290" marB="34290"/>
                </a:tc>
                <a:tc>
                  <a:txBody>
                    <a:bodyPr/>
                    <a:lstStyle/>
                    <a:p>
                      <a:r>
                        <a:rPr lang="en-US" sz="1600" dirty="0" smtClean="0"/>
                        <a:t>Model dynamic aspects of the system</a:t>
                      </a:r>
                      <a:endParaRPr lang="en-US" sz="1600" dirty="0"/>
                    </a:p>
                  </a:txBody>
                  <a:tcPr marL="68580" marR="68580" marT="34290" marB="34290"/>
                </a:tc>
              </a:tr>
              <a:tr h="424074">
                <a:tc>
                  <a:txBody>
                    <a:bodyPr/>
                    <a:lstStyle/>
                    <a:p>
                      <a:r>
                        <a:rPr lang="en-US" sz="1600" dirty="0" smtClean="0"/>
                        <a:t>Sequence Diagram</a:t>
                      </a:r>
                      <a:endParaRPr lang="en-US" sz="1600" dirty="0"/>
                    </a:p>
                  </a:txBody>
                  <a:tcPr marL="68580" marR="68580" marT="34290" marB="34290"/>
                </a:tc>
                <a:tc>
                  <a:txBody>
                    <a:bodyPr/>
                    <a:lstStyle/>
                    <a:p>
                      <a:r>
                        <a:rPr lang="en-US" sz="1600" dirty="0" smtClean="0"/>
                        <a:t>Behavioral</a:t>
                      </a:r>
                      <a:endParaRPr lang="en-US" sz="1600" dirty="0"/>
                    </a:p>
                  </a:txBody>
                  <a:tcPr marL="68580" marR="68580" marT="34290" marB="34290"/>
                </a:tc>
                <a:tc>
                  <a:txBody>
                    <a:bodyPr/>
                    <a:lstStyle/>
                    <a:p>
                      <a:r>
                        <a:rPr lang="en-US" sz="1600" dirty="0" smtClean="0"/>
                        <a:t>Model Interactions</a:t>
                      </a:r>
                      <a:r>
                        <a:rPr lang="en-US" sz="1600" baseline="0" dirty="0" smtClean="0"/>
                        <a:t> between system components and the actors with the sequence of interactions</a:t>
                      </a:r>
                      <a:endParaRPr lang="en-US" sz="1600" dirty="0"/>
                    </a:p>
                  </a:txBody>
                  <a:tcPr marL="68580" marR="68580" marT="34290" marB="34290"/>
                </a:tc>
              </a:tr>
              <a:tr h="312701">
                <a:tc>
                  <a:txBody>
                    <a:bodyPr/>
                    <a:lstStyle/>
                    <a:p>
                      <a:r>
                        <a:rPr lang="en-US" sz="1600" dirty="0" smtClean="0"/>
                        <a:t>Class Diagram</a:t>
                      </a:r>
                      <a:endParaRPr lang="en-US" sz="1600" dirty="0"/>
                    </a:p>
                  </a:txBody>
                  <a:tcPr marL="68580" marR="68580" marT="34290" marB="34290"/>
                </a:tc>
                <a:tc>
                  <a:txBody>
                    <a:bodyPr/>
                    <a:lstStyle/>
                    <a:p>
                      <a:r>
                        <a:rPr lang="en-US" sz="1600" dirty="0" smtClean="0"/>
                        <a:t>Class/Object based</a:t>
                      </a:r>
                      <a:endParaRPr lang="en-US" sz="1600" dirty="0"/>
                    </a:p>
                  </a:txBody>
                  <a:tcPr marL="68580" marR="68580" marT="34290" marB="34290"/>
                </a:tc>
                <a:tc>
                  <a:txBody>
                    <a:bodyPr/>
                    <a:lstStyle/>
                    <a:p>
                      <a:r>
                        <a:rPr lang="en-US" sz="1600" dirty="0" smtClean="0"/>
                        <a:t>Model object based static aspects of the system</a:t>
                      </a:r>
                      <a:endParaRPr lang="en-US" sz="1600" dirty="0"/>
                    </a:p>
                  </a:txBody>
                  <a:tcPr marL="68580" marR="68580" marT="34290" marB="34290"/>
                </a:tc>
              </a:tr>
              <a:tr h="312701">
                <a:tc>
                  <a:txBody>
                    <a:bodyPr/>
                    <a:lstStyle/>
                    <a:p>
                      <a:r>
                        <a:rPr lang="en-US" sz="1600" dirty="0" smtClean="0"/>
                        <a:t>CRC Cards</a:t>
                      </a:r>
                      <a:endParaRPr lang="en-US" sz="1600" dirty="0"/>
                    </a:p>
                  </a:txBody>
                  <a:tcPr marL="68580" marR="68580" marT="34290" marB="34290"/>
                </a:tc>
                <a:tc>
                  <a:txBody>
                    <a:bodyPr/>
                    <a:lstStyle/>
                    <a:p>
                      <a:r>
                        <a:rPr lang="en-US" sz="1600" dirty="0" smtClean="0"/>
                        <a:t>Class/Object based</a:t>
                      </a:r>
                      <a:endParaRPr lang="en-US" sz="16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Model object based static aspects of the system</a:t>
                      </a:r>
                    </a:p>
                  </a:txBody>
                  <a:tcPr marL="68580" marR="68580" marT="34290" marB="34290"/>
                </a:tc>
              </a:tr>
              <a:tr h="312701">
                <a:tc>
                  <a:txBody>
                    <a:bodyPr/>
                    <a:lstStyle/>
                    <a:p>
                      <a:r>
                        <a:rPr lang="en-US" sz="1600" dirty="0" smtClean="0"/>
                        <a:t>Entity Relationship Diagram</a:t>
                      </a:r>
                      <a:endParaRPr lang="en-US" sz="1600" dirty="0"/>
                    </a:p>
                  </a:txBody>
                  <a:tcPr marL="68580" marR="68580" marT="34290" marB="34290"/>
                </a:tc>
                <a:tc>
                  <a:txBody>
                    <a:bodyPr/>
                    <a:lstStyle/>
                    <a:p>
                      <a:r>
                        <a:rPr lang="en-US" sz="1600" dirty="0" smtClean="0"/>
                        <a:t>Class/Object based</a:t>
                      </a:r>
                      <a:endParaRPr lang="en-US" sz="1600" dirty="0"/>
                    </a:p>
                  </a:txBody>
                  <a:tcPr marL="68580" marR="68580" marT="34290" marB="34290"/>
                </a:tc>
                <a:tc>
                  <a:txBody>
                    <a:bodyPr/>
                    <a:lstStyle/>
                    <a:p>
                      <a:r>
                        <a:rPr lang="en-US" sz="1600" dirty="0" smtClean="0"/>
                        <a:t>Model permanent</a:t>
                      </a:r>
                      <a:r>
                        <a:rPr lang="en-US" sz="1600" baseline="0" dirty="0" smtClean="0"/>
                        <a:t> storage based aspects</a:t>
                      </a:r>
                      <a:endParaRPr lang="en-US" sz="1600" dirty="0"/>
                    </a:p>
                  </a:txBody>
                  <a:tcPr marL="68580" marR="68580" marT="34290" marB="34290"/>
                </a:tc>
              </a:tr>
              <a:tr h="312701">
                <a:tc>
                  <a:txBody>
                    <a:bodyPr/>
                    <a:lstStyle/>
                    <a:p>
                      <a:r>
                        <a:rPr lang="en-US" sz="1600" dirty="0" smtClean="0"/>
                        <a:t>State Diagram</a:t>
                      </a:r>
                      <a:endParaRPr lang="en-US" sz="1600" dirty="0"/>
                    </a:p>
                  </a:txBody>
                  <a:tcPr marL="68580" marR="68580" marT="34290" marB="34290"/>
                </a:tc>
                <a:tc>
                  <a:txBody>
                    <a:bodyPr/>
                    <a:lstStyle/>
                    <a:p>
                      <a:r>
                        <a:rPr lang="en-US" sz="1600" dirty="0" smtClean="0"/>
                        <a:t>Behavioral</a:t>
                      </a:r>
                      <a:endParaRPr lang="en-US" sz="1600" dirty="0"/>
                    </a:p>
                  </a:txBody>
                  <a:tcPr marL="68580" marR="68580" marT="34290" marB="34290"/>
                </a:tc>
                <a:tc>
                  <a:txBody>
                    <a:bodyPr/>
                    <a:lstStyle/>
                    <a:p>
                      <a:r>
                        <a:rPr lang="en-US" sz="1600" dirty="0" smtClean="0"/>
                        <a:t>Model</a:t>
                      </a:r>
                      <a:r>
                        <a:rPr lang="en-US" sz="1600" baseline="0" dirty="0" smtClean="0"/>
                        <a:t> dynamic aspects</a:t>
                      </a:r>
                      <a:endParaRPr lang="en-US" sz="1600" dirty="0"/>
                    </a:p>
                  </a:txBody>
                  <a:tcPr marL="68580" marR="68580" marT="34290" marB="34290"/>
                </a:tc>
              </a:tr>
            </a:tbl>
          </a:graphicData>
        </a:graphic>
      </p:graphicFrame>
    </p:spTree>
    <p:extLst>
      <p:ext uri="{BB962C8B-B14F-4D97-AF65-F5344CB8AC3E}">
        <p14:creationId xmlns:p14="http://schemas.microsoft.com/office/powerpoint/2010/main" val="7807780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Requirements Specification</a:t>
            </a:r>
            <a:endParaRPr lang="en-US" dirty="0"/>
          </a:p>
        </p:txBody>
      </p:sp>
      <p:sp>
        <p:nvSpPr>
          <p:cNvPr id="3" name="Subtitle 2"/>
          <p:cNvSpPr>
            <a:spLocks noGrp="1"/>
          </p:cNvSpPr>
          <p:nvPr>
            <p:ph type="subTitle" idx="1"/>
          </p:nvPr>
        </p:nvSpPr>
        <p:spPr/>
        <p:txBody>
          <a:bodyPr/>
          <a:lstStyle/>
          <a:p>
            <a:r>
              <a:rPr lang="en-US" dirty="0" smtClean="0"/>
              <a:t>Documenting what has been understood</a:t>
            </a:r>
            <a:r>
              <a:rPr lang="en-US" dirty="0"/>
              <a:t>!</a:t>
            </a:r>
            <a:endParaRPr lang="en-US" dirty="0" smtClean="0"/>
          </a:p>
        </p:txBody>
      </p:sp>
    </p:spTree>
    <p:extLst>
      <p:ext uri="{BB962C8B-B14F-4D97-AF65-F5344CB8AC3E}">
        <p14:creationId xmlns:p14="http://schemas.microsoft.com/office/powerpoint/2010/main" val="5064290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Use Cases</a:t>
            </a:r>
            <a:endParaRPr lang="en-US" dirty="0"/>
          </a:p>
        </p:txBody>
      </p:sp>
      <p:sp>
        <p:nvSpPr>
          <p:cNvPr id="3" name="Content Placeholder 2"/>
          <p:cNvSpPr>
            <a:spLocks noGrp="1"/>
          </p:cNvSpPr>
          <p:nvPr>
            <p:ph idx="1"/>
          </p:nvPr>
        </p:nvSpPr>
        <p:spPr/>
        <p:txBody>
          <a:bodyPr>
            <a:normAutofit/>
          </a:bodyPr>
          <a:lstStyle/>
          <a:p>
            <a:r>
              <a:rPr lang="en-US" sz="2800" dirty="0" smtClean="0"/>
              <a:t>Use a structured format to write a use case</a:t>
            </a:r>
          </a:p>
          <a:p>
            <a:r>
              <a:rPr lang="en-US" sz="2800" dirty="0" smtClean="0"/>
              <a:t>Include primary and alternate scenarios</a:t>
            </a:r>
          </a:p>
          <a:p>
            <a:r>
              <a:rPr lang="en-US" sz="2800" dirty="0" smtClean="0"/>
              <a:t>See document and book</a:t>
            </a:r>
            <a:endParaRPr lang="en-US" sz="2800" dirty="0"/>
          </a:p>
        </p:txBody>
      </p:sp>
    </p:spTree>
    <p:extLst>
      <p:ext uri="{BB962C8B-B14F-4D97-AF65-F5344CB8AC3E}">
        <p14:creationId xmlns:p14="http://schemas.microsoft.com/office/powerpoint/2010/main" val="28713587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Writing User Stories</a:t>
            </a:r>
            <a:endParaRPr lang="en-US" dirty="0"/>
          </a:p>
        </p:txBody>
      </p:sp>
      <p:sp>
        <p:nvSpPr>
          <p:cNvPr id="3" name="Content Placeholder 2"/>
          <p:cNvSpPr>
            <a:spLocks noGrp="1"/>
          </p:cNvSpPr>
          <p:nvPr>
            <p:ph idx="1"/>
          </p:nvPr>
        </p:nvSpPr>
        <p:spPr/>
        <p:txBody>
          <a:bodyPr>
            <a:normAutofit/>
          </a:bodyPr>
          <a:lstStyle/>
          <a:p>
            <a:r>
              <a:rPr lang="en-US" sz="2400" dirty="0"/>
              <a:t>As a [</a:t>
            </a:r>
            <a:r>
              <a:rPr lang="en-US" sz="2400" b="1" dirty="0"/>
              <a:t>customer</a:t>
            </a:r>
            <a:r>
              <a:rPr lang="en-US" sz="2400" dirty="0"/>
              <a:t>], I want [</a:t>
            </a:r>
            <a:r>
              <a:rPr lang="en-US" sz="2400" b="1" dirty="0"/>
              <a:t>shopping cart feature</a:t>
            </a:r>
            <a:r>
              <a:rPr lang="en-US" sz="2400" dirty="0"/>
              <a:t>] so that [</a:t>
            </a:r>
            <a:r>
              <a:rPr lang="en-US" sz="2400" b="1" dirty="0"/>
              <a:t>I can easily purchase items online</a:t>
            </a:r>
            <a:r>
              <a:rPr lang="en-US" sz="2400" dirty="0"/>
              <a:t>].</a:t>
            </a:r>
          </a:p>
          <a:p>
            <a:r>
              <a:rPr lang="en-US" sz="2400" dirty="0"/>
              <a:t>As </a:t>
            </a:r>
            <a:r>
              <a:rPr lang="en-US" sz="2400" dirty="0" smtClean="0"/>
              <a:t>a </a:t>
            </a:r>
            <a:r>
              <a:rPr lang="en-US" sz="2400" dirty="0"/>
              <a:t>[</a:t>
            </a:r>
            <a:r>
              <a:rPr lang="en-US" sz="2400" b="1" dirty="0"/>
              <a:t>manager</a:t>
            </a:r>
            <a:r>
              <a:rPr lang="en-US" sz="2400" dirty="0"/>
              <a:t>], I want to [</a:t>
            </a:r>
            <a:r>
              <a:rPr lang="en-US" sz="2400" b="1" dirty="0"/>
              <a:t>generate a report</a:t>
            </a:r>
            <a:r>
              <a:rPr lang="en-US" sz="2400" dirty="0"/>
              <a:t>] so that [</a:t>
            </a:r>
            <a:r>
              <a:rPr lang="en-US" sz="2400" b="1" dirty="0"/>
              <a:t>I can understand which departments need more resources</a:t>
            </a:r>
            <a:r>
              <a:rPr lang="en-US" sz="2400" dirty="0"/>
              <a:t>].</a:t>
            </a:r>
          </a:p>
          <a:p>
            <a:r>
              <a:rPr lang="en-US" sz="2400" dirty="0"/>
              <a:t>As a [</a:t>
            </a:r>
            <a:r>
              <a:rPr lang="en-US" sz="2400" b="1" dirty="0"/>
              <a:t>customer</a:t>
            </a:r>
            <a:r>
              <a:rPr lang="en-US" sz="2400" dirty="0"/>
              <a:t>], I want to [</a:t>
            </a:r>
            <a:r>
              <a:rPr lang="en-US" sz="2400" b="1" dirty="0"/>
              <a:t>receive an SMS when the item </a:t>
            </a:r>
            <a:r>
              <a:rPr lang="en-US" sz="2400" b="1" dirty="0" smtClean="0"/>
              <a:t>arrives</a:t>
            </a:r>
            <a:r>
              <a:rPr lang="en-US" sz="2400" dirty="0" smtClean="0"/>
              <a:t>] </a:t>
            </a:r>
            <a:r>
              <a:rPr lang="en-US" sz="2400" dirty="0"/>
              <a:t>so that [</a:t>
            </a:r>
            <a:r>
              <a:rPr lang="en-US" sz="2400" b="1" dirty="0"/>
              <a:t>I can go pick it up right away</a:t>
            </a:r>
            <a:r>
              <a:rPr lang="en-US" sz="2400" dirty="0"/>
              <a:t>]</a:t>
            </a:r>
          </a:p>
          <a:p>
            <a:endParaRPr lang="en-US" sz="2400" dirty="0"/>
          </a:p>
        </p:txBody>
      </p:sp>
      <p:pic>
        <p:nvPicPr>
          <p:cNvPr id="3074" name="Picture 2" descr="https://cdn-images.visual-paradigm.com/guide/agile/what-is-user-story/03-user-story-stick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1042" y="3858221"/>
            <a:ext cx="2478881" cy="19645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cdn-images.visual-paradigm.com/guide/agile/what-is-user-story/02-user-story-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799" y="4400298"/>
            <a:ext cx="4900613" cy="134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180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Requirement Format</a:t>
            </a:r>
            <a:endParaRPr lang="en-US" dirty="0"/>
          </a:p>
        </p:txBody>
      </p:sp>
      <p:sp>
        <p:nvSpPr>
          <p:cNvPr id="3" name="Content Placeholder 2"/>
          <p:cNvSpPr>
            <a:spLocks noGrp="1"/>
          </p:cNvSpPr>
          <p:nvPr>
            <p:ph idx="1"/>
          </p:nvPr>
        </p:nvSpPr>
        <p:spPr/>
        <p:txBody>
          <a:bodyPr>
            <a:normAutofit/>
          </a:bodyPr>
          <a:lstStyle/>
          <a:p>
            <a:r>
              <a:rPr lang="en-US" sz="2800" dirty="0" smtClean="0"/>
              <a:t>Standard form with hierarchical numbering</a:t>
            </a:r>
          </a:p>
          <a:p>
            <a:pPr lvl="1"/>
            <a:r>
              <a:rPr lang="en-US" sz="2400" dirty="0" smtClean="0"/>
              <a:t>[identifier] The [noun phrase] shall (not) [verb phrase]</a:t>
            </a:r>
          </a:p>
          <a:p>
            <a:r>
              <a:rPr lang="en-US" sz="2800" dirty="0" smtClean="0"/>
              <a:t>Standard form with hierarchical numbering and constraints</a:t>
            </a:r>
          </a:p>
          <a:p>
            <a:pPr lvl="1"/>
            <a:r>
              <a:rPr lang="en-US" sz="2400" dirty="0" smtClean="0"/>
              <a:t>[identifier] The [noun phrase] shall (not) [verb phrase] [constraint phrase]</a:t>
            </a:r>
          </a:p>
          <a:p>
            <a:r>
              <a:rPr lang="en-US" sz="2800" dirty="0" smtClean="0"/>
              <a:t>Example</a:t>
            </a:r>
          </a:p>
          <a:p>
            <a:pPr lvl="1"/>
            <a:r>
              <a:rPr lang="en-US" sz="2400" dirty="0" smtClean="0"/>
              <a:t>1.2.1 The system shall reject untagged baggage within 5 seconds of identification</a:t>
            </a:r>
          </a:p>
          <a:p>
            <a:pPr lvl="1"/>
            <a:endParaRPr lang="en-US" sz="2400" dirty="0"/>
          </a:p>
        </p:txBody>
      </p:sp>
    </p:spTree>
    <p:extLst>
      <p:ext uri="{BB962C8B-B14F-4D97-AF65-F5344CB8AC3E}">
        <p14:creationId xmlns:p14="http://schemas.microsoft.com/office/powerpoint/2010/main" val="2928459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Requirements at multiple Levels</a:t>
            </a:r>
            <a:endParaRPr lang="en-US" dirty="0"/>
          </a:p>
        </p:txBody>
      </p:sp>
      <p:sp>
        <p:nvSpPr>
          <p:cNvPr id="3" name="Content Placeholder 2"/>
          <p:cNvSpPr>
            <a:spLocks noGrp="1"/>
          </p:cNvSpPr>
          <p:nvPr>
            <p:ph idx="1"/>
          </p:nvPr>
        </p:nvSpPr>
        <p:spPr/>
        <p:txBody>
          <a:bodyPr>
            <a:normAutofit/>
          </a:bodyPr>
          <a:lstStyle/>
          <a:p>
            <a:pPr marL="385763" indent="-385763">
              <a:buFont typeface="+mj-lt"/>
              <a:buAutoNum type="arabicPeriod"/>
            </a:pPr>
            <a:r>
              <a:rPr lang="en-GB" sz="2800" dirty="0" smtClean="0"/>
              <a:t>We need a user </a:t>
            </a:r>
            <a:r>
              <a:rPr lang="en-GB" sz="2800" dirty="0"/>
              <a:t>interface for the </a:t>
            </a:r>
            <a:r>
              <a:rPr lang="en-GB" sz="2800" dirty="0" smtClean="0"/>
              <a:t>existing SARIMA </a:t>
            </a:r>
            <a:r>
              <a:rPr lang="en-GB" sz="2800" dirty="0"/>
              <a:t>forecasting </a:t>
            </a:r>
            <a:r>
              <a:rPr lang="en-GB" sz="2800" dirty="0" smtClean="0"/>
              <a:t>Algorithm</a:t>
            </a:r>
          </a:p>
          <a:p>
            <a:pPr marL="342900" lvl="1" indent="0">
              <a:buNone/>
            </a:pPr>
            <a:r>
              <a:rPr lang="en-GB" sz="2400" dirty="0" smtClean="0"/>
              <a:t>1.1 We need </a:t>
            </a:r>
            <a:r>
              <a:rPr lang="en-GB" sz="2400" dirty="0"/>
              <a:t>a very simple user interface which allows user to input in a box all of the parameters of the </a:t>
            </a:r>
            <a:r>
              <a:rPr lang="en-GB" sz="2400" dirty="0" smtClean="0"/>
              <a:t>algorithm</a:t>
            </a:r>
          </a:p>
          <a:p>
            <a:pPr marL="342900" lvl="1" indent="0">
              <a:buNone/>
            </a:pPr>
            <a:r>
              <a:rPr lang="en-GB" sz="2400" dirty="0" smtClean="0"/>
              <a:t>1.2 </a:t>
            </a:r>
            <a:r>
              <a:rPr lang="en-GB" sz="2400" dirty="0"/>
              <a:t>We need to host this (can use new effect website) or we can create another. It should act like a portal, user has user name and password. They log in, connect </a:t>
            </a:r>
            <a:r>
              <a:rPr lang="en-GB" sz="2400" dirty="0" err="1"/>
              <a:t>Xero</a:t>
            </a:r>
            <a:r>
              <a:rPr lang="en-GB" sz="2400" dirty="0"/>
              <a:t> / QB / </a:t>
            </a:r>
            <a:r>
              <a:rPr lang="en-GB" sz="2400" dirty="0" err="1"/>
              <a:t>Clearbook</a:t>
            </a:r>
            <a:r>
              <a:rPr lang="en-GB" sz="2400" dirty="0"/>
              <a:t> account and are able to use the prediction </a:t>
            </a:r>
            <a:r>
              <a:rPr lang="en-GB" sz="2400" dirty="0" err="1" smtClean="0"/>
              <a:t>algo</a:t>
            </a:r>
            <a:endParaRPr lang="en-GB" sz="2400" dirty="0" smtClean="0"/>
          </a:p>
          <a:p>
            <a:pPr marL="342900" lvl="1" indent="0">
              <a:buNone/>
            </a:pPr>
            <a:r>
              <a:rPr lang="en-GB" sz="2400" dirty="0" smtClean="0"/>
              <a:t>1.3 We </a:t>
            </a:r>
            <a:r>
              <a:rPr lang="en-GB" sz="2400" dirty="0"/>
              <a:t>need the user to be able to write or rate the accuracy</a:t>
            </a:r>
            <a:endParaRPr lang="en-US" sz="2400" dirty="0"/>
          </a:p>
        </p:txBody>
      </p:sp>
    </p:spTree>
    <p:extLst>
      <p:ext uri="{BB962C8B-B14F-4D97-AF65-F5344CB8AC3E}">
        <p14:creationId xmlns:p14="http://schemas.microsoft.com/office/powerpoint/2010/main" val="27789347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Requirements at multiple Levels</a:t>
            </a:r>
            <a:endParaRPr lang="en-US" dirty="0"/>
          </a:p>
        </p:txBody>
      </p:sp>
      <p:sp>
        <p:nvSpPr>
          <p:cNvPr id="3" name="Content Placeholder 2"/>
          <p:cNvSpPr>
            <a:spLocks noGrp="1"/>
          </p:cNvSpPr>
          <p:nvPr>
            <p:ph idx="1"/>
          </p:nvPr>
        </p:nvSpPr>
        <p:spPr/>
        <p:txBody>
          <a:bodyPr>
            <a:normAutofit/>
          </a:bodyPr>
          <a:lstStyle/>
          <a:p>
            <a:pPr marL="342900" lvl="1" indent="0">
              <a:buNone/>
            </a:pPr>
            <a:r>
              <a:rPr lang="en-GB" sz="2400" dirty="0" smtClean="0"/>
              <a:t>1.1 We need </a:t>
            </a:r>
            <a:r>
              <a:rPr lang="en-GB" sz="2400" dirty="0"/>
              <a:t>a very simple user interface which allows user to input in a box all of the parameters of the </a:t>
            </a:r>
            <a:r>
              <a:rPr lang="en-GB" sz="2400" dirty="0" smtClean="0"/>
              <a:t>algorithm</a:t>
            </a:r>
          </a:p>
          <a:p>
            <a:pPr marL="342900" lvl="1" indent="0">
              <a:buNone/>
            </a:pPr>
            <a:r>
              <a:rPr lang="en-GB" sz="2400" dirty="0"/>
              <a:t>	</a:t>
            </a:r>
            <a:r>
              <a:rPr lang="en-GB" sz="2400" dirty="0" smtClean="0"/>
              <a:t>1.1.1 </a:t>
            </a:r>
            <a:r>
              <a:rPr lang="en-GB" sz="2400" dirty="0"/>
              <a:t>Forecast </a:t>
            </a:r>
            <a:r>
              <a:rPr lang="en-GB" sz="2400" dirty="0" smtClean="0"/>
              <a:t>frequency </a:t>
            </a:r>
            <a:r>
              <a:rPr lang="en-GB" sz="2400" dirty="0"/>
              <a:t>should all be </a:t>
            </a:r>
            <a:r>
              <a:rPr lang="en-GB" sz="2400" dirty="0" smtClean="0"/>
              <a:t>monthly</a:t>
            </a:r>
          </a:p>
          <a:p>
            <a:pPr marL="342900" lvl="1" indent="0">
              <a:buNone/>
            </a:pPr>
            <a:r>
              <a:rPr lang="en-GB" sz="2400" dirty="0"/>
              <a:t>	</a:t>
            </a:r>
            <a:r>
              <a:rPr lang="en-GB" sz="2400" dirty="0" smtClean="0"/>
              <a:t>1.1.2 </a:t>
            </a:r>
            <a:r>
              <a:rPr lang="en-GB" sz="2400" dirty="0"/>
              <a:t>For manual </a:t>
            </a:r>
            <a:r>
              <a:rPr lang="en-GB" sz="2400" dirty="0" smtClean="0"/>
              <a:t>excel upload; allow </a:t>
            </a:r>
            <a:r>
              <a:rPr lang="en-GB" sz="2400" dirty="0"/>
              <a:t>user to select the file from an explore dialog </a:t>
            </a:r>
            <a:r>
              <a:rPr lang="en-GB" sz="2400" dirty="0" smtClean="0"/>
              <a:t>box</a:t>
            </a:r>
          </a:p>
          <a:p>
            <a:pPr marL="342900" lvl="1" indent="0">
              <a:buNone/>
            </a:pPr>
            <a:r>
              <a:rPr lang="en-GB" sz="2400" dirty="0"/>
              <a:t>	</a:t>
            </a:r>
            <a:r>
              <a:rPr lang="en-GB" sz="2400" dirty="0" smtClean="0"/>
              <a:t>1.1.3 extract </a:t>
            </a:r>
            <a:r>
              <a:rPr lang="en-GB" sz="2400" dirty="0"/>
              <a:t>the sales and the date, transform into either pandas </a:t>
            </a:r>
            <a:r>
              <a:rPr lang="en-GB" sz="2400" dirty="0" err="1"/>
              <a:t>df</a:t>
            </a:r>
            <a:r>
              <a:rPr lang="en-GB" sz="2400" dirty="0"/>
              <a:t> and automatically run prediction</a:t>
            </a:r>
            <a:endParaRPr lang="en-GB" sz="2400" dirty="0" smtClean="0"/>
          </a:p>
        </p:txBody>
      </p:sp>
    </p:spTree>
    <p:extLst>
      <p:ext uri="{BB962C8B-B14F-4D97-AF65-F5344CB8AC3E}">
        <p14:creationId xmlns:p14="http://schemas.microsoft.com/office/powerpoint/2010/main" val="3384653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Elaboration</a:t>
            </a:r>
            <a:endParaRPr lang="en-US" sz="4000" dirty="0"/>
          </a:p>
        </p:txBody>
      </p:sp>
      <p:sp>
        <p:nvSpPr>
          <p:cNvPr id="3" name="Content Placeholder 2"/>
          <p:cNvSpPr>
            <a:spLocks noGrp="1"/>
          </p:cNvSpPr>
          <p:nvPr>
            <p:ph idx="1"/>
          </p:nvPr>
        </p:nvSpPr>
        <p:spPr/>
        <p:txBody>
          <a:bodyPr>
            <a:no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800" dirty="0" smtClean="0"/>
              <a:t>Some Analysis Techniques</a:t>
            </a:r>
            <a:endParaRPr lang="en-GB" sz="2800" dirty="0"/>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Data Flow Diagram (DFD)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err="1"/>
              <a:t>Usecase</a:t>
            </a:r>
            <a:r>
              <a:rPr lang="en-GB" sz="2400" dirty="0"/>
              <a:t> Diagram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Object Models (ER Diagram, Abstract class diagram, CRC cards)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Decision Tables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State </a:t>
            </a:r>
            <a:r>
              <a:rPr lang="en-GB" sz="2400" dirty="0" smtClean="0"/>
              <a:t>Diagram </a:t>
            </a:r>
            <a:r>
              <a:rPr lang="en-GB" sz="2400" dirty="0"/>
              <a:t>(</a:t>
            </a:r>
            <a:r>
              <a:rPr lang="en-GB" sz="2400" dirty="0" err="1"/>
              <a:t>Statecharts</a:t>
            </a:r>
            <a:r>
              <a:rPr lang="en-GB" sz="2400" dirty="0"/>
              <a: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Sequence Diagrams (Message Sequence Charts)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Activity Diagram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Swim-lane Diagram</a:t>
            </a:r>
          </a:p>
          <a:p>
            <a:endParaRPr lang="en-US" sz="2800" dirty="0"/>
          </a:p>
        </p:txBody>
      </p:sp>
      <p:sp>
        <p:nvSpPr>
          <p:cNvPr id="4" name="TextBox 3"/>
          <p:cNvSpPr txBox="1"/>
          <p:nvPr/>
        </p:nvSpPr>
        <p:spPr>
          <a:xfrm>
            <a:off x="533400" y="6096000"/>
            <a:ext cx="5715000" cy="369332"/>
          </a:xfrm>
          <a:prstGeom prst="rect">
            <a:avLst/>
          </a:prstGeom>
          <a:noFill/>
        </p:spPr>
        <p:txBody>
          <a:bodyPr wrap="square" rtlCol="0">
            <a:spAutoFit/>
          </a:bodyPr>
          <a:lstStyle/>
          <a:p>
            <a:r>
              <a:rPr lang="en-US" dirty="0" smtClean="0"/>
              <a:t>Flow-oriented, Scenario-based, Class-based, Behavioral</a:t>
            </a:r>
            <a:endParaRPr lang="en-US" dirty="0"/>
          </a:p>
        </p:txBody>
      </p:sp>
    </p:spTree>
    <p:extLst>
      <p:ext uri="{BB962C8B-B14F-4D97-AF65-F5344CB8AC3E}">
        <p14:creationId xmlns:p14="http://schemas.microsoft.com/office/powerpoint/2010/main" val="3084401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Types of Requirements</a:t>
            </a:r>
            <a:endParaRPr lang="en-US" dirty="0"/>
          </a:p>
        </p:txBody>
      </p:sp>
      <p:sp>
        <p:nvSpPr>
          <p:cNvPr id="3" name="Content Placeholder 2"/>
          <p:cNvSpPr>
            <a:spLocks noGrp="1"/>
          </p:cNvSpPr>
          <p:nvPr>
            <p:ph idx="1"/>
          </p:nvPr>
        </p:nvSpPr>
        <p:spPr/>
        <p:txBody>
          <a:bodyPr>
            <a:normAutofit/>
          </a:bodyPr>
          <a:lstStyle/>
          <a:p>
            <a:r>
              <a:rPr lang="en-US" sz="3200" dirty="0" smtClean="0"/>
              <a:t>Business</a:t>
            </a:r>
          </a:p>
          <a:p>
            <a:r>
              <a:rPr lang="en-US" sz="3200" dirty="0" smtClean="0"/>
              <a:t>User</a:t>
            </a:r>
          </a:p>
          <a:p>
            <a:r>
              <a:rPr lang="en-US" sz="3200" dirty="0" smtClean="0"/>
              <a:t>Functional</a:t>
            </a:r>
          </a:p>
          <a:p>
            <a:r>
              <a:rPr lang="en-US" sz="3200" dirty="0" smtClean="0"/>
              <a:t>Non-Functional</a:t>
            </a:r>
            <a:endParaRPr lang="en-US" sz="3200" dirty="0"/>
          </a:p>
        </p:txBody>
      </p:sp>
    </p:spTree>
    <p:extLst>
      <p:ext uri="{BB962C8B-B14F-4D97-AF65-F5344CB8AC3E}">
        <p14:creationId xmlns:p14="http://schemas.microsoft.com/office/powerpoint/2010/main" val="2200196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4"/>
          <p:cNvSpPr>
            <a:spLocks noChangeArrowheads="1"/>
          </p:cNvSpPr>
          <p:nvPr/>
        </p:nvSpPr>
        <p:spPr bwMode="auto">
          <a:xfrm>
            <a:off x="457200" y="1354264"/>
            <a:ext cx="3352800" cy="5693963"/>
          </a:xfrm>
          <a:prstGeom prst="roundRect">
            <a:avLst>
              <a:gd name="adj" fmla="val 0"/>
            </a:avLst>
          </a:prstGeom>
          <a:noFill/>
          <a:ln w="9525">
            <a:noFill/>
            <a:round/>
            <a:headEnd/>
            <a:tailEnd/>
          </a:ln>
        </p:spPr>
        <p:txBody>
          <a:bodyPr wrap="square" lIns="67500" tIns="35100" rIns="67500" bIns="35100">
            <a:spAutoFit/>
          </a:bodyPr>
          <a:lstStyle/>
          <a:p>
            <a:pPr marL="165497" indent="-165497">
              <a:lnSpc>
                <a:spcPct val="90000"/>
              </a:lnSpc>
              <a:buClr>
                <a:srgbClr val="000000"/>
              </a:buClr>
              <a:buSzPct val="100000"/>
              <a:buFont typeface="Times New Roman" pitchFamily="18" charset="0"/>
              <a:buAutoNum type="arabicPeriod"/>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latin typeface="Cambria" panose="02040503050406030204" pitchFamily="18" charset="0"/>
                <a:ea typeface="Cambria" panose="02040503050406030204" pitchFamily="18" charset="0"/>
              </a:rPr>
              <a:t> Introduction to the Document</a:t>
            </a:r>
          </a:p>
          <a:p>
            <a:pPr lvl="1" indent="-90488">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1.1  Purpose of the Product</a:t>
            </a:r>
          </a:p>
          <a:p>
            <a:pPr lvl="1" indent="-90488">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1.2  Scope of the Product</a:t>
            </a:r>
          </a:p>
          <a:p>
            <a:pPr lvl="1" indent="-90488">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1.3  Acronyms, Abbreviations, Definitions</a:t>
            </a:r>
          </a:p>
          <a:p>
            <a:pPr lvl="1" indent="-90488">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1.4  References</a:t>
            </a:r>
          </a:p>
          <a:p>
            <a:pPr lvl="1" indent="-90488">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1.5  Outline of the rest of the SRS</a:t>
            </a:r>
          </a:p>
          <a:p>
            <a:pPr marL="165497" indent="-165497">
              <a:lnSpc>
                <a:spcPct val="90000"/>
              </a:lnSpc>
              <a:buClr>
                <a:srgbClr val="000000"/>
              </a:buClr>
              <a:buSzPct val="100000"/>
              <a:buFont typeface="Comic Sans MS" pitchFamily="66" charset="0"/>
              <a:buAutoNum type="arabicPeriod"/>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latin typeface="Cambria" panose="02040503050406030204" pitchFamily="18" charset="0"/>
                <a:ea typeface="Cambria" panose="02040503050406030204" pitchFamily="18" charset="0"/>
              </a:rPr>
              <a:t>General Description of Product</a:t>
            </a:r>
          </a:p>
          <a:p>
            <a:pPr lvl="1" indent="-90488">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2.1  Context of Product</a:t>
            </a:r>
          </a:p>
          <a:p>
            <a:pPr lvl="1" indent="-90488">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2.2  Product Functions</a:t>
            </a:r>
          </a:p>
          <a:p>
            <a:pPr lvl="1" indent="-90488">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2.3  User Characteristics</a:t>
            </a:r>
          </a:p>
          <a:p>
            <a:pPr lvl="1" indent="-90488">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2.4  Constraints</a:t>
            </a:r>
          </a:p>
          <a:p>
            <a:pPr lvl="1" indent="-90488">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2.5  Assumptions and Dependencies</a:t>
            </a:r>
          </a:p>
          <a:p>
            <a:pPr marL="165497" indent="-165497">
              <a:lnSpc>
                <a:spcPct val="90000"/>
              </a:lnSpc>
              <a:buClr>
                <a:srgbClr val="000000"/>
              </a:buClr>
              <a:buSzPct val="100000"/>
              <a:buFont typeface="Comic Sans MS" pitchFamily="66" charset="0"/>
              <a:buAutoNum type="arabicPeriod"/>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latin typeface="Cambria" panose="02040503050406030204" pitchFamily="18" charset="0"/>
                <a:ea typeface="Cambria" panose="02040503050406030204" pitchFamily="18" charset="0"/>
              </a:rPr>
              <a:t>Specific Requirements</a:t>
            </a:r>
          </a:p>
          <a:p>
            <a:pPr lvl="1" indent="-90488">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3.1  External Interface Requirements</a:t>
            </a:r>
          </a:p>
          <a:p>
            <a:pPr marL="1450181" lvl="2" indent="-1019175">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3.1.1  User Interfaces</a:t>
            </a:r>
          </a:p>
          <a:p>
            <a:pPr marL="1450181" lvl="2" indent="-1019175">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3.1.2  Hardware Interfaces</a:t>
            </a:r>
          </a:p>
          <a:p>
            <a:pPr marL="1450181" lvl="2" indent="-1019175">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3.1.3  Software Interfaces</a:t>
            </a:r>
          </a:p>
          <a:p>
            <a:pPr marL="1450181" lvl="2" indent="-1019175">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3.1.4  Communications Interfaces</a:t>
            </a:r>
          </a:p>
          <a:p>
            <a:pPr lvl="1" indent="-90488">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3.2  Functional Requirements</a:t>
            </a:r>
          </a:p>
          <a:p>
            <a:pPr marL="1450181" lvl="2" indent="-1019175">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3.2.1  Requirement 1</a:t>
            </a:r>
          </a:p>
          <a:p>
            <a:pPr marL="1450181" lvl="2" indent="-1019175">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3.2.2  Requirement 2</a:t>
            </a:r>
          </a:p>
          <a:p>
            <a:pPr marL="1450181" lvl="2" indent="-1019175">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a:t>
            </a:r>
          </a:p>
          <a:p>
            <a:pPr lvl="1" indent="-90488">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3.3  Performance Requirements</a:t>
            </a:r>
          </a:p>
          <a:p>
            <a:pPr lvl="1" indent="-90488">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3.4  Design Constraints</a:t>
            </a:r>
          </a:p>
          <a:p>
            <a:pPr lvl="1" indent="-90488">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3.5  Other Quality Requirements</a:t>
            </a:r>
          </a:p>
          <a:p>
            <a:pPr lvl="1" indent="-90488">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solidFill>
                  <a:srgbClr val="000000"/>
                </a:solidFill>
                <a:latin typeface="Cambria" panose="02040503050406030204" pitchFamily="18" charset="0"/>
                <a:ea typeface="Cambria" panose="02040503050406030204" pitchFamily="18" charset="0"/>
                <a:cs typeface="Arial" charset="0"/>
              </a:rPr>
              <a:t>3.6  Other Requirements</a:t>
            </a:r>
          </a:p>
          <a:p>
            <a:pPr marL="165497" indent="-165497">
              <a:lnSpc>
                <a:spcPct val="90000"/>
              </a:lnSpc>
              <a:buClr>
                <a:srgbClr val="000000"/>
              </a:buClr>
              <a:buSzPct val="100000"/>
              <a:buFont typeface="Comic Sans MS" pitchFamily="66" charset="0"/>
              <a:buAutoNum type="arabicPeriod"/>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r>
              <a:rPr lang="en-GB" sz="1400" dirty="0">
                <a:latin typeface="Cambria" panose="02040503050406030204" pitchFamily="18" charset="0"/>
                <a:ea typeface="Cambria" panose="02040503050406030204" pitchFamily="18" charset="0"/>
              </a:rPr>
              <a:t>Appendices</a:t>
            </a:r>
          </a:p>
          <a:p>
            <a:pPr lvl="1" indent="-90488">
              <a:lnSpc>
                <a:spcPct val="90000"/>
              </a:lnSpc>
              <a:buClr>
                <a:srgbClr val="000000"/>
              </a:buClr>
              <a:buSzPct val="100000"/>
              <a:tabLst>
                <a:tab pos="165497" algn="l"/>
                <a:tab pos="508397" algn="l"/>
                <a:tab pos="851297" algn="l"/>
                <a:tab pos="1194197" algn="l"/>
                <a:tab pos="1537097" algn="l"/>
                <a:tab pos="1879997" algn="l"/>
                <a:tab pos="2222897" algn="l"/>
                <a:tab pos="2565797" algn="l"/>
                <a:tab pos="2908697" algn="l"/>
                <a:tab pos="3251597" algn="l"/>
                <a:tab pos="3594497" algn="l"/>
                <a:tab pos="3937397" algn="l"/>
                <a:tab pos="4280297" algn="l"/>
                <a:tab pos="4623197" algn="l"/>
                <a:tab pos="4966097" algn="l"/>
                <a:tab pos="5308997" algn="l"/>
                <a:tab pos="5651897" algn="l"/>
                <a:tab pos="5994797" algn="l"/>
                <a:tab pos="6337697" algn="l"/>
                <a:tab pos="6680597" algn="l"/>
                <a:tab pos="7023497" algn="l"/>
              </a:tabLst>
            </a:pPr>
            <a:endParaRPr lang="en-GB" sz="1400" dirty="0">
              <a:solidFill>
                <a:srgbClr val="000000"/>
              </a:solidFill>
              <a:latin typeface="Cambria" panose="02040503050406030204" pitchFamily="18" charset="0"/>
              <a:ea typeface="Cambria" panose="02040503050406030204" pitchFamily="18" charset="0"/>
              <a:cs typeface="Arial" charset="0"/>
            </a:endParaRPr>
          </a:p>
        </p:txBody>
      </p:sp>
      <p:sp>
        <p:nvSpPr>
          <p:cNvPr id="6" name="Rectangle 2"/>
          <p:cNvSpPr>
            <a:spLocks noGrp="1" noChangeArrowheads="1"/>
          </p:cNvSpPr>
          <p:nvPr>
            <p:ph type="title"/>
          </p:nvPr>
        </p:nvSpPr>
        <p:spPr>
          <a:xfrm>
            <a:off x="1148357" y="506539"/>
            <a:ext cx="6161485" cy="847725"/>
          </a:xfrm>
        </p:spPr>
        <p:txBody>
          <a:bodyPr>
            <a:no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sz="3600" dirty="0"/>
              <a:t>Requirements Documentation</a:t>
            </a:r>
            <a:br>
              <a:rPr lang="en-GB" sz="3600" dirty="0"/>
            </a:br>
            <a:r>
              <a:rPr lang="en-GB" sz="1800" dirty="0"/>
              <a:t>IEEE Standard for SRS Organized by Requirements</a:t>
            </a:r>
          </a:p>
        </p:txBody>
      </p:sp>
      <p:sp>
        <p:nvSpPr>
          <p:cNvPr id="2" name="TextBox 1"/>
          <p:cNvSpPr txBox="1"/>
          <p:nvPr/>
        </p:nvSpPr>
        <p:spPr>
          <a:xfrm>
            <a:off x="3962400" y="1412985"/>
            <a:ext cx="4724400" cy="2795084"/>
          </a:xfrm>
          <a:prstGeom prst="rect">
            <a:avLst/>
          </a:prstGeom>
          <a:noFill/>
        </p:spPr>
        <p:txBody>
          <a:bodyPr wrap="square" rtlCol="0">
            <a:noAutofit/>
          </a:bodyPr>
          <a:lstStyle/>
          <a:p>
            <a:r>
              <a:rPr lang="en-US" sz="1400" b="1" dirty="0"/>
              <a:t>Functional Requirements for a Spellchecker:</a:t>
            </a:r>
          </a:p>
          <a:p>
            <a:r>
              <a:rPr lang="en-US" sz="1400" dirty="0"/>
              <a:t>Requirement 1: </a:t>
            </a:r>
          </a:p>
          <a:p>
            <a:r>
              <a:rPr lang="en-US" sz="1400" dirty="0"/>
              <a:t>System shall keep track of words being typed in the existing word processor</a:t>
            </a:r>
          </a:p>
          <a:p>
            <a:r>
              <a:rPr lang="en-US" sz="1400" dirty="0"/>
              <a:t>Requirement 2:</a:t>
            </a:r>
          </a:p>
          <a:p>
            <a:r>
              <a:rPr lang="en-US" sz="1400" dirty="0"/>
              <a:t>System shall check against each typed word if it is a valid word in the corresponding dictionary</a:t>
            </a:r>
          </a:p>
          <a:p>
            <a:r>
              <a:rPr lang="en-US" sz="1400" dirty="0"/>
              <a:t>Requirement 3:</a:t>
            </a:r>
          </a:p>
          <a:p>
            <a:r>
              <a:rPr lang="en-US" sz="1400" dirty="0"/>
              <a:t>System shall highlight the wrong words (i.e. which are not part of dictionary) while the user types in the existing word processor.</a:t>
            </a:r>
          </a:p>
          <a:p>
            <a:r>
              <a:rPr lang="en-US" sz="1400" dirty="0"/>
              <a:t>Requirement 4: </a:t>
            </a:r>
          </a:p>
          <a:p>
            <a:r>
              <a:rPr lang="en-US" sz="1400" dirty="0"/>
              <a:t>System shall give the user an option to make correction in case there is a wrong word typed</a:t>
            </a:r>
          </a:p>
          <a:p>
            <a:r>
              <a:rPr lang="en-US" sz="1400" dirty="0"/>
              <a:t>Requirement 5:</a:t>
            </a:r>
          </a:p>
          <a:p>
            <a:r>
              <a:rPr lang="en-US" sz="1400" dirty="0"/>
              <a:t>System shall suggest correct words when user opts to make a  correction against a wrong word</a:t>
            </a:r>
          </a:p>
        </p:txBody>
      </p:sp>
      <p:sp>
        <p:nvSpPr>
          <p:cNvPr id="5" name="TextBox 4"/>
          <p:cNvSpPr txBox="1"/>
          <p:nvPr/>
        </p:nvSpPr>
        <p:spPr>
          <a:xfrm>
            <a:off x="4038600" y="5334000"/>
            <a:ext cx="4648200" cy="1142999"/>
          </a:xfrm>
          <a:prstGeom prst="rect">
            <a:avLst/>
          </a:prstGeom>
          <a:noFill/>
        </p:spPr>
        <p:txBody>
          <a:bodyPr wrap="square" rtlCol="0">
            <a:noAutofit/>
          </a:bodyPr>
          <a:lstStyle/>
          <a:p>
            <a:r>
              <a:rPr lang="en-US" sz="1400" b="1" dirty="0"/>
              <a:t>Non Functional Requirements for a Spellchecker:</a:t>
            </a:r>
          </a:p>
          <a:p>
            <a:r>
              <a:rPr lang="en-US" sz="1400" dirty="0"/>
              <a:t>Requirement 1:</a:t>
            </a:r>
          </a:p>
          <a:p>
            <a:r>
              <a:rPr lang="en-US" sz="1400" dirty="0"/>
              <a:t>System shall integrate with an existing word processor that runs on Linux.</a:t>
            </a:r>
          </a:p>
          <a:p>
            <a:r>
              <a:rPr lang="en-US" sz="1400" dirty="0"/>
              <a:t>Requirement 2:</a:t>
            </a:r>
          </a:p>
          <a:p>
            <a:r>
              <a:rPr lang="en-US" sz="1400" dirty="0"/>
              <a:t>System shall use Red color to highlight the wrong words </a:t>
            </a:r>
          </a:p>
        </p:txBody>
      </p:sp>
    </p:spTree>
    <p:extLst>
      <p:ext uri="{BB962C8B-B14F-4D97-AF65-F5344CB8AC3E}">
        <p14:creationId xmlns:p14="http://schemas.microsoft.com/office/powerpoint/2010/main" val="27893383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sp>
        <p:nvSpPr>
          <p:cNvPr id="3" name="Content Placeholder 2"/>
          <p:cNvSpPr>
            <a:spLocks noGrp="1"/>
          </p:cNvSpPr>
          <p:nvPr>
            <p:ph idx="1"/>
          </p:nvPr>
        </p:nvSpPr>
        <p:spPr/>
        <p:txBody>
          <a:bodyPr>
            <a:normAutofit/>
          </a:bodyPr>
          <a:lstStyle/>
          <a:p>
            <a:r>
              <a:rPr lang="en-US" sz="2800" dirty="0" smtClean="0"/>
              <a:t>Customers (intended audience) of requirements document</a:t>
            </a:r>
          </a:p>
          <a:p>
            <a:pPr lvl="1"/>
            <a:r>
              <a:rPr lang="en-US" sz="2400" dirty="0" smtClean="0"/>
              <a:t>Customers</a:t>
            </a:r>
          </a:p>
          <a:p>
            <a:pPr lvl="1"/>
            <a:r>
              <a:rPr lang="en-US" sz="2400" dirty="0" smtClean="0"/>
              <a:t>Managers</a:t>
            </a:r>
          </a:p>
          <a:p>
            <a:pPr lvl="1"/>
            <a:r>
              <a:rPr lang="en-US" sz="2400" dirty="0" smtClean="0"/>
              <a:t>Developers</a:t>
            </a:r>
          </a:p>
          <a:p>
            <a:pPr lvl="1"/>
            <a:r>
              <a:rPr lang="en-US" sz="2400" dirty="0" smtClean="0"/>
              <a:t>Test engineers</a:t>
            </a:r>
          </a:p>
          <a:p>
            <a:pPr lvl="1"/>
            <a:r>
              <a:rPr lang="en-US" sz="2400" dirty="0" smtClean="0"/>
              <a:t>Maintenance engineers</a:t>
            </a:r>
          </a:p>
          <a:p>
            <a:pPr lvl="1"/>
            <a:r>
              <a:rPr lang="en-US" sz="2400" dirty="0" smtClean="0"/>
              <a:t>Other stakeholders</a:t>
            </a:r>
            <a:endParaRPr lang="en-US" sz="2400" dirty="0"/>
          </a:p>
        </p:txBody>
      </p:sp>
    </p:spTree>
    <p:extLst>
      <p:ext uri="{BB962C8B-B14F-4D97-AF65-F5344CB8AC3E}">
        <p14:creationId xmlns:p14="http://schemas.microsoft.com/office/powerpoint/2010/main" val="17749032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CRC Cards</a:t>
            </a:r>
            <a:endParaRPr lang="en-US" sz="4400" dirty="0"/>
          </a:p>
        </p:txBody>
      </p:sp>
      <p:sp>
        <p:nvSpPr>
          <p:cNvPr id="3" name="Content Placeholder 2"/>
          <p:cNvSpPr>
            <a:spLocks noGrp="1"/>
          </p:cNvSpPr>
          <p:nvPr>
            <p:ph idx="1"/>
          </p:nvPr>
        </p:nvSpPr>
        <p:spPr/>
        <p:txBody>
          <a:bodyPr>
            <a:normAutofit/>
          </a:bodyPr>
          <a:lstStyle/>
          <a:p>
            <a:r>
              <a:rPr lang="en-US" sz="3200" dirty="0" smtClean="0"/>
              <a:t>Class-Responsibility-Collaborator cards</a:t>
            </a:r>
          </a:p>
          <a:p>
            <a:pPr lvl="1"/>
            <a:r>
              <a:rPr lang="en-US" sz="2800" dirty="0" smtClean="0"/>
              <a:t>Organizing the classes relevant to system</a:t>
            </a:r>
          </a:p>
          <a:p>
            <a:pPr lvl="1"/>
            <a:r>
              <a:rPr lang="en-US" sz="2800" dirty="0" smtClean="0"/>
              <a:t>Organized representation of classes</a:t>
            </a:r>
          </a:p>
          <a:p>
            <a:pPr lvl="2"/>
            <a:r>
              <a:rPr lang="en-US" sz="2000" dirty="0" smtClean="0"/>
              <a:t>Responsibilities</a:t>
            </a:r>
          </a:p>
          <a:p>
            <a:pPr lvl="3"/>
            <a:r>
              <a:rPr lang="en-US" sz="1800" dirty="0" smtClean="0"/>
              <a:t>Anything a class knows or does</a:t>
            </a:r>
          </a:p>
          <a:p>
            <a:pPr lvl="3"/>
            <a:r>
              <a:rPr lang="en-US" sz="1800" dirty="0" smtClean="0"/>
              <a:t>Relevant attributes and operations?</a:t>
            </a:r>
          </a:p>
          <a:p>
            <a:pPr lvl="2"/>
            <a:r>
              <a:rPr lang="en-US" sz="2000" dirty="0" smtClean="0"/>
              <a:t>Collaborators</a:t>
            </a:r>
          </a:p>
          <a:p>
            <a:pPr lvl="3"/>
            <a:r>
              <a:rPr lang="en-US" sz="1800" dirty="0" smtClean="0"/>
              <a:t>Other classes</a:t>
            </a:r>
          </a:p>
          <a:p>
            <a:pPr lvl="4"/>
            <a:r>
              <a:rPr lang="en-US" sz="1800" dirty="0" smtClean="0"/>
              <a:t>From which this class requests some information/some action</a:t>
            </a:r>
            <a:endParaRPr lang="en-US" sz="1800" dirty="0"/>
          </a:p>
        </p:txBody>
      </p:sp>
    </p:spTree>
    <p:extLst>
      <p:ext uri="{BB962C8B-B14F-4D97-AF65-F5344CB8AC3E}">
        <p14:creationId xmlns:p14="http://schemas.microsoft.com/office/powerpoint/2010/main" val="356892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t>We need to develop a game scenario where there can be multiple buildings and roads. There can be different runnable objects on the roads having different </a:t>
            </a:r>
            <a:r>
              <a:rPr lang="en-US" dirty="0" err="1" smtClean="0"/>
              <a:t>colours</a:t>
            </a:r>
            <a:r>
              <a:rPr lang="en-US" dirty="0" smtClean="0"/>
              <a:t>, number of doors, and number of wheels. Each of the runnable objects can start, stop, and run in its own way. The runnable objects include bicycle, carts, vehicles (like rickshaw, car, van, truck etc.). Each road has a different width, length, curving angle and knows the buildings and their positions on its sides. The buildings know their own positions and have different number of windows and doors. These windows and doors have different dimensions (height, width) and opening mechanism (sliding, pushing). Doors are passable and windows are not. The runnable objects know the road they are running on. The runnable objects are driven by the players (or similar characters in the game) who can use the run, start, stop </a:t>
            </a:r>
            <a:r>
              <a:rPr lang="en-US" dirty="0" err="1" smtClean="0"/>
              <a:t>behaviours</a:t>
            </a:r>
            <a:r>
              <a:rPr lang="en-US" dirty="0" smtClean="0"/>
              <a:t> of the object when required. </a:t>
            </a:r>
            <a:endParaRPr lang="en-US" dirty="0"/>
          </a:p>
        </p:txBody>
      </p:sp>
    </p:spTree>
    <p:extLst>
      <p:ext uri="{BB962C8B-B14F-4D97-AF65-F5344CB8AC3E}">
        <p14:creationId xmlns:p14="http://schemas.microsoft.com/office/powerpoint/2010/main" val="223846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Decision Table</a:t>
            </a:r>
            <a:endParaRPr lang="en-US" sz="4000" dirty="0"/>
          </a:p>
        </p:txBody>
      </p:sp>
      <p:sp>
        <p:nvSpPr>
          <p:cNvPr id="3" name="Content Placeholder 2"/>
          <p:cNvSpPr>
            <a:spLocks noGrp="1"/>
          </p:cNvSpPr>
          <p:nvPr>
            <p:ph idx="1"/>
          </p:nvPr>
        </p:nvSpPr>
        <p:spPr/>
        <p:txBody>
          <a:bodyPr>
            <a:normAutofit/>
          </a:bodyPr>
          <a:lstStyle/>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800" dirty="0" smtClean="0"/>
              <a:t>It is a tabular representation of a functional specification that maps events and conditions to appropriate response or action</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800" dirty="0" smtClean="0"/>
              <a:t>The specification is formal because the inputs (events and conditions) and outputs (actions) may be expressed in natural language</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800" dirty="0" smtClean="0"/>
              <a:t>If there is </a:t>
            </a:r>
            <a:r>
              <a:rPr lang="en-GB" sz="2800" i="1" dirty="0" smtClean="0"/>
              <a:t>n</a:t>
            </a:r>
            <a:r>
              <a:rPr lang="en-GB" sz="2800" dirty="0" smtClean="0"/>
              <a:t> input conditions, there are 2</a:t>
            </a:r>
            <a:r>
              <a:rPr lang="en-GB" sz="2800" i="1" baseline="33000" dirty="0" smtClean="0"/>
              <a:t>n</a:t>
            </a:r>
            <a:r>
              <a:rPr lang="en-GB" sz="2800" dirty="0" smtClean="0"/>
              <a:t> possible combination of input conditions</a:t>
            </a:r>
          </a:p>
          <a:p>
            <a:pPr>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pPr>
            <a:r>
              <a:rPr lang="en-GB" sz="2800" dirty="0" smtClean="0"/>
              <a:t>Combinations map to the same set of result can be combined into a single column</a:t>
            </a:r>
          </a:p>
          <a:p>
            <a:endParaRPr lang="en-US" sz="2800" dirty="0"/>
          </a:p>
        </p:txBody>
      </p:sp>
    </p:spTree>
    <p:extLst>
      <p:ext uri="{BB962C8B-B14F-4D97-AF65-F5344CB8AC3E}">
        <p14:creationId xmlns:p14="http://schemas.microsoft.com/office/powerpoint/2010/main" val="15503653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Example</a:t>
            </a:r>
            <a:endParaRPr lang="en-US" sz="3600" dirty="0"/>
          </a:p>
        </p:txBody>
      </p:sp>
      <p:sp>
        <p:nvSpPr>
          <p:cNvPr id="3" name="Content Placeholder 2"/>
          <p:cNvSpPr>
            <a:spLocks noGrp="1"/>
          </p:cNvSpPr>
          <p:nvPr>
            <p:ph idx="1"/>
          </p:nvPr>
        </p:nvSpPr>
        <p:spPr>
          <a:xfrm>
            <a:off x="630925" y="1371600"/>
            <a:ext cx="7886700" cy="4351338"/>
          </a:xfrm>
        </p:spPr>
        <p:txBody>
          <a:bodyPr>
            <a:noAutofit/>
          </a:bodyPr>
          <a:lstStyle/>
          <a:p>
            <a:pPr marL="0" indent="0">
              <a:buNone/>
            </a:pPr>
            <a:r>
              <a:rPr lang="en-US" sz="2000" dirty="0"/>
              <a:t>Our university awards </a:t>
            </a:r>
            <a:r>
              <a:rPr lang="en-US" sz="2000" dirty="0" err="1"/>
              <a:t>upto</a:t>
            </a:r>
            <a:r>
              <a:rPr lang="en-US" sz="2000" dirty="0"/>
              <a:t> 100% scholarship to talented students using a University Scholarship Award System (USAS). The university also awards 25% fee waiver on kinship basis using the same system. To award the scholarships, the university maintains very high standards. Students having less than 90% marks in matriculation do not qualify for any </a:t>
            </a:r>
            <a:r>
              <a:rPr lang="en-US" sz="2000" dirty="0" smtClean="0"/>
              <a:t>scholarship and are given 0% fee waiver . </a:t>
            </a:r>
            <a:r>
              <a:rPr lang="en-US" sz="2000" dirty="0"/>
              <a:t>Students scoring 90% or above in matriculation exam are </a:t>
            </a:r>
            <a:r>
              <a:rPr lang="en-US" sz="2000" dirty="0" smtClean="0"/>
              <a:t>assessed using this program </a:t>
            </a:r>
            <a:r>
              <a:rPr lang="en-US" sz="2000" dirty="0"/>
              <a:t>on the basis of their performance in intermediate exam and admission test. Fee waiver is granted as per following rules:</a:t>
            </a:r>
          </a:p>
          <a:p>
            <a:r>
              <a:rPr lang="en-US" sz="2000" dirty="0"/>
              <a:t>If a student scores 90% or above in intermediate and admission test, grant 100% fee waiver </a:t>
            </a:r>
          </a:p>
          <a:p>
            <a:r>
              <a:rPr lang="en-US" sz="2000" dirty="0"/>
              <a:t>If a student scores less than 90% in </a:t>
            </a:r>
            <a:r>
              <a:rPr lang="en-US" sz="2000" dirty="0" smtClean="0"/>
              <a:t>only </a:t>
            </a:r>
            <a:r>
              <a:rPr lang="en-US" sz="2000" dirty="0"/>
              <a:t>one of them, grant 50% fee waiver </a:t>
            </a:r>
          </a:p>
          <a:p>
            <a:r>
              <a:rPr lang="en-US" sz="2000" dirty="0"/>
              <a:t>If a student scores less than 90% in both of them and </a:t>
            </a:r>
            <a:r>
              <a:rPr lang="en-US" sz="2000" dirty="0" smtClean="0"/>
              <a:t>has valid kinship, </a:t>
            </a:r>
            <a:r>
              <a:rPr lang="en-US" sz="2000" dirty="0"/>
              <a:t>grant 25% fee waiver</a:t>
            </a:r>
          </a:p>
          <a:p>
            <a:r>
              <a:rPr lang="en-US" sz="2000" dirty="0"/>
              <a:t>If a student scores less than 90% in both of them and does not </a:t>
            </a:r>
            <a:r>
              <a:rPr lang="en-US" sz="2000" dirty="0" smtClean="0"/>
              <a:t>have valid kinship, </a:t>
            </a:r>
            <a:r>
              <a:rPr lang="en-US" sz="2000" dirty="0"/>
              <a:t>grant 0% fee waiver	</a:t>
            </a:r>
          </a:p>
        </p:txBody>
      </p:sp>
    </p:spTree>
    <p:extLst>
      <p:ext uri="{BB962C8B-B14F-4D97-AF65-F5344CB8AC3E}">
        <p14:creationId xmlns:p14="http://schemas.microsoft.com/office/powerpoint/2010/main" val="13397083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Example</a:t>
            </a:r>
            <a:endParaRPr lang="en-US" sz="4000" dirty="0"/>
          </a:p>
        </p:txBody>
      </p:sp>
      <p:graphicFrame>
        <p:nvGraphicFramePr>
          <p:cNvPr id="4" name="Content Placeholder 3"/>
          <p:cNvGraphicFramePr>
            <a:graphicFrameLocks noGrp="1"/>
          </p:cNvGraphicFramePr>
          <p:nvPr>
            <p:ph idx="1"/>
            <p:extLst/>
          </p:nvPr>
        </p:nvGraphicFramePr>
        <p:xfrm>
          <a:off x="628651" y="2226469"/>
          <a:ext cx="7886702" cy="3055620"/>
        </p:xfrm>
        <a:graphic>
          <a:graphicData uri="http://schemas.openxmlformats.org/drawingml/2006/table">
            <a:tbl>
              <a:tblPr firstRow="1" bandRow="1">
                <a:tableStyleId>{5C22544A-7EE6-4342-B048-85BDC9FD1C3A}</a:tableStyleId>
              </a:tblPr>
              <a:tblGrid>
                <a:gridCol w="1950777"/>
                <a:gridCol w="685800"/>
                <a:gridCol w="603914"/>
                <a:gridCol w="614149"/>
                <a:gridCol w="593678"/>
                <a:gridCol w="583442"/>
                <a:gridCol w="614150"/>
                <a:gridCol w="583442"/>
                <a:gridCol w="593678"/>
                <a:gridCol w="1063672"/>
              </a:tblGrid>
              <a:tr h="278130">
                <a:tc>
                  <a:txBody>
                    <a:bodyPr/>
                    <a:lstStyle/>
                    <a:p>
                      <a:endParaRPr lang="en-US" sz="1600" dirty="0">
                        <a:solidFill>
                          <a:schemeClr val="tx1"/>
                        </a:solidFill>
                      </a:endParaRPr>
                    </a:p>
                  </a:txBody>
                  <a:tcPr marL="68580" marR="68580" marT="34290" marB="34290">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Rule 1</a:t>
                      </a:r>
                      <a:endParaRPr lang="en-US" sz="16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Rule 2</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Rule</a:t>
                      </a:r>
                      <a:r>
                        <a:rPr lang="en-US" sz="1600" baseline="0" dirty="0" smtClean="0">
                          <a:solidFill>
                            <a:schemeClr val="tx1"/>
                          </a:solidFill>
                        </a:rPr>
                        <a:t> 3</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Rule 4</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Rule 5</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Rule 6</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Rule 7</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Rule 8</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Rule 9 -16</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8130">
                <a:tc>
                  <a:txBody>
                    <a:bodyPr/>
                    <a:lstStyle/>
                    <a:p>
                      <a:r>
                        <a:rPr lang="en-US" sz="1600" dirty="0" err="1" smtClean="0">
                          <a:solidFill>
                            <a:schemeClr val="tx1"/>
                          </a:solidFill>
                        </a:rPr>
                        <a:t>Marks</a:t>
                      </a:r>
                      <a:r>
                        <a:rPr lang="en-US" sz="1600" baseline="-25000" dirty="0" err="1" smtClean="0">
                          <a:solidFill>
                            <a:schemeClr val="tx1"/>
                          </a:solidFill>
                        </a:rPr>
                        <a:t>SSC</a:t>
                      </a:r>
                      <a:r>
                        <a:rPr lang="en-US" sz="1600" baseline="0" dirty="0" smtClean="0">
                          <a:solidFill>
                            <a:schemeClr val="tx1"/>
                          </a:solidFill>
                        </a:rPr>
                        <a:t> &gt;= 90%</a:t>
                      </a:r>
                      <a:endParaRPr lang="en-US" sz="1600" dirty="0">
                        <a:solidFill>
                          <a:schemeClr val="tx1"/>
                        </a:solidFill>
                      </a:endParaRPr>
                    </a:p>
                  </a:txBody>
                  <a:tcPr marL="68580" marR="68580" marT="34290" marB="34290">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F</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8130">
                <a:tc>
                  <a:txBody>
                    <a:bodyPr/>
                    <a:lstStyle/>
                    <a:p>
                      <a:r>
                        <a:rPr lang="en-US" sz="1600" dirty="0" err="1" smtClean="0">
                          <a:solidFill>
                            <a:schemeClr val="tx1"/>
                          </a:solidFill>
                        </a:rPr>
                        <a:t>Marks</a:t>
                      </a:r>
                      <a:r>
                        <a:rPr lang="en-US" sz="1600" baseline="-25000" dirty="0" err="1" smtClean="0">
                          <a:solidFill>
                            <a:schemeClr val="tx1"/>
                          </a:solidFill>
                        </a:rPr>
                        <a:t>Inter</a:t>
                      </a:r>
                      <a:r>
                        <a:rPr lang="en-US" sz="1600" baseline="0" dirty="0" smtClean="0">
                          <a:solidFill>
                            <a:schemeClr val="tx1"/>
                          </a:solidFill>
                        </a:rPr>
                        <a:t> &gt;= 90%</a:t>
                      </a:r>
                      <a:endParaRPr lang="en-US" sz="1600" dirty="0">
                        <a:solidFill>
                          <a:schemeClr val="tx1"/>
                        </a:solidFill>
                      </a:endParaRPr>
                    </a:p>
                  </a:txBody>
                  <a:tcPr marL="68580" marR="68580" marT="34290" marB="34290">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F</a:t>
                      </a:r>
                      <a:endParaRPr lang="en-US" sz="16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F</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F</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F</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8130">
                <a:tc>
                  <a:txBody>
                    <a:bodyPr/>
                    <a:lstStyle/>
                    <a:p>
                      <a:r>
                        <a:rPr lang="en-US" sz="1600" dirty="0" err="1" smtClean="0">
                          <a:solidFill>
                            <a:schemeClr val="tx1"/>
                          </a:solidFill>
                        </a:rPr>
                        <a:t>Marks</a:t>
                      </a:r>
                      <a:r>
                        <a:rPr lang="en-US" sz="1600" baseline="-25000" dirty="0" err="1" smtClean="0">
                          <a:solidFill>
                            <a:schemeClr val="tx1"/>
                          </a:solidFill>
                        </a:rPr>
                        <a:t>Test</a:t>
                      </a:r>
                      <a:r>
                        <a:rPr lang="en-US" sz="1600" baseline="-25000" dirty="0" smtClean="0">
                          <a:solidFill>
                            <a:schemeClr val="tx1"/>
                          </a:solidFill>
                        </a:rPr>
                        <a:t> </a:t>
                      </a:r>
                      <a:r>
                        <a:rPr lang="en-US" sz="1600" baseline="0" dirty="0" smtClean="0">
                          <a:solidFill>
                            <a:schemeClr val="tx1"/>
                          </a:solidFill>
                        </a:rPr>
                        <a:t>&gt;= 90%</a:t>
                      </a:r>
                      <a:endParaRPr lang="en-US" sz="1600" dirty="0">
                        <a:solidFill>
                          <a:schemeClr val="tx1"/>
                        </a:solidFill>
                      </a:endParaRPr>
                    </a:p>
                  </a:txBody>
                  <a:tcPr marL="68580" marR="68580" marT="34290" marB="34290">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F</a:t>
                      </a:r>
                      <a:endParaRPr lang="en-US" sz="16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F</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F</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F</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8130">
                <a:tc>
                  <a:txBody>
                    <a:bodyPr/>
                    <a:lstStyle/>
                    <a:p>
                      <a:r>
                        <a:rPr lang="en-US" sz="1600" dirty="0" smtClean="0">
                          <a:solidFill>
                            <a:schemeClr val="tx1"/>
                          </a:solidFill>
                        </a:rPr>
                        <a:t>Valid Kinship?</a:t>
                      </a:r>
                      <a:endParaRPr lang="en-US" sz="1600" dirty="0">
                        <a:solidFill>
                          <a:schemeClr val="tx1"/>
                        </a:solidFill>
                      </a:endParaRPr>
                    </a:p>
                  </a:txBody>
                  <a:tcPr marL="68580" marR="68580" marT="34290" marB="34290">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F</a:t>
                      </a:r>
                      <a:endParaRPr lang="en-US" sz="16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F</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F</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F</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278130">
                <a:tc>
                  <a:txBody>
                    <a:bodyPr/>
                    <a:lstStyle/>
                    <a:p>
                      <a:r>
                        <a:rPr lang="en-US" sz="1600" dirty="0" smtClean="0">
                          <a:solidFill>
                            <a:schemeClr val="tx1"/>
                          </a:solidFill>
                        </a:rPr>
                        <a:t>Grant 0% waiver</a:t>
                      </a:r>
                      <a:endParaRPr lang="en-US" sz="1600" dirty="0">
                        <a:solidFill>
                          <a:schemeClr val="tx1"/>
                        </a:solidFill>
                      </a:endParaRPr>
                    </a:p>
                  </a:txBody>
                  <a:tcPr marL="68580" marR="68580" marT="34290" marB="3429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x</a:t>
                      </a:r>
                      <a:endParaRPr lang="en-US" sz="16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x</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8130">
                <a:tc>
                  <a:txBody>
                    <a:bodyPr/>
                    <a:lstStyle/>
                    <a:p>
                      <a:r>
                        <a:rPr lang="en-US" sz="1600" dirty="0" smtClean="0">
                          <a:solidFill>
                            <a:schemeClr val="tx1"/>
                          </a:solidFill>
                        </a:rPr>
                        <a:t>Grant 25% waiver</a:t>
                      </a:r>
                      <a:endParaRPr lang="en-US" sz="1600" dirty="0">
                        <a:solidFill>
                          <a:schemeClr val="tx1"/>
                        </a:solidFill>
                      </a:endParaRPr>
                    </a:p>
                  </a:txBody>
                  <a:tcPr marL="68580" marR="68580" marT="34290" marB="34290">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x</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8130">
                <a:tc>
                  <a:txBody>
                    <a:bodyPr/>
                    <a:lstStyle/>
                    <a:p>
                      <a:r>
                        <a:rPr lang="en-US" sz="1600" dirty="0" smtClean="0">
                          <a:solidFill>
                            <a:schemeClr val="tx1"/>
                          </a:solidFill>
                        </a:rPr>
                        <a:t>Grant 50% waiver</a:t>
                      </a:r>
                      <a:endParaRPr lang="en-US" sz="1600" dirty="0">
                        <a:solidFill>
                          <a:schemeClr val="tx1"/>
                        </a:solidFill>
                      </a:endParaRPr>
                    </a:p>
                  </a:txBody>
                  <a:tcPr marL="68580" marR="68580" marT="34290" marB="34290">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x</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x</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x</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x</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78130">
                <a:tc>
                  <a:txBody>
                    <a:bodyPr/>
                    <a:lstStyle/>
                    <a:p>
                      <a:r>
                        <a:rPr lang="en-US" sz="1600" dirty="0" smtClean="0">
                          <a:solidFill>
                            <a:schemeClr val="tx1"/>
                          </a:solidFill>
                        </a:rPr>
                        <a:t>Grant 100% waiver</a:t>
                      </a:r>
                      <a:endParaRPr lang="en-US" sz="1600" dirty="0">
                        <a:solidFill>
                          <a:schemeClr val="tx1"/>
                        </a:solidFill>
                      </a:endParaRPr>
                    </a:p>
                  </a:txBody>
                  <a:tcPr marL="68580" marR="68580" marT="34290" marB="34290">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x</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600" dirty="0" smtClean="0">
                          <a:solidFill>
                            <a:schemeClr val="tx1"/>
                          </a:solidFill>
                        </a:rPr>
                        <a:t>x</a:t>
                      </a: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lang="en-US" sz="1600" dirty="0">
                        <a:solidFill>
                          <a:schemeClr val="tx1"/>
                        </a:solidFill>
                      </a:endParaRPr>
                    </a:p>
                  </a:txBody>
                  <a:tcPr marL="68580" marR="68580" marT="34290" marB="34290">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5027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371600"/>
                <a:ext cx="7886700" cy="4351338"/>
              </a:xfrm>
            </p:spPr>
            <p:txBody>
              <a:bodyPr>
                <a:noAutofit/>
              </a:bodyPr>
              <a:lstStyle/>
              <a:p>
                <a:pPr marL="0" indent="0">
                  <a:buNone/>
                </a:pPr>
                <a:r>
                  <a:rPr lang="en-US" sz="1600" dirty="0"/>
                  <a:t>We need to develop a software system that, as a subtask, requires to determine if the values entered as input by the user will form a triangle or not. The software also determines the type of the triangle if the input values form a triangle. </a:t>
                </a:r>
              </a:p>
              <a:p>
                <a:pPr marL="0" indent="0">
                  <a:buNone/>
                </a:pPr>
                <a:r>
                  <a:rPr lang="en-US" sz="1600" dirty="0"/>
                  <a:t>The three input values A, B, and C are integer values and each corresponds to one side of a triangle. Based on the inputs, the system outputs the type of the triangle i.e. Equilateral, Isosceles, Scalene, </a:t>
                </a:r>
                <a:r>
                  <a:rPr lang="en-US" sz="1600" dirty="0" err="1"/>
                  <a:t>NotATriangle</a:t>
                </a:r>
                <a:r>
                  <a:rPr lang="en-US" sz="1600" dirty="0"/>
                  <a:t>. The </a:t>
                </a:r>
                <a:r>
                  <a:rPr lang="en-US" sz="1600" dirty="0" err="1"/>
                  <a:t>NotATriangle</a:t>
                </a:r>
                <a:r>
                  <a:rPr lang="en-US" sz="1600" dirty="0"/>
                  <a:t> output is provided if A, B, and C do not form a triangle. In order to form a triangle, the sides A, B, and C must meet the following constraints:</a:t>
                </a:r>
              </a:p>
              <a:p>
                <a:pPr marL="0" indent="0">
                  <a:buNone/>
                </a:pPr>
                <a:r>
                  <a:rPr lang="en-US" sz="1600" dirty="0"/>
                  <a:t>C1: </a:t>
                </a:r>
                <a14:m>
                  <m:oMath xmlns:m="http://schemas.openxmlformats.org/officeDocument/2006/math">
                    <m:r>
                      <a:rPr lang="en-US" sz="1600" i="1">
                        <a:latin typeface="Cambria Math" panose="02040503050406030204" pitchFamily="18" charset="0"/>
                      </a:rPr>
                      <m:t>𝐴</m:t>
                    </m:r>
                    <m:r>
                      <a:rPr lang="en-US" sz="1600" i="1">
                        <a:latin typeface="Cambria Math" panose="02040503050406030204" pitchFamily="18" charset="0"/>
                      </a:rPr>
                      <m:t>&lt;</m:t>
                    </m:r>
                    <m:r>
                      <a:rPr lang="en-US" sz="1600" i="1">
                        <a:latin typeface="Cambria Math" panose="02040503050406030204" pitchFamily="18" charset="0"/>
                      </a:rPr>
                      <m:t>𝐵</m:t>
                    </m:r>
                    <m:r>
                      <a:rPr lang="en-US" sz="1600" i="1">
                        <a:latin typeface="Cambria Math" panose="02040503050406030204" pitchFamily="18" charset="0"/>
                      </a:rPr>
                      <m:t>+</m:t>
                    </m:r>
                    <m:r>
                      <a:rPr lang="en-US" sz="1600" i="1">
                        <a:latin typeface="Cambria Math" panose="02040503050406030204" pitchFamily="18" charset="0"/>
                      </a:rPr>
                      <m:t>𝐶</m:t>
                    </m:r>
                  </m:oMath>
                </a14:m>
                <a:endParaRPr lang="en-US" sz="1600" dirty="0"/>
              </a:p>
              <a:p>
                <a:pPr marL="0" indent="0">
                  <a:buNone/>
                </a:pPr>
                <a:r>
                  <a:rPr lang="en-US" sz="1600" dirty="0"/>
                  <a:t>C2: </a:t>
                </a:r>
                <a14:m>
                  <m:oMath xmlns:m="http://schemas.openxmlformats.org/officeDocument/2006/math">
                    <m:r>
                      <a:rPr lang="en-US" sz="1600" i="1">
                        <a:latin typeface="Cambria Math" panose="02040503050406030204" pitchFamily="18" charset="0"/>
                      </a:rPr>
                      <m:t>𝐵</m:t>
                    </m:r>
                    <m:r>
                      <a:rPr lang="en-US" sz="1600" i="1">
                        <a:latin typeface="Cambria Math" panose="02040503050406030204" pitchFamily="18" charset="0"/>
                      </a:rPr>
                      <m:t>&lt;</m:t>
                    </m:r>
                    <m:r>
                      <a:rPr lang="en-US" sz="1600" i="1">
                        <a:latin typeface="Cambria Math" panose="02040503050406030204" pitchFamily="18" charset="0"/>
                      </a:rPr>
                      <m:t>𝐴</m:t>
                    </m:r>
                    <m:r>
                      <a:rPr lang="en-US" sz="1600" i="1">
                        <a:latin typeface="Cambria Math" panose="02040503050406030204" pitchFamily="18" charset="0"/>
                      </a:rPr>
                      <m:t>+</m:t>
                    </m:r>
                    <m:r>
                      <a:rPr lang="en-US" sz="1600" i="1">
                        <a:latin typeface="Cambria Math" panose="02040503050406030204" pitchFamily="18" charset="0"/>
                      </a:rPr>
                      <m:t>𝐶</m:t>
                    </m:r>
                  </m:oMath>
                </a14:m>
                <a:endParaRPr lang="en-US" sz="1600" dirty="0"/>
              </a:p>
              <a:p>
                <a:pPr marL="0" indent="0">
                  <a:buNone/>
                </a:pPr>
                <a:r>
                  <a:rPr lang="en-US" sz="1600" dirty="0"/>
                  <a:t>C3:</a:t>
                </a:r>
                <a14:m>
                  <m:oMath xmlns:m="http://schemas.openxmlformats.org/officeDocument/2006/math">
                    <m:r>
                      <a:rPr lang="en-US" sz="1600" i="1">
                        <a:latin typeface="Cambria Math" panose="02040503050406030204" pitchFamily="18" charset="0"/>
                      </a:rPr>
                      <m:t> </m:t>
                    </m:r>
                    <m:r>
                      <a:rPr lang="en-US" sz="1600" i="1">
                        <a:latin typeface="Cambria Math" panose="02040503050406030204" pitchFamily="18" charset="0"/>
                      </a:rPr>
                      <m:t>𝐶</m:t>
                    </m:r>
                    <m:r>
                      <a:rPr lang="en-US" sz="1600" i="1">
                        <a:latin typeface="Cambria Math" panose="02040503050406030204" pitchFamily="18" charset="0"/>
                      </a:rPr>
                      <m:t>&lt;</m:t>
                    </m:r>
                    <m:r>
                      <a:rPr lang="en-US" sz="1600" i="1">
                        <a:latin typeface="Cambria Math" panose="02040503050406030204" pitchFamily="18" charset="0"/>
                      </a:rPr>
                      <m:t>𝐴</m:t>
                    </m:r>
                    <m:r>
                      <a:rPr lang="en-US" sz="1600" i="1">
                        <a:latin typeface="Cambria Math" panose="02040503050406030204" pitchFamily="18" charset="0"/>
                      </a:rPr>
                      <m:t>+</m:t>
                    </m:r>
                    <m:r>
                      <a:rPr lang="en-US" sz="1600" i="1">
                        <a:latin typeface="Cambria Math" panose="02040503050406030204" pitchFamily="18" charset="0"/>
                      </a:rPr>
                      <m:t>𝐵</m:t>
                    </m:r>
                  </m:oMath>
                </a14:m>
                <a:endParaRPr lang="en-US" sz="1600" dirty="0"/>
              </a:p>
              <a:p>
                <a:pPr marL="0" indent="0">
                  <a:buNone/>
                </a:pPr>
                <a:r>
                  <a:rPr lang="en-US" sz="1600" dirty="0"/>
                  <a:t>The type of triangle is decided based on the following:</a:t>
                </a:r>
              </a:p>
              <a:p>
                <a:pPr marL="0" indent="0">
                  <a:buNone/>
                </a:pPr>
                <a:r>
                  <a:rPr lang="en-US" sz="1600" dirty="0"/>
                  <a:t>If all sides are equal then it is </a:t>
                </a:r>
                <a:r>
                  <a:rPr lang="en-US" sz="1600" b="1" dirty="0"/>
                  <a:t>Equilateral</a:t>
                </a:r>
                <a:endParaRPr lang="en-US" sz="1600" dirty="0"/>
              </a:p>
              <a:p>
                <a:pPr marL="0" indent="0">
                  <a:buNone/>
                </a:pPr>
                <a:r>
                  <a:rPr lang="en-US" sz="1600" dirty="0"/>
                  <a:t>If exactly two sides are equal then it is </a:t>
                </a:r>
                <a:r>
                  <a:rPr lang="en-US" sz="1600" b="1" dirty="0"/>
                  <a:t>Isosceles</a:t>
                </a:r>
                <a:endParaRPr lang="en-US" sz="1600" dirty="0"/>
              </a:p>
              <a:p>
                <a:pPr marL="0" indent="0">
                  <a:buNone/>
                </a:pPr>
                <a:r>
                  <a:rPr lang="en-US" sz="1600" dirty="0"/>
                  <a:t>If no pair of sides is equal then it is </a:t>
                </a:r>
                <a:r>
                  <a:rPr lang="en-US" sz="1600" b="1" dirty="0"/>
                  <a:t>Scalene</a:t>
                </a:r>
                <a:endParaRPr lang="en-US" sz="1600" dirty="0"/>
              </a:p>
              <a:p>
                <a:pPr marL="0" indent="0">
                  <a:buNone/>
                </a:pPr>
                <a:r>
                  <a:rPr lang="en-US" sz="1600" dirty="0"/>
                  <a:t>If A, B, C do not satisfy any of the constraints C1, C2, C3 then it is </a:t>
                </a:r>
                <a:r>
                  <a:rPr lang="en-US" sz="1600" b="1" dirty="0"/>
                  <a:t>Not A Triangle</a:t>
                </a:r>
                <a:endParaRPr lang="en-US" sz="1600" dirty="0"/>
              </a:p>
              <a:p>
                <a:pPr marL="0" indent="0">
                  <a:buNone/>
                </a:pPr>
                <a:r>
                  <a:rPr lang="en-US" sz="1600" dirty="0"/>
                  <a:t>Provide a complete decision table that models the information provided above. </a:t>
                </a:r>
                <a:r>
                  <a:rPr lang="en-US" sz="1600" u="sng" dirty="0"/>
                  <a:t>Each condition must be expressed in terms of one or more input values (i.e. A, B, C) only. [Hint: Most of these conditions shall be simple (not compound).]</a:t>
                </a: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371600"/>
                <a:ext cx="7886700" cy="4351338"/>
              </a:xfrm>
              <a:blipFill rotWithShape="0">
                <a:blip r:embed="rId2"/>
                <a:stretch>
                  <a:fillRect l="-386" t="-980" b="-23109"/>
                </a:stretch>
              </a:blipFill>
            </p:spPr>
            <p:txBody>
              <a:bodyPr/>
              <a:lstStyle/>
              <a:p>
                <a:r>
                  <a:rPr lang="en-US">
                    <a:noFill/>
                  </a:rPr>
                  <a:t> </a:t>
                </a:r>
              </a:p>
            </p:txBody>
          </p:sp>
        </mc:Fallback>
      </mc:AlternateContent>
    </p:spTree>
    <p:extLst>
      <p:ext uri="{BB962C8B-B14F-4D97-AF65-F5344CB8AC3E}">
        <p14:creationId xmlns:p14="http://schemas.microsoft.com/office/powerpoint/2010/main" val="3276507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Prototyping</a:t>
            </a:r>
            <a:endParaRPr lang="en-US" dirty="0"/>
          </a:p>
        </p:txBody>
      </p:sp>
      <p:sp>
        <p:nvSpPr>
          <p:cNvPr id="3" name="Content Placeholder 2"/>
          <p:cNvSpPr>
            <a:spLocks noGrp="1"/>
          </p:cNvSpPr>
          <p:nvPr>
            <p:ph idx="1"/>
          </p:nvPr>
        </p:nvSpPr>
        <p:spPr/>
        <p:txBody>
          <a:bodyPr>
            <a:normAutofit/>
          </a:bodyPr>
          <a:lstStyle/>
          <a:p>
            <a:r>
              <a:rPr lang="en-US" sz="3200" dirty="0" smtClean="0"/>
              <a:t>“I’ll know it when I see it” –Boehm</a:t>
            </a:r>
          </a:p>
          <a:p>
            <a:r>
              <a:rPr lang="en-US" sz="3200" dirty="0" smtClean="0"/>
              <a:t>Build a prototype and solicit feedback</a:t>
            </a:r>
          </a:p>
          <a:p>
            <a:pPr lvl="1"/>
            <a:r>
              <a:rPr lang="en-US" sz="2800" dirty="0" smtClean="0"/>
              <a:t>Not so useful features</a:t>
            </a:r>
          </a:p>
          <a:p>
            <a:pPr lvl="1"/>
            <a:r>
              <a:rPr lang="en-US" sz="2800" dirty="0" smtClean="0"/>
              <a:t>Missing functionality</a:t>
            </a:r>
          </a:p>
          <a:p>
            <a:pPr lvl="1"/>
            <a:r>
              <a:rPr lang="en-US" sz="2800" dirty="0" smtClean="0"/>
              <a:t>Feasibility of the solution</a:t>
            </a:r>
          </a:p>
          <a:p>
            <a:pPr lvl="1"/>
            <a:r>
              <a:rPr lang="en-US" sz="2800" dirty="0" smtClean="0"/>
              <a:t>Exploring multiple options</a:t>
            </a:r>
          </a:p>
          <a:p>
            <a:pPr lvl="1"/>
            <a:r>
              <a:rPr lang="en-US" sz="2800" dirty="0" smtClean="0"/>
              <a:t>System aspects that need improvement</a:t>
            </a:r>
            <a:endParaRPr lang="en-US" sz="2800" dirty="0"/>
          </a:p>
        </p:txBody>
      </p:sp>
    </p:spTree>
    <p:extLst>
      <p:ext uri="{BB962C8B-B14F-4D97-AF65-F5344CB8AC3E}">
        <p14:creationId xmlns:p14="http://schemas.microsoft.com/office/powerpoint/2010/main" val="13162284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44671</TotalTime>
  <Words>1680</Words>
  <Application>Microsoft Office PowerPoint</Application>
  <PresentationFormat>On-screen Show (4:3)</PresentationFormat>
  <Paragraphs>245</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Cambria</vt:lpstr>
      <vt:lpstr>Cambria Math</vt:lpstr>
      <vt:lpstr>Comic Sans MS</vt:lpstr>
      <vt:lpstr>Times New Roman</vt:lpstr>
      <vt:lpstr>Office Theme</vt:lpstr>
      <vt:lpstr>Requirements Elaboration</vt:lpstr>
      <vt:lpstr>Elaboration</vt:lpstr>
      <vt:lpstr>CRC Cards</vt:lpstr>
      <vt:lpstr>Example</vt:lpstr>
      <vt:lpstr>Decision Table</vt:lpstr>
      <vt:lpstr>Example</vt:lpstr>
      <vt:lpstr>Example</vt:lpstr>
      <vt:lpstr>Exercise</vt:lpstr>
      <vt:lpstr>Prototyping</vt:lpstr>
      <vt:lpstr>Elements in Analysis Model</vt:lpstr>
      <vt:lpstr>Analysis</vt:lpstr>
      <vt:lpstr>Translating Requirements to Design</vt:lpstr>
      <vt:lpstr>Review of Elaboration Techniques</vt:lpstr>
      <vt:lpstr>Requirements Specification</vt:lpstr>
      <vt:lpstr>Writing Use Cases</vt:lpstr>
      <vt:lpstr>Recap: Writing User Stories</vt:lpstr>
      <vt:lpstr>Recap: Requirement Format</vt:lpstr>
      <vt:lpstr>Recap: Requirements at multiple Levels</vt:lpstr>
      <vt:lpstr>Recap: Requirements at multiple Levels</vt:lpstr>
      <vt:lpstr>Recap: Types of Requirements</vt:lpstr>
      <vt:lpstr>Requirements Documentation IEEE Standard for SRS Organized by Requirements</vt:lpstr>
      <vt:lpstr>Requirements Document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aadil</dc:creator>
  <cp:lastModifiedBy>Zeeshan</cp:lastModifiedBy>
  <cp:revision>477</cp:revision>
  <dcterms:created xsi:type="dcterms:W3CDTF">2011-09-06T15:43:21Z</dcterms:created>
  <dcterms:modified xsi:type="dcterms:W3CDTF">2024-03-19T06:02:04Z</dcterms:modified>
</cp:coreProperties>
</file>