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84" r:id="rId1"/>
  </p:sldMasterIdLst>
  <p:notesMasterIdLst>
    <p:notesMasterId r:id="rId26"/>
  </p:notesMasterIdLst>
  <p:handoutMasterIdLst>
    <p:handoutMasterId r:id="rId27"/>
  </p:handoutMasterIdLst>
  <p:sldIdLst>
    <p:sldId id="450" r:id="rId2"/>
    <p:sldId id="259" r:id="rId3"/>
    <p:sldId id="496" r:id="rId4"/>
    <p:sldId id="434" r:id="rId5"/>
    <p:sldId id="435" r:id="rId6"/>
    <p:sldId id="260" r:id="rId7"/>
    <p:sldId id="340" r:id="rId8"/>
    <p:sldId id="395" r:id="rId9"/>
    <p:sldId id="342" r:id="rId10"/>
    <p:sldId id="433" r:id="rId11"/>
    <p:sldId id="266" r:id="rId12"/>
    <p:sldId id="265" r:id="rId13"/>
    <p:sldId id="396" r:id="rId14"/>
    <p:sldId id="448" r:id="rId15"/>
    <p:sldId id="452" r:id="rId16"/>
    <p:sldId id="377" r:id="rId17"/>
    <p:sldId id="388" r:id="rId18"/>
    <p:sldId id="498" r:id="rId19"/>
    <p:sldId id="500" r:id="rId20"/>
    <p:sldId id="501" r:id="rId21"/>
    <p:sldId id="502" r:id="rId22"/>
    <p:sldId id="503" r:id="rId23"/>
    <p:sldId id="504" r:id="rId24"/>
    <p:sldId id="451" r:id="rId25"/>
  </p:sldIdLst>
  <p:sldSz cx="9144000" cy="6858000" type="screen4x3"/>
  <p:notesSz cx="6858000" cy="9144000"/>
  <p:defaultTex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724" autoAdjust="0"/>
  </p:normalViewPr>
  <p:slideViewPr>
    <p:cSldViewPr>
      <p:cViewPr varScale="1">
        <p:scale>
          <a:sx n="74" d="100"/>
          <a:sy n="74" d="100"/>
        </p:scale>
        <p:origin x="1284" y="72"/>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0" hangingPunct="0">
              <a:defRPr sz="1200">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0" hangingPunct="0">
              <a:defRPr sz="1200">
                <a:cs typeface="+mn-cs"/>
              </a:defRPr>
            </a:lvl1pPr>
          </a:lstStyle>
          <a:p>
            <a:pPr>
              <a:defRPr/>
            </a:pPr>
            <a:fld id="{1FA9A471-7C81-4E2E-BDF4-1BBC50ED437F}" type="datetimeFigureOut">
              <a:rPr lang="en-US"/>
              <a:pPr>
                <a:defRPr/>
              </a:pPr>
              <a:t>3/25/2024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0" hangingPunct="0">
              <a:defRPr sz="1200">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eaLnBrk="0" hangingPunct="0">
              <a:defRPr sz="1200">
                <a:cs typeface="+mn-cs"/>
              </a:defRPr>
            </a:lvl1pPr>
          </a:lstStyle>
          <a:p>
            <a:pPr>
              <a:defRPr/>
            </a:pPr>
            <a:fld id="{B0666849-19D6-4280-9E97-F8A0182DAB58}" type="slidenum">
              <a:rPr lang="en-US"/>
              <a:pPr>
                <a:defRPr/>
              </a:pPr>
              <a:t>‹#›</a:t>
            </a:fld>
            <a:endParaRPr lang="en-US"/>
          </a:p>
        </p:txBody>
      </p:sp>
    </p:spTree>
    <p:extLst>
      <p:ext uri="{BB962C8B-B14F-4D97-AF65-F5344CB8AC3E}">
        <p14:creationId xmlns:p14="http://schemas.microsoft.com/office/powerpoint/2010/main" val="11970295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6858000" cy="9144000"/>
          </a:xfrm>
          <a:prstGeom prst="roundRect">
            <a:avLst>
              <a:gd name="adj" fmla="val 23"/>
            </a:avLst>
          </a:prstGeom>
          <a:solidFill>
            <a:srgbClr val="FFFFFF"/>
          </a:solidFill>
          <a:ln w="9360">
            <a:noFill/>
            <a:round/>
            <a:headEnd/>
            <a:tailEnd/>
          </a:ln>
        </p:spPr>
        <p:txBody>
          <a:bodyPr wrap="none" anchor="ctr"/>
          <a:lstStyle/>
          <a:p>
            <a:pPr eaLnBrk="0" hangingPunct="0">
              <a:defRPr/>
            </a:pPr>
            <a:endParaRPr lang="en-US">
              <a:cs typeface="+mn-cs"/>
            </a:endParaRPr>
          </a:p>
        </p:txBody>
      </p:sp>
      <p:sp>
        <p:nvSpPr>
          <p:cNvPr id="3074" name="AutoShape 2"/>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pPr eaLnBrk="0" hangingPunct="0">
              <a:defRPr/>
            </a:pPr>
            <a:endParaRPr lang="en-US">
              <a:cs typeface="+mn-cs"/>
            </a:endParaRPr>
          </a:p>
        </p:txBody>
      </p:sp>
      <p:sp>
        <p:nvSpPr>
          <p:cNvPr id="3075" name="AutoShape 3"/>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pPr eaLnBrk="0" hangingPunct="0">
              <a:defRPr/>
            </a:pPr>
            <a:endParaRPr lang="en-US">
              <a:cs typeface="+mn-cs"/>
            </a:endParaRPr>
          </a:p>
        </p:txBody>
      </p:sp>
      <p:sp>
        <p:nvSpPr>
          <p:cNvPr id="3076" name="AutoShape 4"/>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pPr eaLnBrk="0" hangingPunct="0">
              <a:defRPr/>
            </a:pPr>
            <a:endParaRPr lang="en-US">
              <a:cs typeface="+mn-cs"/>
            </a:endParaRPr>
          </a:p>
        </p:txBody>
      </p:sp>
      <p:sp>
        <p:nvSpPr>
          <p:cNvPr id="3077" name="AutoShape 5"/>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pPr eaLnBrk="0" hangingPunct="0">
              <a:defRPr/>
            </a:pPr>
            <a:endParaRPr lang="en-US">
              <a:cs typeface="+mn-cs"/>
            </a:endParaRPr>
          </a:p>
        </p:txBody>
      </p:sp>
      <p:sp>
        <p:nvSpPr>
          <p:cNvPr id="3078" name="AutoShape 6"/>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pPr eaLnBrk="0" hangingPunct="0">
              <a:defRPr/>
            </a:pPr>
            <a:endParaRPr lang="en-US">
              <a:cs typeface="+mn-cs"/>
            </a:endParaRPr>
          </a:p>
        </p:txBody>
      </p:sp>
      <p:sp>
        <p:nvSpPr>
          <p:cNvPr id="3079" name="AutoShape 7"/>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pPr eaLnBrk="0" hangingPunct="0">
              <a:defRPr/>
            </a:pPr>
            <a:endParaRPr lang="en-US">
              <a:cs typeface="+mn-cs"/>
            </a:endParaRPr>
          </a:p>
        </p:txBody>
      </p:sp>
      <p:sp>
        <p:nvSpPr>
          <p:cNvPr id="3080" name="AutoShape 8"/>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pPr eaLnBrk="0" hangingPunct="0">
              <a:defRPr/>
            </a:pPr>
            <a:endParaRPr lang="en-US">
              <a:cs typeface="+mn-cs"/>
            </a:endParaRPr>
          </a:p>
        </p:txBody>
      </p:sp>
      <p:sp>
        <p:nvSpPr>
          <p:cNvPr id="3081" name="AutoShape 9"/>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pPr eaLnBrk="0" hangingPunct="0">
              <a:defRPr/>
            </a:pPr>
            <a:endParaRPr lang="en-US">
              <a:cs typeface="+mn-cs"/>
            </a:endParaRPr>
          </a:p>
        </p:txBody>
      </p:sp>
      <p:sp>
        <p:nvSpPr>
          <p:cNvPr id="3082" name="AutoShape 10"/>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pPr eaLnBrk="0" hangingPunct="0">
              <a:defRPr/>
            </a:pPr>
            <a:endParaRPr lang="en-US">
              <a:cs typeface="+mn-cs"/>
            </a:endParaRPr>
          </a:p>
        </p:txBody>
      </p:sp>
      <p:sp>
        <p:nvSpPr>
          <p:cNvPr id="3083" name="AutoShape 11"/>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pPr eaLnBrk="0" hangingPunct="0">
              <a:defRPr/>
            </a:pPr>
            <a:endParaRPr lang="en-US">
              <a:cs typeface="+mn-cs"/>
            </a:endParaRPr>
          </a:p>
        </p:txBody>
      </p:sp>
      <p:sp>
        <p:nvSpPr>
          <p:cNvPr id="3084" name="AutoShape 12"/>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pPr eaLnBrk="0" hangingPunct="0">
              <a:defRPr/>
            </a:pPr>
            <a:endParaRPr lang="en-US">
              <a:cs typeface="+mn-cs"/>
            </a:endParaRPr>
          </a:p>
        </p:txBody>
      </p:sp>
      <p:sp>
        <p:nvSpPr>
          <p:cNvPr id="76814" name="Rectangle 13"/>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w="9525">
            <a:solidFill>
              <a:srgbClr val="000000"/>
            </a:solidFill>
            <a:miter lim="800000"/>
            <a:headEnd/>
            <a:tailEnd/>
          </a:ln>
        </p:spPr>
      </p:sp>
      <p:sp>
        <p:nvSpPr>
          <p:cNvPr id="3086" name="Rectangle 14"/>
          <p:cNvSpPr txBox="1">
            <a:spLocks noGrp="1" noChangeArrowheads="1"/>
          </p:cNvSpPr>
          <p:nvPr>
            <p:ph type="body" idx="1"/>
          </p:nvPr>
        </p:nvSpPr>
        <p:spPr bwMode="auto">
          <a:xfrm>
            <a:off x="685800" y="4343400"/>
            <a:ext cx="5486400" cy="41148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endParaRPr lang="en-US" noProof="0" smtClean="0"/>
          </a:p>
        </p:txBody>
      </p:sp>
    </p:spTree>
    <p:extLst>
      <p:ext uri="{BB962C8B-B14F-4D97-AF65-F5344CB8AC3E}">
        <p14:creationId xmlns:p14="http://schemas.microsoft.com/office/powerpoint/2010/main" val="2971151186"/>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1"/>
          <p:cNvSpPr>
            <a:spLocks noGrp="1" noRot="1" noChangeAspect="1" noChangeArrowheads="1" noTextEdit="1"/>
          </p:cNvSpPr>
          <p:nvPr>
            <p:ph type="sldImg"/>
          </p:nvPr>
        </p:nvSpPr>
        <p:spPr>
          <a:ln/>
        </p:spPr>
      </p:sp>
      <p:sp>
        <p:nvSpPr>
          <p:cNvPr id="80899"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32299680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Rectangle 1"/>
          <p:cNvSpPr>
            <a:spLocks noGrp="1" noRot="1" noChangeAspect="1" noChangeArrowheads="1" noTextEdit="1"/>
          </p:cNvSpPr>
          <p:nvPr>
            <p:ph type="sldImg"/>
          </p:nvPr>
        </p:nvSpPr>
        <p:spPr>
          <a:ln/>
        </p:spPr>
      </p:sp>
      <p:sp>
        <p:nvSpPr>
          <p:cNvPr id="92163"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3116767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282" name="Rectangle 1"/>
          <p:cNvSpPr>
            <a:spLocks noGrp="1" noRot="1" noChangeAspect="1" noChangeArrowheads="1" noTextEdit="1"/>
          </p:cNvSpPr>
          <p:nvPr>
            <p:ph type="sldImg"/>
          </p:nvPr>
        </p:nvSpPr>
        <p:spPr>
          <a:ln/>
        </p:spPr>
      </p:sp>
      <p:sp>
        <p:nvSpPr>
          <p:cNvPr id="97283"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1017511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6" name="Rectangle 1"/>
          <p:cNvSpPr>
            <a:spLocks noGrp="1" noRot="1" noChangeAspect="1" noChangeArrowheads="1" noTextEdit="1"/>
          </p:cNvSpPr>
          <p:nvPr>
            <p:ph type="sldImg"/>
          </p:nvPr>
        </p:nvSpPr>
        <p:spPr>
          <a:ln/>
        </p:spPr>
      </p:sp>
      <p:sp>
        <p:nvSpPr>
          <p:cNvPr id="98307"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12859987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8786" name="Rectangle 1"/>
          <p:cNvSpPr>
            <a:spLocks noGrp="1" noRot="1" noChangeAspect="1" noChangeArrowheads="1" noTextEdit="1"/>
          </p:cNvSpPr>
          <p:nvPr>
            <p:ph type="sldImg"/>
          </p:nvPr>
        </p:nvSpPr>
        <p:spPr>
          <a:ln/>
        </p:spPr>
      </p:sp>
      <p:sp>
        <p:nvSpPr>
          <p:cNvPr id="118787"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10582128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810" name="Rectangle 1"/>
          <p:cNvSpPr>
            <a:spLocks noGrp="1" noRot="1" noChangeAspect="1" noChangeArrowheads="1" noTextEdit="1"/>
          </p:cNvSpPr>
          <p:nvPr>
            <p:ph type="sldImg"/>
          </p:nvPr>
        </p:nvSpPr>
        <p:spPr>
          <a:ln/>
        </p:spPr>
      </p:sp>
      <p:sp>
        <p:nvSpPr>
          <p:cNvPr id="119811"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31093910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8722" name="Rectangle 1"/>
          <p:cNvSpPr>
            <a:spLocks noGrp="1" noRot="1" noChangeAspect="1" noChangeArrowheads="1" noTextEdit="1"/>
          </p:cNvSpPr>
          <p:nvPr>
            <p:ph type="sldImg"/>
          </p:nvPr>
        </p:nvSpPr>
        <p:spPr>
          <a:ln/>
        </p:spPr>
      </p:sp>
      <p:sp>
        <p:nvSpPr>
          <p:cNvPr id="158723"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7007300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9746" name="Rectangle 1"/>
          <p:cNvSpPr>
            <a:spLocks noGrp="1" noRot="1" noChangeAspect="1" noChangeArrowheads="1" noTextEdit="1"/>
          </p:cNvSpPr>
          <p:nvPr>
            <p:ph type="sldImg"/>
          </p:nvPr>
        </p:nvSpPr>
        <p:spPr>
          <a:ln/>
        </p:spPr>
      </p:sp>
      <p:sp>
        <p:nvSpPr>
          <p:cNvPr id="159747"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10519567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0770" name="Rectangle 1"/>
          <p:cNvSpPr>
            <a:spLocks noGrp="1" noRot="1" noChangeAspect="1" noChangeArrowheads="1" noTextEdit="1"/>
          </p:cNvSpPr>
          <p:nvPr>
            <p:ph type="sldImg"/>
          </p:nvPr>
        </p:nvSpPr>
        <p:spPr>
          <a:ln/>
        </p:spPr>
      </p:sp>
      <p:sp>
        <p:nvSpPr>
          <p:cNvPr id="160771"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2250485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1"/>
          <p:cNvSpPr>
            <a:spLocks noGrp="1" noRot="1" noChangeAspect="1" noChangeArrowheads="1" noTextEdit="1"/>
          </p:cNvSpPr>
          <p:nvPr>
            <p:ph type="sldImg"/>
          </p:nvPr>
        </p:nvSpPr>
        <p:spPr>
          <a:ln/>
        </p:spPr>
      </p:sp>
      <p:sp>
        <p:nvSpPr>
          <p:cNvPr id="81923"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2129555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1"/>
          <p:cNvSpPr>
            <a:spLocks noGrp="1" noRot="1" noChangeAspect="1" noChangeArrowheads="1" noTextEdit="1"/>
          </p:cNvSpPr>
          <p:nvPr>
            <p:ph type="sldImg"/>
          </p:nvPr>
        </p:nvSpPr>
        <p:spPr>
          <a:ln/>
        </p:spPr>
      </p:sp>
      <p:sp>
        <p:nvSpPr>
          <p:cNvPr id="82947"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3721935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1"/>
          <p:cNvSpPr>
            <a:spLocks noGrp="1" noRot="1" noChangeAspect="1" noChangeArrowheads="1" noTextEdit="1"/>
          </p:cNvSpPr>
          <p:nvPr>
            <p:ph type="sldImg"/>
          </p:nvPr>
        </p:nvSpPr>
        <p:spPr>
          <a:ln/>
        </p:spPr>
      </p:sp>
      <p:sp>
        <p:nvSpPr>
          <p:cNvPr id="83971"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37808823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1"/>
          <p:cNvSpPr>
            <a:spLocks noGrp="1" noRot="1" noChangeAspect="1" noChangeArrowheads="1" noTextEdit="1"/>
          </p:cNvSpPr>
          <p:nvPr>
            <p:ph type="sldImg"/>
          </p:nvPr>
        </p:nvSpPr>
        <p:spPr>
          <a:ln/>
        </p:spPr>
      </p:sp>
      <p:sp>
        <p:nvSpPr>
          <p:cNvPr id="84995"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3679611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Rectangle 1"/>
          <p:cNvSpPr>
            <a:spLocks noGrp="1" noRot="1" noChangeAspect="1" noChangeArrowheads="1" noTextEdit="1"/>
          </p:cNvSpPr>
          <p:nvPr>
            <p:ph type="sldImg"/>
          </p:nvPr>
        </p:nvSpPr>
        <p:spPr>
          <a:ln/>
        </p:spPr>
      </p:sp>
      <p:sp>
        <p:nvSpPr>
          <p:cNvPr id="88067"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29031357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4" name="Rectangle 1"/>
          <p:cNvSpPr>
            <a:spLocks noGrp="1" noRot="1" noChangeAspect="1" noChangeArrowheads="1" noTextEdit="1"/>
          </p:cNvSpPr>
          <p:nvPr>
            <p:ph type="sldImg"/>
          </p:nvPr>
        </p:nvSpPr>
        <p:spPr>
          <a:ln/>
        </p:spPr>
      </p:sp>
      <p:sp>
        <p:nvSpPr>
          <p:cNvPr id="90115"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18886249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8" name="Rectangle 1"/>
          <p:cNvSpPr>
            <a:spLocks noGrp="1" noRot="1" noChangeAspect="1" noChangeArrowheads="1" noTextEdit="1"/>
          </p:cNvSpPr>
          <p:nvPr>
            <p:ph type="sldImg"/>
          </p:nvPr>
        </p:nvSpPr>
        <p:spPr>
          <a:ln/>
        </p:spPr>
      </p:sp>
      <p:sp>
        <p:nvSpPr>
          <p:cNvPr id="91139"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2013929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Rectangle 1"/>
          <p:cNvSpPr>
            <a:spLocks noGrp="1" noRot="1" noChangeAspect="1" noChangeArrowheads="1" noTextEdit="1"/>
          </p:cNvSpPr>
          <p:nvPr>
            <p:ph type="sldImg"/>
          </p:nvPr>
        </p:nvSpPr>
        <p:spPr>
          <a:ln/>
        </p:spPr>
      </p:sp>
      <p:sp>
        <p:nvSpPr>
          <p:cNvPr id="92163"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1378709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7C9B81F-C347-4BEF-BFDF-29C42F48304A}" type="datetimeFigureOut">
              <a:rPr lang="en-US" smtClean="0"/>
              <a:pPr/>
              <a:t>3/25/2024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extLst>
      <p:ext uri="{BB962C8B-B14F-4D97-AF65-F5344CB8AC3E}">
        <p14:creationId xmlns:p14="http://schemas.microsoft.com/office/powerpoint/2010/main" val="1796130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C9B81F-C347-4BEF-BFDF-29C42F48304A}" type="datetimeFigureOut">
              <a:rPr lang="en-US" smtClean="0"/>
              <a:pPr/>
              <a:t>3/25/2024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extLst>
      <p:ext uri="{BB962C8B-B14F-4D97-AF65-F5344CB8AC3E}">
        <p14:creationId xmlns:p14="http://schemas.microsoft.com/office/powerpoint/2010/main" val="756538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C9B81F-C347-4BEF-BFDF-29C42F48304A}" type="datetimeFigureOut">
              <a:rPr lang="en-US" smtClean="0"/>
              <a:pPr/>
              <a:t>3/25/2024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extLst>
      <p:ext uri="{BB962C8B-B14F-4D97-AF65-F5344CB8AC3E}">
        <p14:creationId xmlns:p14="http://schemas.microsoft.com/office/powerpoint/2010/main" val="90730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C9B81F-C347-4BEF-BFDF-29C42F48304A}" type="datetimeFigureOut">
              <a:rPr lang="en-US" smtClean="0"/>
              <a:pPr/>
              <a:t>3/25/2024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extLst>
      <p:ext uri="{BB962C8B-B14F-4D97-AF65-F5344CB8AC3E}">
        <p14:creationId xmlns:p14="http://schemas.microsoft.com/office/powerpoint/2010/main" val="389181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C9B81F-C347-4BEF-BFDF-29C42F48304A}" type="datetimeFigureOut">
              <a:rPr lang="en-US" smtClean="0"/>
              <a:pPr/>
              <a:t>3/25/2024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extLst>
      <p:ext uri="{BB962C8B-B14F-4D97-AF65-F5344CB8AC3E}">
        <p14:creationId xmlns:p14="http://schemas.microsoft.com/office/powerpoint/2010/main" val="1657085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7C9B81F-C347-4BEF-BFDF-29C42F48304A}" type="datetimeFigureOut">
              <a:rPr lang="en-US" smtClean="0"/>
              <a:pPr/>
              <a:t>3/25/2024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extLst>
      <p:ext uri="{BB962C8B-B14F-4D97-AF65-F5344CB8AC3E}">
        <p14:creationId xmlns:p14="http://schemas.microsoft.com/office/powerpoint/2010/main" val="2370402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7C9B81F-C347-4BEF-BFDF-29C42F48304A}" type="datetimeFigureOut">
              <a:rPr lang="en-US" smtClean="0"/>
              <a:pPr/>
              <a:t>3/25/2024</a:t>
            </a:fld>
            <a:endParaRPr lang="en-US"/>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p:txBody>
          <a:bodyPr/>
          <a:lstStyle/>
          <a:p>
            <a:fld id="{042AED99-7FB4-404E-8A97-64753DCE42EC}" type="slidenum">
              <a:rPr kumimoji="0" lang="en-US" smtClean="0"/>
              <a:pPr/>
              <a:t>‹#›</a:t>
            </a:fld>
            <a:endParaRPr kumimoji="0" lang="en-US"/>
          </a:p>
        </p:txBody>
      </p:sp>
    </p:spTree>
    <p:extLst>
      <p:ext uri="{BB962C8B-B14F-4D97-AF65-F5344CB8AC3E}">
        <p14:creationId xmlns:p14="http://schemas.microsoft.com/office/powerpoint/2010/main" val="2032393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C9B81F-C347-4BEF-BFDF-29C42F48304A}" type="datetimeFigureOut">
              <a:rPr lang="en-US" smtClean="0"/>
              <a:pPr/>
              <a:t>3/25/2024</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a:t>
            </a:fld>
            <a:endParaRPr kumimoji="0" lang="en-US"/>
          </a:p>
        </p:txBody>
      </p:sp>
    </p:spTree>
    <p:extLst>
      <p:ext uri="{BB962C8B-B14F-4D97-AF65-F5344CB8AC3E}">
        <p14:creationId xmlns:p14="http://schemas.microsoft.com/office/powerpoint/2010/main" val="1380404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C9B81F-C347-4BEF-BFDF-29C42F48304A}" type="datetimeFigureOut">
              <a:rPr lang="en-US" smtClean="0"/>
              <a:pPr/>
              <a:t>3/25/2024</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a:t>
            </a:fld>
            <a:endParaRPr kumimoji="0" lang="en-US"/>
          </a:p>
        </p:txBody>
      </p:sp>
    </p:spTree>
    <p:extLst>
      <p:ext uri="{BB962C8B-B14F-4D97-AF65-F5344CB8AC3E}">
        <p14:creationId xmlns:p14="http://schemas.microsoft.com/office/powerpoint/2010/main" val="2349813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C9B81F-C347-4BEF-BFDF-29C42F48304A}" type="datetimeFigureOut">
              <a:rPr lang="en-US" smtClean="0"/>
              <a:pPr/>
              <a:t>3/25/2024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extLst>
      <p:ext uri="{BB962C8B-B14F-4D97-AF65-F5344CB8AC3E}">
        <p14:creationId xmlns:p14="http://schemas.microsoft.com/office/powerpoint/2010/main" val="2400278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C9B81F-C347-4BEF-BFDF-29C42F48304A}" type="datetimeFigureOut">
              <a:rPr lang="en-US" smtClean="0"/>
              <a:pPr/>
              <a:t>3/25/2024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extLst>
      <p:ext uri="{BB962C8B-B14F-4D97-AF65-F5344CB8AC3E}">
        <p14:creationId xmlns:p14="http://schemas.microsoft.com/office/powerpoint/2010/main" val="219559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7C9B81F-C347-4BEF-BFDF-29C42F48304A}" type="datetimeFigureOut">
              <a:rPr lang="en-US" smtClean="0"/>
              <a:pPr/>
              <a:t>3/25/2024</a:t>
            </a:fld>
            <a:endParaRPr lang="en-US" dirty="0">
              <a:solidFill>
                <a:schemeClr val="tx2">
                  <a:shade val="90000"/>
                </a:scheme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lgn="l" eaLnBrk="1" latinLnBrk="0" hangingPunct="1"/>
            <a:endParaRPr kumimoji="0" lang="en-US" dirty="0">
              <a:solidFill>
                <a:schemeClr val="tx2">
                  <a:shade val="90000"/>
                </a:scheme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42AED99-7FB4-404E-8A97-64753DCE42EC}" type="slidenum">
              <a:rPr kumimoji="0" lang="en-US" smtClean="0"/>
              <a:pPr/>
              <a:t>‹#›</a:t>
            </a:fld>
            <a:endParaRPr kumimoji="0" lang="en-US" dirty="0">
              <a:solidFill>
                <a:schemeClr val="tx2">
                  <a:shade val="90000"/>
                </a:schemeClr>
              </a:solidFill>
            </a:endParaRPr>
          </a:p>
        </p:txBody>
      </p:sp>
    </p:spTree>
    <p:extLst>
      <p:ext uri="{BB962C8B-B14F-4D97-AF65-F5344CB8AC3E}">
        <p14:creationId xmlns:p14="http://schemas.microsoft.com/office/powerpoint/2010/main" val="28045475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afis.ucc.ie/gkiely/IS1100_OLD/Lectur8.gif"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df"/><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4.pdf"/><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1143000" y="1122363"/>
            <a:ext cx="6858000" cy="2387600"/>
          </a:xfrm>
        </p:spPr>
        <p:txBody>
          <a:bodyPr/>
          <a:lstStyle/>
          <a:p>
            <a:r>
              <a:rPr lang="en-US" dirty="0" smtClean="0"/>
              <a:t>Designing System Architecture</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ChangeArrowheads="1"/>
          </p:cNvSpPr>
          <p:nvPr>
            <p:ph type="title"/>
          </p:nvPr>
        </p:nvSpPr>
        <p:spPr>
          <a:xfrm>
            <a:off x="457200" y="0"/>
            <a:ext cx="8212138" cy="1127125"/>
          </a:xfrm>
        </p:spPr>
        <p:txBody>
          <a:bodyPr>
            <a:norm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cs typeface="Arial" charset="0"/>
              </a:rPr>
              <a:t>The Design Process</a:t>
            </a:r>
            <a:br>
              <a:rPr lang="en-GB" dirty="0" smtClean="0">
                <a:cs typeface="Arial" charset="0"/>
              </a:rPr>
            </a:br>
            <a:r>
              <a:rPr lang="en-GB" sz="2800" dirty="0" smtClean="0">
                <a:cs typeface="Arial" charset="0"/>
              </a:rPr>
              <a:t>Design is an Iterative Process (continued)</a:t>
            </a:r>
          </a:p>
        </p:txBody>
      </p:sp>
      <p:sp>
        <p:nvSpPr>
          <p:cNvPr id="15363" name="Rectangle 2"/>
          <p:cNvSpPr>
            <a:spLocks noGrp="1" noChangeArrowheads="1"/>
          </p:cNvSpPr>
          <p:nvPr>
            <p:ph idx="1"/>
          </p:nvPr>
        </p:nvSpPr>
        <p:spPr>
          <a:xfrm>
            <a:off x="457200" y="1447800"/>
            <a:ext cx="8212138" cy="914400"/>
          </a:xfrm>
        </p:spPr>
        <p:txBody>
          <a:bodyPr>
            <a:noAutofit/>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000" dirty="0" smtClean="0">
                <a:cs typeface="Arial" charset="0"/>
              </a:rPr>
              <a:t>The designers move back and forth among activities involving: </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dirty="0" smtClean="0">
                <a:cs typeface="Arial" charset="0"/>
              </a:rPr>
              <a:t>Understanding requirements, proposing solutions, testing feasibility of a solution, presenting possibilities to the customers, documenting the design for programmers</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000" dirty="0" smtClean="0">
                <a:cs typeface="Arial" charset="0"/>
              </a:rPr>
              <a:t>The final outcome is the software architecture document (SAD)</a:t>
            </a:r>
          </a:p>
        </p:txBody>
      </p:sp>
      <p:pic>
        <p:nvPicPr>
          <p:cNvPr id="15364" name="Picture 4"/>
          <p:cNvPicPr>
            <a:picLocks noChangeAspect="1" noChangeArrowheads="1"/>
          </p:cNvPicPr>
          <p:nvPr/>
        </p:nvPicPr>
        <p:blipFill>
          <a:blip r:embed="rId3" cstate="print"/>
          <a:srcRect/>
          <a:stretch>
            <a:fillRect/>
          </a:stretch>
        </p:blipFill>
        <p:spPr bwMode="auto">
          <a:xfrm>
            <a:off x="838200" y="3352800"/>
            <a:ext cx="7878763" cy="2819400"/>
          </a:xfrm>
          <a:prstGeom prst="rect">
            <a:avLst/>
          </a:prstGeom>
          <a:noFill/>
          <a:ln w="12700">
            <a:noFill/>
            <a:miter lim="800000"/>
            <a:headEnd/>
            <a:tailEnd/>
          </a:ln>
        </p:spPr>
      </p:pic>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ChangeArrowheads="1"/>
          </p:cNvSpPr>
          <p:nvPr>
            <p:ph type="title"/>
          </p:nvPr>
        </p:nvSpPr>
        <p:spPr>
          <a:xfrm>
            <a:off x="457200" y="0"/>
            <a:ext cx="8212138" cy="1127125"/>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cs typeface="Arial" charset="0"/>
              </a:rPr>
              <a:t>Decomposition and Views</a:t>
            </a:r>
            <a:endParaRPr lang="en-GB" sz="2800" dirty="0" smtClean="0">
              <a:cs typeface="Arial" charset="0"/>
            </a:endParaRPr>
          </a:p>
        </p:txBody>
      </p:sp>
      <p:sp>
        <p:nvSpPr>
          <p:cNvPr id="17411" name="Rectangle 2"/>
          <p:cNvSpPr>
            <a:spLocks noGrp="1" noChangeArrowheads="1"/>
          </p:cNvSpPr>
          <p:nvPr>
            <p:ph idx="1"/>
          </p:nvPr>
        </p:nvSpPr>
        <p:spPr>
          <a:xfrm>
            <a:off x="457200" y="1447800"/>
            <a:ext cx="8212138" cy="4660900"/>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000" smtClean="0">
                <a:cs typeface="Arial" charset="0"/>
              </a:rPr>
              <a:t>High-level description of system’s key elements</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000" smtClean="0">
                <a:cs typeface="Arial" charset="0"/>
              </a:rPr>
              <a:t>Creating a hierarchy of information with increasing details</a:t>
            </a:r>
          </a:p>
        </p:txBody>
      </p:sp>
      <p:grpSp>
        <p:nvGrpSpPr>
          <p:cNvPr id="17412" name="Group 4"/>
          <p:cNvGrpSpPr>
            <a:grpSpLocks/>
          </p:cNvGrpSpPr>
          <p:nvPr/>
        </p:nvGrpSpPr>
        <p:grpSpPr bwMode="auto">
          <a:xfrm>
            <a:off x="2133600" y="2743200"/>
            <a:ext cx="5562600" cy="3276600"/>
            <a:chOff x="0" y="0"/>
            <a:chExt cx="6156" cy="3080"/>
          </a:xfrm>
        </p:grpSpPr>
        <p:pic>
          <p:nvPicPr>
            <p:cNvPr id="17413" name="Picture 5"/>
            <p:cNvPicPr>
              <a:picLocks noChangeAspect="1" noChangeArrowheads="1"/>
            </p:cNvPicPr>
            <p:nvPr/>
          </p:nvPicPr>
          <p:blipFill>
            <a:blip r:embed="rId3" cstate="print"/>
            <a:srcRect/>
            <a:stretch>
              <a:fillRect/>
            </a:stretch>
          </p:blipFill>
          <p:spPr bwMode="auto">
            <a:xfrm>
              <a:off x="0" y="0"/>
              <a:ext cx="4360" cy="3058"/>
            </a:xfrm>
            <a:prstGeom prst="rect">
              <a:avLst/>
            </a:prstGeom>
            <a:noFill/>
            <a:ln w="12700">
              <a:noFill/>
              <a:miter lim="800000"/>
              <a:headEnd/>
              <a:tailEnd/>
            </a:ln>
          </p:spPr>
        </p:pic>
        <p:sp>
          <p:nvSpPr>
            <p:cNvPr id="17414" name="Rectangle 7"/>
            <p:cNvSpPr>
              <a:spLocks/>
            </p:cNvSpPr>
            <p:nvPr/>
          </p:nvSpPr>
          <p:spPr bwMode="auto">
            <a:xfrm>
              <a:off x="4556" y="40"/>
              <a:ext cx="620" cy="679"/>
            </a:xfrm>
            <a:prstGeom prst="rect">
              <a:avLst/>
            </a:prstGeom>
            <a:noFill/>
            <a:ln w="12700">
              <a:noFill/>
              <a:miter lim="800000"/>
              <a:headEnd/>
              <a:tailEnd/>
            </a:ln>
          </p:spPr>
          <p:txBody>
            <a:bodyPr lIns="0" tIns="0" rIns="0" bIns="0"/>
            <a:lstStyle/>
            <a:p>
              <a:pPr eaLnBrk="0" hangingPunct="0">
                <a:defRPr/>
              </a:pPr>
              <a:r>
                <a:rPr lang="en-US" sz="1200" dirty="0">
                  <a:solidFill>
                    <a:schemeClr val="accent6">
                      <a:lumMod val="75000"/>
                    </a:schemeClr>
                  </a:solidFill>
                  <a:latin typeface="Comic Sans MS" pitchFamily="66" charset="0"/>
                </a:rPr>
                <a:t>Top</a:t>
              </a:r>
            </a:p>
            <a:p>
              <a:pPr eaLnBrk="0" hangingPunct="0">
                <a:defRPr/>
              </a:pPr>
              <a:r>
                <a:rPr lang="en-US" sz="1200" dirty="0">
                  <a:solidFill>
                    <a:schemeClr val="accent6">
                      <a:lumMod val="75000"/>
                    </a:schemeClr>
                  </a:solidFill>
                  <a:latin typeface="Comic Sans MS" pitchFamily="66" charset="0"/>
                </a:rPr>
                <a:t>level</a:t>
              </a:r>
              <a:endParaRPr lang="en-US" sz="1000" noProof="1">
                <a:solidFill>
                  <a:schemeClr val="accent6">
                    <a:lumMod val="75000"/>
                  </a:schemeClr>
                </a:solidFill>
              </a:endParaRPr>
            </a:p>
            <a:p>
              <a:pPr eaLnBrk="0" hangingPunct="0">
                <a:defRPr/>
              </a:pPr>
              <a:endParaRPr lang="en-US" dirty="0">
                <a:solidFill>
                  <a:schemeClr val="accent6">
                    <a:lumMod val="75000"/>
                  </a:schemeClr>
                </a:solidFill>
              </a:endParaRPr>
            </a:p>
          </p:txBody>
        </p:sp>
        <p:sp>
          <p:nvSpPr>
            <p:cNvPr id="17415" name="Rectangle 8"/>
            <p:cNvSpPr>
              <a:spLocks/>
            </p:cNvSpPr>
            <p:nvPr/>
          </p:nvSpPr>
          <p:spPr bwMode="auto">
            <a:xfrm>
              <a:off x="4596" y="1200"/>
              <a:ext cx="1560" cy="680"/>
            </a:xfrm>
            <a:prstGeom prst="rect">
              <a:avLst/>
            </a:prstGeom>
            <a:noFill/>
            <a:ln w="12700">
              <a:noFill/>
              <a:miter lim="800000"/>
              <a:headEnd/>
              <a:tailEnd/>
            </a:ln>
          </p:spPr>
          <p:txBody>
            <a:bodyPr lIns="0" tIns="0" rIns="0" bIns="0"/>
            <a:lstStyle/>
            <a:p>
              <a:pPr eaLnBrk="0" hangingPunct="0">
                <a:defRPr/>
              </a:pPr>
              <a:r>
                <a:rPr lang="en-US" sz="1200" dirty="0">
                  <a:solidFill>
                    <a:schemeClr val="accent6">
                      <a:lumMod val="75000"/>
                    </a:schemeClr>
                  </a:solidFill>
                  <a:latin typeface="Comic Sans MS" pitchFamily="66" charset="0"/>
                </a:rPr>
                <a:t>First level of</a:t>
              </a:r>
            </a:p>
            <a:p>
              <a:pPr eaLnBrk="0" hangingPunct="0">
                <a:defRPr/>
              </a:pPr>
              <a:r>
                <a:rPr lang="en-US" sz="1200" dirty="0">
                  <a:solidFill>
                    <a:schemeClr val="accent6">
                      <a:lumMod val="75000"/>
                    </a:schemeClr>
                  </a:solidFill>
                  <a:latin typeface="Comic Sans MS" pitchFamily="66" charset="0"/>
                </a:rPr>
                <a:t>decomposition</a:t>
              </a:r>
              <a:endParaRPr lang="en-US" sz="1000" noProof="1">
                <a:solidFill>
                  <a:schemeClr val="accent6">
                    <a:lumMod val="75000"/>
                  </a:schemeClr>
                </a:solidFill>
              </a:endParaRPr>
            </a:p>
            <a:p>
              <a:pPr eaLnBrk="0" hangingPunct="0">
                <a:defRPr/>
              </a:pPr>
              <a:endParaRPr lang="en-US" dirty="0">
                <a:solidFill>
                  <a:schemeClr val="accent6">
                    <a:lumMod val="75000"/>
                  </a:schemeClr>
                </a:solidFill>
              </a:endParaRPr>
            </a:p>
          </p:txBody>
        </p:sp>
        <p:sp>
          <p:nvSpPr>
            <p:cNvPr id="17416" name="Rectangle 9"/>
            <p:cNvSpPr>
              <a:spLocks/>
            </p:cNvSpPr>
            <p:nvPr/>
          </p:nvSpPr>
          <p:spPr bwMode="auto">
            <a:xfrm>
              <a:off x="4596" y="2400"/>
              <a:ext cx="1560" cy="680"/>
            </a:xfrm>
            <a:prstGeom prst="rect">
              <a:avLst/>
            </a:prstGeom>
            <a:noFill/>
            <a:ln w="12700">
              <a:noFill/>
              <a:miter lim="800000"/>
              <a:headEnd/>
              <a:tailEnd/>
            </a:ln>
          </p:spPr>
          <p:txBody>
            <a:bodyPr lIns="0" tIns="0" rIns="0" bIns="0"/>
            <a:lstStyle/>
            <a:p>
              <a:pPr eaLnBrk="0" hangingPunct="0">
                <a:defRPr/>
              </a:pPr>
              <a:r>
                <a:rPr lang="en-US" sz="1200" dirty="0">
                  <a:solidFill>
                    <a:schemeClr val="accent6">
                      <a:lumMod val="75000"/>
                    </a:schemeClr>
                  </a:solidFill>
                  <a:latin typeface="Comic Sans MS" pitchFamily="66" charset="0"/>
                </a:rPr>
                <a:t>Second level of</a:t>
              </a:r>
            </a:p>
            <a:p>
              <a:pPr eaLnBrk="0" hangingPunct="0">
                <a:defRPr/>
              </a:pPr>
              <a:r>
                <a:rPr lang="en-US" sz="1200" dirty="0">
                  <a:solidFill>
                    <a:schemeClr val="accent6">
                      <a:lumMod val="75000"/>
                    </a:schemeClr>
                  </a:solidFill>
                  <a:latin typeface="Comic Sans MS" pitchFamily="66" charset="0"/>
                </a:rPr>
                <a:t>decomposition</a:t>
              </a:r>
              <a:endParaRPr lang="en-US" sz="1200" noProof="1">
                <a:solidFill>
                  <a:schemeClr val="accent6">
                    <a:lumMod val="75000"/>
                  </a:schemeClr>
                </a:solidFill>
              </a:endParaRPr>
            </a:p>
            <a:p>
              <a:pPr eaLnBrk="0" hangingPunct="0">
                <a:defRPr/>
              </a:pPr>
              <a:endParaRPr lang="en-US" dirty="0">
                <a:solidFill>
                  <a:schemeClr val="accent6">
                    <a:lumMod val="75000"/>
                  </a:schemeClr>
                </a:solidFill>
              </a:endParaRPr>
            </a:p>
          </p:txBody>
        </p:sp>
      </p:gr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Grp="1" noChangeArrowheads="1"/>
          </p:cNvSpPr>
          <p:nvPr>
            <p:ph type="title"/>
          </p:nvPr>
        </p:nvSpPr>
        <p:spPr>
          <a:xfrm>
            <a:off x="457200" y="473075"/>
            <a:ext cx="8212138" cy="1127125"/>
          </a:xfrm>
        </p:spPr>
        <p:txBody>
          <a:bodyPr>
            <a:norm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cs typeface="Arial" charset="0"/>
              </a:rPr>
              <a:t>Decomposition and Views </a:t>
            </a:r>
            <a:br>
              <a:rPr lang="en-GB" dirty="0" smtClean="0">
                <a:cs typeface="Arial" charset="0"/>
              </a:rPr>
            </a:br>
            <a:r>
              <a:rPr lang="en-GB" sz="2800" dirty="0" smtClean="0">
                <a:cs typeface="Arial" charset="0"/>
              </a:rPr>
              <a:t>Popular</a:t>
            </a:r>
            <a:r>
              <a:rPr lang="en-GB" dirty="0" smtClean="0">
                <a:cs typeface="Arial" charset="0"/>
              </a:rPr>
              <a:t> </a:t>
            </a:r>
            <a:r>
              <a:rPr lang="en-GB" sz="2800" dirty="0" smtClean="0">
                <a:cs typeface="Arial" charset="0"/>
              </a:rPr>
              <a:t>Design Methods</a:t>
            </a:r>
          </a:p>
        </p:txBody>
      </p:sp>
      <p:sp>
        <p:nvSpPr>
          <p:cNvPr id="18435" name="Rectangle 2"/>
          <p:cNvSpPr>
            <a:spLocks noGrp="1" noChangeArrowheads="1"/>
          </p:cNvSpPr>
          <p:nvPr>
            <p:ph idx="1"/>
          </p:nvPr>
        </p:nvSpPr>
        <p:spPr>
          <a:xfrm>
            <a:off x="457200" y="1447800"/>
            <a:ext cx="8212138" cy="4660900"/>
          </a:xfrm>
        </p:spPr>
        <p:txBody>
          <a:bodyPr>
            <a:normAutofit/>
          </a:bodyPr>
          <a:lstStyle/>
          <a:p>
            <a:pPr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3200" dirty="0" smtClean="0">
                <a:cs typeface="Arial" charset="0"/>
              </a:rPr>
              <a:t>Some design problems have no existing solutions</a:t>
            </a:r>
          </a:p>
          <a:p>
            <a:pPr lvl="1"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800" dirty="0" smtClean="0">
                <a:cs typeface="Arial" charset="0"/>
              </a:rPr>
              <a:t>Designers must decompose to isolate key problems</a:t>
            </a:r>
          </a:p>
          <a:p>
            <a:pPr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3200" dirty="0" smtClean="0">
                <a:cs typeface="Arial" charset="0"/>
              </a:rPr>
              <a:t>Some popular design methods:</a:t>
            </a:r>
          </a:p>
          <a:p>
            <a:pPr lvl="1"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800" dirty="0" smtClean="0">
                <a:cs typeface="Arial" charset="0"/>
              </a:rPr>
              <a:t>Functional decomposition</a:t>
            </a:r>
          </a:p>
          <a:p>
            <a:pPr lvl="1"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800" dirty="0" smtClean="0">
                <a:cs typeface="Arial" charset="0"/>
              </a:rPr>
              <a:t>Feature-oriented decomposition</a:t>
            </a:r>
          </a:p>
          <a:p>
            <a:pPr lvl="1"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800" dirty="0" smtClean="0">
                <a:cs typeface="Arial" charset="0"/>
              </a:rPr>
              <a:t>Data-oriented decomposition</a:t>
            </a:r>
          </a:p>
          <a:p>
            <a:pPr lvl="1"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800" dirty="0" smtClean="0">
                <a:cs typeface="Arial" charset="0"/>
              </a:rPr>
              <a:t>Event-oriented decomposition</a:t>
            </a:r>
          </a:p>
          <a:p>
            <a:pPr lvl="1"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800" dirty="0" smtClean="0">
                <a:cs typeface="Arial" charset="0"/>
              </a:rPr>
              <a:t>Object-oriented </a:t>
            </a:r>
            <a:r>
              <a:rPr lang="en-GB" sz="2800" dirty="0" smtClean="0">
                <a:cs typeface="Arial" charset="0"/>
              </a:rPr>
              <a:t>decomposition</a:t>
            </a:r>
            <a:endParaRPr lang="en-GB" sz="2800" dirty="0" smtClean="0">
              <a:cs typeface="Arial" charset="0"/>
            </a:endParaRPr>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ChangeArrowheads="1"/>
          </p:cNvSpPr>
          <p:nvPr>
            <p:ph type="title"/>
          </p:nvPr>
        </p:nvSpPr>
        <p:spPr>
          <a:xfrm>
            <a:off x="457200" y="396875"/>
            <a:ext cx="8212138" cy="1127125"/>
          </a:xfrm>
        </p:spPr>
        <p:txBody>
          <a:bodyPr>
            <a:norm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cs typeface="Arial" charset="0"/>
              </a:rPr>
              <a:t>Decomposition and Views </a:t>
            </a:r>
            <a:br>
              <a:rPr lang="en-GB" dirty="0" smtClean="0">
                <a:cs typeface="Arial" charset="0"/>
              </a:rPr>
            </a:br>
            <a:r>
              <a:rPr lang="en-GB" sz="2800" dirty="0" smtClean="0">
                <a:cs typeface="Arial" charset="0"/>
              </a:rPr>
              <a:t>Popular</a:t>
            </a:r>
            <a:r>
              <a:rPr lang="en-GB" dirty="0" smtClean="0">
                <a:cs typeface="Arial" charset="0"/>
              </a:rPr>
              <a:t> </a:t>
            </a:r>
            <a:r>
              <a:rPr lang="en-GB" sz="2800" dirty="0" smtClean="0">
                <a:cs typeface="Arial" charset="0"/>
              </a:rPr>
              <a:t>Design Methods</a:t>
            </a:r>
          </a:p>
        </p:txBody>
      </p:sp>
      <p:sp>
        <p:nvSpPr>
          <p:cNvPr id="19459" name="Rectangle 2"/>
          <p:cNvSpPr>
            <a:spLocks noGrp="1" noChangeArrowheads="1"/>
          </p:cNvSpPr>
          <p:nvPr>
            <p:ph idx="1"/>
          </p:nvPr>
        </p:nvSpPr>
        <p:spPr>
          <a:xfrm>
            <a:off x="457200" y="1447800"/>
            <a:ext cx="8212138" cy="4660900"/>
          </a:xfrm>
        </p:spPr>
        <p:txBody>
          <a:bodyPr>
            <a:noAutofit/>
          </a:bodyPr>
          <a:lstStyle/>
          <a:p>
            <a:pPr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3200" dirty="0" smtClean="0">
                <a:cs typeface="Arial" charset="0"/>
              </a:rPr>
              <a:t>Functional decomposition</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sz="3200" dirty="0" smtClean="0">
                <a:cs typeface="Arial" charset="0"/>
              </a:rPr>
              <a:t>partitions functions or requirements into modules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sz="3200" dirty="0" smtClean="0">
                <a:cs typeface="Arial" charset="0"/>
              </a:rPr>
              <a:t>begins with the functions that are listed in the requirements specification</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sz="3200" dirty="0" smtClean="0">
                <a:cs typeface="Arial" charset="0"/>
              </a:rPr>
              <a:t>lower-level designs divide these functions into </a:t>
            </a:r>
            <a:r>
              <a:rPr lang="en-US" sz="3200" dirty="0" err="1" smtClean="0">
                <a:cs typeface="Arial" charset="0"/>
              </a:rPr>
              <a:t>subfunctions</a:t>
            </a:r>
            <a:r>
              <a:rPr lang="en-US" sz="3200" dirty="0" smtClean="0">
                <a:cs typeface="Arial" charset="0"/>
              </a:rPr>
              <a:t>, which are then assigned to smaller modules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sz="3200" dirty="0" smtClean="0">
                <a:cs typeface="Arial" charset="0"/>
              </a:rPr>
              <a:t>describes which modules (</a:t>
            </a:r>
            <a:r>
              <a:rPr lang="en-US" sz="3200" dirty="0" err="1" smtClean="0">
                <a:cs typeface="Arial" charset="0"/>
              </a:rPr>
              <a:t>subfunctions</a:t>
            </a:r>
            <a:r>
              <a:rPr lang="en-US" sz="3200" dirty="0" smtClean="0">
                <a:cs typeface="Arial" charset="0"/>
              </a:rPr>
              <a:t>) call each other</a:t>
            </a:r>
            <a:endParaRPr lang="en-GB" sz="3200" dirty="0" smtClean="0">
              <a:cs typeface="Arial" charset="0"/>
            </a:endParaRPr>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082" name="Picture 2" descr="http://academic.regis.edu/ladams/images/Image39.gif"/>
          <p:cNvPicPr>
            <a:picLocks noChangeAspect="1" noChangeArrowheads="1"/>
          </p:cNvPicPr>
          <p:nvPr/>
        </p:nvPicPr>
        <p:blipFill>
          <a:blip r:embed="rId3" cstate="print"/>
          <a:srcRect/>
          <a:stretch>
            <a:fillRect/>
          </a:stretch>
        </p:blipFill>
        <p:spPr bwMode="auto">
          <a:xfrm>
            <a:off x="1066800" y="981074"/>
            <a:ext cx="6553200" cy="5267326"/>
          </a:xfrm>
          <a:prstGeom prst="rect">
            <a:avLst/>
          </a:prstGeom>
          <a:noFill/>
        </p:spPr>
      </p:pic>
      <p:sp>
        <p:nvSpPr>
          <p:cNvPr id="4" name="TextBox 3"/>
          <p:cNvSpPr txBox="1"/>
          <p:nvPr/>
        </p:nvSpPr>
        <p:spPr>
          <a:xfrm>
            <a:off x="755561" y="6302123"/>
            <a:ext cx="6858000" cy="369332"/>
          </a:xfrm>
          <a:prstGeom prst="rect">
            <a:avLst/>
          </a:prstGeom>
          <a:noFill/>
        </p:spPr>
        <p:txBody>
          <a:bodyPr wrap="square" rtlCol="0">
            <a:spAutoFit/>
          </a:bodyPr>
          <a:lstStyle/>
          <a:p>
            <a:r>
              <a:rPr lang="en-US" dirty="0" smtClean="0">
                <a:solidFill>
                  <a:schemeClr val="tx1"/>
                </a:solidFill>
              </a:rPr>
              <a:t>Image source: </a:t>
            </a:r>
            <a:r>
              <a:rPr lang="en-US" dirty="0" smtClean="0">
                <a:solidFill>
                  <a:schemeClr val="tx1"/>
                </a:solidFill>
                <a:hlinkClick r:id="rId4"/>
              </a:rPr>
              <a:t>http://afis.ucc.ie/gkiely/IS1100_OLD/Lectur8.gif</a:t>
            </a:r>
            <a:endParaRPr lang="en-US" dirty="0">
              <a:solidFill>
                <a:schemeClr val="tx1"/>
              </a:solidFill>
            </a:endParaRPr>
          </a:p>
        </p:txBody>
      </p:sp>
      <p:sp>
        <p:nvSpPr>
          <p:cNvPr id="3" name="Rectangle 84"/>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40" name="Group 39"/>
          <p:cNvGrpSpPr/>
          <p:nvPr/>
        </p:nvGrpSpPr>
        <p:grpSpPr>
          <a:xfrm>
            <a:off x="1047750" y="923925"/>
            <a:ext cx="7715250" cy="5672447"/>
            <a:chOff x="0" y="0"/>
            <a:chExt cx="4200525" cy="8782050"/>
          </a:xfrm>
        </p:grpSpPr>
        <p:sp>
          <p:nvSpPr>
            <p:cNvPr id="41" name="Rectangle 40"/>
            <p:cNvSpPr/>
            <p:nvPr/>
          </p:nvSpPr>
          <p:spPr>
            <a:xfrm>
              <a:off x="3048000" y="1990725"/>
              <a:ext cx="1104900" cy="4572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dirty="0">
                  <a:solidFill>
                    <a:srgbClr val="000000"/>
                  </a:solidFill>
                  <a:effectLst/>
                  <a:ea typeface="Calibri"/>
                  <a:cs typeface="Arial"/>
                </a:rPr>
                <a:t>Submission Verification</a:t>
              </a:r>
              <a:endParaRPr lang="en-US" sz="1100" dirty="0">
                <a:effectLst/>
                <a:ea typeface="Calibri"/>
                <a:cs typeface="Arial"/>
              </a:endParaRPr>
            </a:p>
          </p:txBody>
        </p:sp>
        <p:sp>
          <p:nvSpPr>
            <p:cNvPr id="42" name="Rectangle 41"/>
            <p:cNvSpPr/>
            <p:nvPr/>
          </p:nvSpPr>
          <p:spPr>
            <a:xfrm>
              <a:off x="3067050" y="2619375"/>
              <a:ext cx="1104900" cy="4572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Arial"/>
                </a:rPr>
                <a:t>Submission Storage</a:t>
              </a:r>
              <a:endParaRPr lang="en-US" sz="1100">
                <a:effectLst/>
                <a:ea typeface="Calibri"/>
                <a:cs typeface="Arial"/>
              </a:endParaRPr>
            </a:p>
          </p:txBody>
        </p:sp>
        <p:grpSp>
          <p:nvGrpSpPr>
            <p:cNvPr id="43" name="Group 42"/>
            <p:cNvGrpSpPr/>
            <p:nvPr/>
          </p:nvGrpSpPr>
          <p:grpSpPr>
            <a:xfrm>
              <a:off x="0" y="0"/>
              <a:ext cx="4200525" cy="8782050"/>
              <a:chOff x="0" y="0"/>
              <a:chExt cx="4200525" cy="8782050"/>
            </a:xfrm>
          </p:grpSpPr>
          <p:sp>
            <p:nvSpPr>
              <p:cNvPr id="44" name="Rectangle 43"/>
              <p:cNvSpPr/>
              <p:nvPr/>
            </p:nvSpPr>
            <p:spPr>
              <a:xfrm>
                <a:off x="0" y="0"/>
                <a:ext cx="1562100" cy="4572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Arial"/>
                  </a:rPr>
                  <a:t>Quiz System</a:t>
                </a:r>
                <a:endParaRPr lang="en-US" sz="1100">
                  <a:effectLst/>
                  <a:ea typeface="Calibri"/>
                  <a:cs typeface="Arial"/>
                </a:endParaRPr>
              </a:p>
            </p:txBody>
          </p:sp>
          <p:sp>
            <p:nvSpPr>
              <p:cNvPr id="45" name="Rectangle 44"/>
              <p:cNvSpPr/>
              <p:nvPr/>
            </p:nvSpPr>
            <p:spPr>
              <a:xfrm>
                <a:off x="2143125" y="1371600"/>
                <a:ext cx="1104900" cy="4572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Arial"/>
                  </a:rPr>
                  <a:t>Submission Management</a:t>
                </a:r>
                <a:endParaRPr lang="en-US" sz="1100">
                  <a:effectLst/>
                  <a:ea typeface="Calibri"/>
                  <a:cs typeface="Arial"/>
                </a:endParaRPr>
              </a:p>
            </p:txBody>
          </p:sp>
          <p:sp>
            <p:nvSpPr>
              <p:cNvPr id="46" name="Rectangle 45"/>
              <p:cNvSpPr/>
              <p:nvPr/>
            </p:nvSpPr>
            <p:spPr>
              <a:xfrm>
                <a:off x="1304925" y="3905250"/>
                <a:ext cx="1190625" cy="4572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dirty="0">
                    <a:solidFill>
                      <a:srgbClr val="000000"/>
                    </a:solidFill>
                    <a:effectLst/>
                    <a:ea typeface="Calibri"/>
                    <a:cs typeface="Arial"/>
                  </a:rPr>
                  <a:t>Faculty </a:t>
                </a:r>
                <a:r>
                  <a:rPr lang="en-US" sz="1100" dirty="0" smtClean="0">
                    <a:solidFill>
                      <a:srgbClr val="000000"/>
                    </a:solidFill>
                    <a:effectLst/>
                    <a:ea typeface="Calibri"/>
                    <a:cs typeface="Arial"/>
                  </a:rPr>
                  <a:t>Tasks Management</a:t>
                </a:r>
                <a:endParaRPr lang="en-US" sz="1100" dirty="0">
                  <a:effectLst/>
                  <a:ea typeface="Calibri"/>
                  <a:cs typeface="Arial"/>
                </a:endParaRPr>
              </a:p>
            </p:txBody>
          </p:sp>
          <p:sp>
            <p:nvSpPr>
              <p:cNvPr id="47" name="Rectangle 46"/>
              <p:cNvSpPr/>
              <p:nvPr/>
            </p:nvSpPr>
            <p:spPr>
              <a:xfrm>
                <a:off x="1304925" y="714375"/>
                <a:ext cx="1181100" cy="4572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dirty="0" smtClean="0">
                    <a:solidFill>
                      <a:srgbClr val="000000"/>
                    </a:solidFill>
                    <a:effectLst/>
                    <a:ea typeface="Calibri"/>
                    <a:cs typeface="Arial"/>
                  </a:rPr>
                  <a:t>Student Tasks Management</a:t>
                </a:r>
                <a:endParaRPr lang="en-US" sz="1100" dirty="0">
                  <a:effectLst/>
                  <a:ea typeface="Calibri"/>
                  <a:cs typeface="Arial"/>
                </a:endParaRPr>
              </a:p>
            </p:txBody>
          </p:sp>
          <p:sp>
            <p:nvSpPr>
              <p:cNvPr id="48" name="Rectangle 47"/>
              <p:cNvSpPr/>
              <p:nvPr/>
            </p:nvSpPr>
            <p:spPr>
              <a:xfrm>
                <a:off x="2143125" y="3324225"/>
                <a:ext cx="1333500" cy="4572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Arial"/>
                  </a:rPr>
                  <a:t>Quiz Conduction and Display</a:t>
                </a:r>
                <a:endParaRPr lang="en-US" sz="1100">
                  <a:effectLst/>
                  <a:ea typeface="Calibri"/>
                  <a:cs typeface="Arial"/>
                </a:endParaRPr>
              </a:p>
            </p:txBody>
          </p:sp>
          <p:sp>
            <p:nvSpPr>
              <p:cNvPr id="49" name="Rectangle 48"/>
              <p:cNvSpPr/>
              <p:nvPr/>
            </p:nvSpPr>
            <p:spPr>
              <a:xfrm>
                <a:off x="2162175" y="4562475"/>
                <a:ext cx="1104900" cy="4572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Arial"/>
                  </a:rPr>
                  <a:t>User Management</a:t>
                </a:r>
                <a:endParaRPr lang="en-US" sz="1100">
                  <a:effectLst/>
                  <a:ea typeface="Calibri"/>
                  <a:cs typeface="Arial"/>
                </a:endParaRPr>
              </a:p>
            </p:txBody>
          </p:sp>
          <p:sp>
            <p:nvSpPr>
              <p:cNvPr id="50" name="Rectangle 49"/>
              <p:cNvSpPr/>
              <p:nvPr/>
            </p:nvSpPr>
            <p:spPr>
              <a:xfrm>
                <a:off x="2162175" y="5191125"/>
                <a:ext cx="1104900" cy="4572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Arial"/>
                  </a:rPr>
                  <a:t>Quiz Management</a:t>
                </a:r>
                <a:endParaRPr lang="en-US" sz="1100">
                  <a:effectLst/>
                  <a:ea typeface="Calibri"/>
                  <a:cs typeface="Arial"/>
                </a:endParaRPr>
              </a:p>
            </p:txBody>
          </p:sp>
          <p:sp>
            <p:nvSpPr>
              <p:cNvPr id="51" name="Rectangle 50"/>
              <p:cNvSpPr/>
              <p:nvPr/>
            </p:nvSpPr>
            <p:spPr>
              <a:xfrm>
                <a:off x="2162175" y="7058025"/>
                <a:ext cx="1104900" cy="4572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Arial"/>
                  </a:rPr>
                  <a:t>Report Management</a:t>
                </a:r>
                <a:endParaRPr lang="en-US" sz="1100">
                  <a:effectLst/>
                  <a:ea typeface="Calibri"/>
                  <a:cs typeface="Arial"/>
                </a:endParaRPr>
              </a:p>
            </p:txBody>
          </p:sp>
          <p:sp>
            <p:nvSpPr>
              <p:cNvPr id="52" name="Rectangle 51"/>
              <p:cNvSpPr/>
              <p:nvPr/>
            </p:nvSpPr>
            <p:spPr>
              <a:xfrm>
                <a:off x="3067050" y="5848350"/>
                <a:ext cx="1104900" cy="4572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Arial"/>
                  </a:rPr>
                  <a:t>Quiz Generation</a:t>
                </a:r>
                <a:endParaRPr lang="en-US" sz="1100">
                  <a:effectLst/>
                  <a:ea typeface="Calibri"/>
                  <a:cs typeface="Arial"/>
                </a:endParaRPr>
              </a:p>
            </p:txBody>
          </p:sp>
          <p:sp>
            <p:nvSpPr>
              <p:cNvPr id="53" name="Rectangle 52"/>
              <p:cNvSpPr/>
              <p:nvPr/>
            </p:nvSpPr>
            <p:spPr>
              <a:xfrm>
                <a:off x="3095625" y="6477000"/>
                <a:ext cx="1104900" cy="4572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dirty="0">
                    <a:solidFill>
                      <a:srgbClr val="000000"/>
                    </a:solidFill>
                    <a:effectLst/>
                    <a:ea typeface="Calibri"/>
                    <a:cs typeface="Arial"/>
                  </a:rPr>
                  <a:t>Question Management</a:t>
                </a:r>
                <a:endParaRPr lang="en-US" sz="1100" dirty="0">
                  <a:effectLst/>
                  <a:ea typeface="Calibri"/>
                  <a:cs typeface="Arial"/>
                </a:endParaRPr>
              </a:p>
            </p:txBody>
          </p:sp>
          <p:sp>
            <p:nvSpPr>
              <p:cNvPr id="54" name="Rectangle 53"/>
              <p:cNvSpPr/>
              <p:nvPr/>
            </p:nvSpPr>
            <p:spPr>
              <a:xfrm>
                <a:off x="3057525" y="7696200"/>
                <a:ext cx="1104900" cy="4572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Arial"/>
                  </a:rPr>
                  <a:t>Grading</a:t>
                </a:r>
                <a:endParaRPr lang="en-US" sz="1100">
                  <a:effectLst/>
                  <a:ea typeface="Calibri"/>
                  <a:cs typeface="Arial"/>
                </a:endParaRPr>
              </a:p>
            </p:txBody>
          </p:sp>
          <p:cxnSp>
            <p:nvCxnSpPr>
              <p:cNvPr id="55" name="Straight Connector 54"/>
              <p:cNvCxnSpPr/>
              <p:nvPr/>
            </p:nvCxnSpPr>
            <p:spPr>
              <a:xfrm>
                <a:off x="790575" y="457200"/>
                <a:ext cx="0" cy="36766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790575" y="933450"/>
                <a:ext cx="5143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790575" y="4133850"/>
                <a:ext cx="5143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885950" y="1171575"/>
                <a:ext cx="0" cy="23812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1876425" y="1590675"/>
                <a:ext cx="2667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667000" y="1828800"/>
                <a:ext cx="0" cy="10382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2667000" y="2228850"/>
                <a:ext cx="381000"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2667000" y="2867025"/>
                <a:ext cx="4000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1885950" y="3552825"/>
                <a:ext cx="25717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885950" y="4362450"/>
                <a:ext cx="0" cy="2924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1885950" y="4791075"/>
                <a:ext cx="2667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1885950" y="5419725"/>
                <a:ext cx="2667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2686050" y="5657850"/>
                <a:ext cx="0" cy="10382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2686050" y="6057900"/>
                <a:ext cx="381000"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2686050" y="6696075"/>
                <a:ext cx="4000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1885950" y="7286625"/>
                <a:ext cx="2667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2676525" y="7515225"/>
                <a:ext cx="0" cy="1038225"/>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2676525" y="7915275"/>
                <a:ext cx="381000"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2676525" y="8553450"/>
                <a:ext cx="4000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3086100" y="8324850"/>
                <a:ext cx="1104900" cy="4572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Arial"/>
                  </a:rPr>
                  <a:t>Attempt Reporting</a:t>
                </a:r>
                <a:endParaRPr lang="en-US" sz="1100">
                  <a:effectLst/>
                  <a:ea typeface="Calibri"/>
                  <a:cs typeface="Arial"/>
                </a:endParaRPr>
              </a:p>
            </p:txBody>
          </p:sp>
        </p:gr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74082"/>
                                        </p:tgtEl>
                                      </p:cBhvr>
                                    </p:animEffect>
                                    <p:set>
                                      <p:cBhvr>
                                        <p:cTn id="7" dur="1" fill="hold">
                                          <p:stCondLst>
                                            <p:cond delay="499"/>
                                          </p:stCondLst>
                                        </p:cTn>
                                        <p:tgtEl>
                                          <p:spTgt spid="174082"/>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40"/>
                                        </p:tgtEl>
                                        <p:attrNameLst>
                                          <p:attrName>style.visibility</p:attrName>
                                        </p:attrNameLst>
                                      </p:cBhvr>
                                      <p:to>
                                        <p:strVal val="visible"/>
                                      </p:to>
                                    </p:set>
                                    <p:animEffect transition="in" filter="fade">
                                      <p:cBhvr>
                                        <p:cTn id="14"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Functional Decomposition Example</a:t>
            </a:r>
            <a:endParaRPr lang="en-US" dirty="0"/>
          </a:p>
        </p:txBody>
      </p:sp>
      <p:sp>
        <p:nvSpPr>
          <p:cNvPr id="3" name="Content Placeholder 2"/>
          <p:cNvSpPr>
            <a:spLocks noGrp="1"/>
          </p:cNvSpPr>
          <p:nvPr>
            <p:ph idx="1"/>
          </p:nvPr>
        </p:nvSpPr>
        <p:spPr/>
        <p:txBody>
          <a:bodyPr/>
          <a:lstStyle/>
          <a:p>
            <a:endParaRPr lang="en-US"/>
          </a:p>
        </p:txBody>
      </p:sp>
      <p:grpSp>
        <p:nvGrpSpPr>
          <p:cNvPr id="4" name="Group 3"/>
          <p:cNvGrpSpPr/>
          <p:nvPr/>
        </p:nvGrpSpPr>
        <p:grpSpPr>
          <a:xfrm>
            <a:off x="1114424" y="2362201"/>
            <a:ext cx="7038975" cy="3505200"/>
            <a:chOff x="1114425" y="3495675"/>
            <a:chExt cx="5924550" cy="2371725"/>
          </a:xfrm>
        </p:grpSpPr>
        <p:sp>
          <p:nvSpPr>
            <p:cNvPr id="5" name="Rectangle 27"/>
            <p:cNvSpPr>
              <a:spLocks noChangeArrowheads="1"/>
            </p:cNvSpPr>
            <p:nvPr/>
          </p:nvSpPr>
          <p:spPr bwMode="auto">
            <a:xfrm>
              <a:off x="2886075" y="3495675"/>
              <a:ext cx="1485900" cy="5238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Times New Roman" pitchFamily="18" charset="0"/>
                  <a:cs typeface="Arial" pitchFamily="34" charset="0"/>
                </a:rPr>
                <a:t>Student Registration System</a:t>
              </a:r>
              <a:endParaRPr kumimoji="0" lang="en-US" sz="1400" b="0" i="0" u="none" strike="noStrike" cap="none" normalizeH="0" baseline="0" smtClean="0">
                <a:ln>
                  <a:noFill/>
                </a:ln>
                <a:solidFill>
                  <a:schemeClr val="tx1"/>
                </a:solidFill>
                <a:effectLst/>
                <a:latin typeface="Arial" pitchFamily="34" charset="0"/>
                <a:cs typeface="Arial" pitchFamily="34" charset="0"/>
              </a:endParaRPr>
            </a:p>
          </p:txBody>
        </p:sp>
        <p:sp>
          <p:nvSpPr>
            <p:cNvPr id="6" name="Rectangle 26"/>
            <p:cNvSpPr>
              <a:spLocks noChangeArrowheads="1"/>
            </p:cNvSpPr>
            <p:nvPr/>
          </p:nvSpPr>
          <p:spPr bwMode="auto">
            <a:xfrm>
              <a:off x="1800225" y="4505325"/>
              <a:ext cx="990600" cy="4857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Times New Roman" pitchFamily="18" charset="0"/>
                  <a:cs typeface="Arial" pitchFamily="34" charset="0"/>
                </a:rPr>
                <a:t>Data Entry Validation</a:t>
              </a:r>
              <a:endParaRPr kumimoji="0" lang="en-US" sz="1400" b="0" i="0" u="none" strike="noStrike" cap="none" normalizeH="0" baseline="0" smtClean="0">
                <a:ln>
                  <a:noFill/>
                </a:ln>
                <a:solidFill>
                  <a:schemeClr val="tx1"/>
                </a:solidFill>
                <a:effectLst/>
                <a:latin typeface="Arial" pitchFamily="34" charset="0"/>
                <a:cs typeface="Arial" pitchFamily="34" charset="0"/>
              </a:endParaRPr>
            </a:p>
          </p:txBody>
        </p:sp>
        <p:sp>
          <p:nvSpPr>
            <p:cNvPr id="7" name="Rectangle 25"/>
            <p:cNvSpPr>
              <a:spLocks noChangeArrowheads="1"/>
            </p:cNvSpPr>
            <p:nvPr/>
          </p:nvSpPr>
          <p:spPr bwMode="auto">
            <a:xfrm>
              <a:off x="3162300" y="4486275"/>
              <a:ext cx="990600" cy="4857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Times New Roman" pitchFamily="18" charset="0"/>
                  <a:cs typeface="Arial" pitchFamily="34" charset="0"/>
                </a:rPr>
                <a:t>Transaction Verification</a:t>
              </a:r>
              <a:endParaRPr kumimoji="0" lang="en-US" sz="1400" b="0" i="0" u="none" strike="noStrike" cap="none" normalizeH="0" baseline="0" smtClean="0">
                <a:ln>
                  <a:noFill/>
                </a:ln>
                <a:solidFill>
                  <a:schemeClr val="tx1"/>
                </a:solidFill>
                <a:effectLst/>
                <a:latin typeface="Arial" pitchFamily="34" charset="0"/>
                <a:cs typeface="Arial" pitchFamily="34" charset="0"/>
              </a:endParaRPr>
            </a:p>
          </p:txBody>
        </p:sp>
        <p:sp>
          <p:nvSpPr>
            <p:cNvPr id="8" name="Rectangle 24"/>
            <p:cNvSpPr>
              <a:spLocks noChangeArrowheads="1"/>
            </p:cNvSpPr>
            <p:nvPr/>
          </p:nvSpPr>
          <p:spPr bwMode="auto">
            <a:xfrm>
              <a:off x="4419600" y="4486275"/>
              <a:ext cx="923925" cy="4857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Times New Roman" pitchFamily="18" charset="0"/>
                  <a:cs typeface="Arial" pitchFamily="34" charset="0"/>
                </a:rPr>
                <a:t>Report Generation</a:t>
              </a:r>
              <a:endParaRPr kumimoji="0" lang="en-US" sz="1400" b="0" i="0" u="none" strike="noStrike" cap="none" normalizeH="0" baseline="0" smtClean="0">
                <a:ln>
                  <a:noFill/>
                </a:ln>
                <a:solidFill>
                  <a:schemeClr val="tx1"/>
                </a:solidFill>
                <a:effectLst/>
                <a:latin typeface="Arial" pitchFamily="34" charset="0"/>
                <a:cs typeface="Arial" pitchFamily="34" charset="0"/>
              </a:endParaRPr>
            </a:p>
          </p:txBody>
        </p:sp>
        <p:sp>
          <p:nvSpPr>
            <p:cNvPr id="9" name="Rectangle 23"/>
            <p:cNvSpPr>
              <a:spLocks noChangeArrowheads="1"/>
            </p:cNvSpPr>
            <p:nvPr/>
          </p:nvSpPr>
          <p:spPr bwMode="auto">
            <a:xfrm>
              <a:off x="1114425" y="5381625"/>
              <a:ext cx="990600" cy="4857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Times New Roman" pitchFamily="18" charset="0"/>
                  <a:cs typeface="Arial" pitchFamily="34" charset="0"/>
                </a:rPr>
                <a:t>Student Data Validation</a:t>
              </a:r>
              <a:endParaRPr kumimoji="0" lang="en-US" sz="1400" b="0" i="0" u="none" strike="noStrike" cap="none" normalizeH="0" baseline="0" smtClean="0">
                <a:ln>
                  <a:noFill/>
                </a:ln>
                <a:solidFill>
                  <a:schemeClr val="tx1"/>
                </a:solidFill>
                <a:effectLst/>
                <a:latin typeface="Arial" pitchFamily="34" charset="0"/>
                <a:cs typeface="Arial" pitchFamily="34" charset="0"/>
              </a:endParaRPr>
            </a:p>
          </p:txBody>
        </p:sp>
        <p:sp>
          <p:nvSpPr>
            <p:cNvPr id="10" name="Rectangle 22"/>
            <p:cNvSpPr>
              <a:spLocks noChangeArrowheads="1"/>
            </p:cNvSpPr>
            <p:nvPr/>
          </p:nvSpPr>
          <p:spPr bwMode="auto">
            <a:xfrm>
              <a:off x="2324100" y="5381625"/>
              <a:ext cx="990600" cy="4857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Times New Roman" pitchFamily="18" charset="0"/>
                  <a:cs typeface="Arial" pitchFamily="34" charset="0"/>
                </a:rPr>
                <a:t>Course Data Validation</a:t>
              </a:r>
              <a:endParaRPr kumimoji="0" lang="en-US" sz="1400" b="0" i="0" u="none" strike="noStrike" cap="none" normalizeH="0" baseline="0" smtClean="0">
                <a:ln>
                  <a:noFill/>
                </a:ln>
                <a:solidFill>
                  <a:schemeClr val="tx1"/>
                </a:solidFill>
                <a:effectLst/>
                <a:latin typeface="Arial" pitchFamily="34" charset="0"/>
                <a:cs typeface="Arial" pitchFamily="34" charset="0"/>
              </a:endParaRPr>
            </a:p>
          </p:txBody>
        </p:sp>
        <p:sp>
          <p:nvSpPr>
            <p:cNvPr id="11" name="AutoShape 21"/>
            <p:cNvSpPr>
              <a:spLocks noChangeShapeType="1"/>
            </p:cNvSpPr>
            <p:nvPr/>
          </p:nvSpPr>
          <p:spPr bwMode="auto">
            <a:xfrm>
              <a:off x="2257425" y="4238625"/>
              <a:ext cx="350520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2" name="AutoShape 20"/>
            <p:cNvSpPr>
              <a:spLocks noChangeShapeType="1"/>
            </p:cNvSpPr>
            <p:nvPr/>
          </p:nvSpPr>
          <p:spPr bwMode="auto">
            <a:xfrm>
              <a:off x="3590925" y="4019550"/>
              <a:ext cx="0" cy="21907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3" name="AutoShape 19"/>
            <p:cNvSpPr>
              <a:spLocks noChangeShapeType="1"/>
            </p:cNvSpPr>
            <p:nvPr/>
          </p:nvSpPr>
          <p:spPr bwMode="auto">
            <a:xfrm>
              <a:off x="2257425" y="4238625"/>
              <a:ext cx="0" cy="2667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4" name="AutoShape 18"/>
            <p:cNvSpPr>
              <a:spLocks noChangeShapeType="1"/>
            </p:cNvSpPr>
            <p:nvPr/>
          </p:nvSpPr>
          <p:spPr bwMode="auto">
            <a:xfrm>
              <a:off x="3590925" y="4229100"/>
              <a:ext cx="0" cy="2667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5" name="AutoShape 17"/>
            <p:cNvSpPr>
              <a:spLocks noChangeShapeType="1"/>
            </p:cNvSpPr>
            <p:nvPr/>
          </p:nvSpPr>
          <p:spPr bwMode="auto">
            <a:xfrm>
              <a:off x="4819650" y="4238625"/>
              <a:ext cx="0" cy="2667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6" name="AutoShape 16"/>
            <p:cNvSpPr>
              <a:spLocks noChangeShapeType="1"/>
            </p:cNvSpPr>
            <p:nvPr/>
          </p:nvSpPr>
          <p:spPr bwMode="auto">
            <a:xfrm>
              <a:off x="1609725" y="5191125"/>
              <a:ext cx="127635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7" name="AutoShape 15"/>
            <p:cNvSpPr>
              <a:spLocks noChangeShapeType="1"/>
            </p:cNvSpPr>
            <p:nvPr/>
          </p:nvSpPr>
          <p:spPr bwMode="auto">
            <a:xfrm>
              <a:off x="1609725" y="5191125"/>
              <a:ext cx="0" cy="15716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8" name="AutoShape 14"/>
            <p:cNvSpPr>
              <a:spLocks noChangeShapeType="1"/>
            </p:cNvSpPr>
            <p:nvPr/>
          </p:nvSpPr>
          <p:spPr bwMode="auto">
            <a:xfrm>
              <a:off x="2886075" y="5191125"/>
              <a:ext cx="0" cy="1905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9" name="AutoShape 13"/>
            <p:cNvSpPr>
              <a:spLocks noChangeShapeType="1"/>
            </p:cNvSpPr>
            <p:nvPr/>
          </p:nvSpPr>
          <p:spPr bwMode="auto">
            <a:xfrm>
              <a:off x="2257425" y="4991100"/>
              <a:ext cx="0" cy="20002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20" name="Rectangle 12"/>
            <p:cNvSpPr>
              <a:spLocks noChangeArrowheads="1"/>
            </p:cNvSpPr>
            <p:nvPr/>
          </p:nvSpPr>
          <p:spPr bwMode="auto">
            <a:xfrm>
              <a:off x="5495925" y="4486275"/>
              <a:ext cx="923925" cy="4857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Times New Roman" pitchFamily="18" charset="0"/>
                  <a:cs typeface="Arial" pitchFamily="34" charset="0"/>
                </a:rPr>
                <a:t>Data Updation</a:t>
              </a:r>
              <a:endParaRPr kumimoji="0" lang="en-US" sz="1400" b="0" i="0" u="none" strike="noStrike" cap="none" normalizeH="0" baseline="0" smtClean="0">
                <a:ln>
                  <a:noFill/>
                </a:ln>
                <a:solidFill>
                  <a:schemeClr val="tx1"/>
                </a:solidFill>
                <a:effectLst/>
                <a:latin typeface="Arial" pitchFamily="34" charset="0"/>
                <a:cs typeface="Arial" pitchFamily="34" charset="0"/>
              </a:endParaRPr>
            </a:p>
          </p:txBody>
        </p:sp>
        <p:sp>
          <p:nvSpPr>
            <p:cNvPr id="21" name="AutoShape 11"/>
            <p:cNvSpPr>
              <a:spLocks noChangeShapeType="1"/>
            </p:cNvSpPr>
            <p:nvPr/>
          </p:nvSpPr>
          <p:spPr bwMode="auto">
            <a:xfrm>
              <a:off x="5762625" y="4238625"/>
              <a:ext cx="0" cy="2667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22" name="Rectangle 10"/>
            <p:cNvSpPr>
              <a:spLocks noChangeArrowheads="1"/>
            </p:cNvSpPr>
            <p:nvPr/>
          </p:nvSpPr>
          <p:spPr bwMode="auto">
            <a:xfrm>
              <a:off x="3429000" y="5381625"/>
              <a:ext cx="990600" cy="4857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Times New Roman" pitchFamily="18" charset="0"/>
                  <a:cs typeface="Arial" pitchFamily="34" charset="0"/>
                </a:rPr>
                <a:t>Transaction Checks</a:t>
              </a:r>
              <a:endParaRPr kumimoji="0" lang="en-US" sz="1400" b="0" i="0" u="none" strike="noStrike" cap="none" normalizeH="0" baseline="0" smtClean="0">
                <a:ln>
                  <a:noFill/>
                </a:ln>
                <a:solidFill>
                  <a:schemeClr val="tx1"/>
                </a:solidFill>
                <a:effectLst/>
                <a:latin typeface="Arial" pitchFamily="34" charset="0"/>
                <a:cs typeface="Arial" pitchFamily="34" charset="0"/>
              </a:endParaRPr>
            </a:p>
          </p:txBody>
        </p:sp>
        <p:grpSp>
          <p:nvGrpSpPr>
            <p:cNvPr id="23" name="Group 3"/>
            <p:cNvGrpSpPr>
              <a:grpSpLocks/>
            </p:cNvGrpSpPr>
            <p:nvPr/>
          </p:nvGrpSpPr>
          <p:grpSpPr bwMode="auto">
            <a:xfrm>
              <a:off x="4838700" y="4991100"/>
              <a:ext cx="2200275" cy="876300"/>
              <a:chOff x="2235" y="13891"/>
              <a:chExt cx="3465" cy="1380"/>
            </a:xfrm>
          </p:grpSpPr>
          <p:sp>
            <p:nvSpPr>
              <p:cNvPr id="25" name="Rectangle 9"/>
              <p:cNvSpPr>
                <a:spLocks noChangeArrowheads="1"/>
              </p:cNvSpPr>
              <p:nvPr/>
            </p:nvSpPr>
            <p:spPr bwMode="auto">
              <a:xfrm>
                <a:off x="2235" y="14506"/>
                <a:ext cx="1560" cy="76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Times New Roman" pitchFamily="18" charset="0"/>
                    <a:cs typeface="Arial" pitchFamily="34" charset="0"/>
                  </a:rPr>
                  <a:t>Addition Modules</a:t>
                </a:r>
                <a:endParaRPr kumimoji="0" lang="en-US" sz="1400" b="0" i="0" u="none" strike="noStrike" cap="none" normalizeH="0" baseline="0" smtClean="0">
                  <a:ln>
                    <a:noFill/>
                  </a:ln>
                  <a:solidFill>
                    <a:schemeClr val="tx1"/>
                  </a:solidFill>
                  <a:effectLst/>
                  <a:latin typeface="Arial" pitchFamily="34" charset="0"/>
                  <a:cs typeface="Arial" pitchFamily="34" charset="0"/>
                </a:endParaRPr>
              </a:p>
            </p:txBody>
          </p:sp>
          <p:sp>
            <p:nvSpPr>
              <p:cNvPr id="26" name="Rectangle 8"/>
              <p:cNvSpPr>
                <a:spLocks noChangeArrowheads="1"/>
              </p:cNvSpPr>
              <p:nvPr/>
            </p:nvSpPr>
            <p:spPr bwMode="auto">
              <a:xfrm>
                <a:off x="4140" y="14506"/>
                <a:ext cx="1560" cy="76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Times New Roman" pitchFamily="18" charset="0"/>
                    <a:cs typeface="Arial" pitchFamily="34" charset="0"/>
                  </a:rPr>
                  <a:t>Deletion Module</a:t>
                </a:r>
                <a:endParaRPr kumimoji="0" lang="en-US" sz="1400" b="0" i="0" u="none" strike="noStrike" cap="none" normalizeH="0" baseline="0" smtClean="0">
                  <a:ln>
                    <a:noFill/>
                  </a:ln>
                  <a:solidFill>
                    <a:schemeClr val="tx1"/>
                  </a:solidFill>
                  <a:effectLst/>
                  <a:latin typeface="Arial" pitchFamily="34" charset="0"/>
                  <a:cs typeface="Arial" pitchFamily="34" charset="0"/>
                </a:endParaRPr>
              </a:p>
            </p:txBody>
          </p:sp>
          <p:sp>
            <p:nvSpPr>
              <p:cNvPr id="27" name="AutoShape 7"/>
              <p:cNvSpPr>
                <a:spLocks noChangeShapeType="1"/>
              </p:cNvSpPr>
              <p:nvPr/>
            </p:nvSpPr>
            <p:spPr bwMode="auto">
              <a:xfrm>
                <a:off x="3015" y="14206"/>
                <a:ext cx="201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28" name="AutoShape 6"/>
              <p:cNvSpPr>
                <a:spLocks noChangeShapeType="1"/>
              </p:cNvSpPr>
              <p:nvPr/>
            </p:nvSpPr>
            <p:spPr bwMode="auto">
              <a:xfrm>
                <a:off x="3015" y="14206"/>
                <a:ext cx="0" cy="24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29" name="AutoShape 5"/>
              <p:cNvSpPr>
                <a:spLocks noChangeShapeType="1"/>
              </p:cNvSpPr>
              <p:nvPr/>
            </p:nvSpPr>
            <p:spPr bwMode="auto">
              <a:xfrm>
                <a:off x="5025" y="14206"/>
                <a:ext cx="0" cy="3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30" name="AutoShape 4"/>
              <p:cNvSpPr>
                <a:spLocks noChangeShapeType="1"/>
              </p:cNvSpPr>
              <p:nvPr/>
            </p:nvSpPr>
            <p:spPr bwMode="auto">
              <a:xfrm>
                <a:off x="4035" y="13891"/>
                <a:ext cx="0" cy="31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grpSp>
        <p:sp>
          <p:nvSpPr>
            <p:cNvPr id="24" name="AutoShape 2"/>
            <p:cNvSpPr>
              <a:spLocks noChangeShapeType="1"/>
            </p:cNvSpPr>
            <p:nvPr/>
          </p:nvSpPr>
          <p:spPr bwMode="auto">
            <a:xfrm rot="16200000" flipH="1">
              <a:off x="3586162" y="4997451"/>
              <a:ext cx="390525" cy="381000"/>
            </a:xfrm>
            <a:prstGeom prst="bentConnector3">
              <a:avLst>
                <a:gd name="adj1" fmla="val 50000"/>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grpSp>
    </p:spTree>
    <p:extLst>
      <p:ext uri="{BB962C8B-B14F-4D97-AF65-F5344CB8AC3E}">
        <p14:creationId xmlns:p14="http://schemas.microsoft.com/office/powerpoint/2010/main" val="15199824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Grp="1" noChangeArrowheads="1"/>
          </p:cNvSpPr>
          <p:nvPr>
            <p:ph type="title"/>
          </p:nvPr>
        </p:nvSpPr>
        <p:spPr>
          <a:xfrm>
            <a:off x="457200" y="396875"/>
            <a:ext cx="8212138" cy="1127125"/>
          </a:xfrm>
        </p:spPr>
        <p:txBody>
          <a:bodyPr>
            <a:norm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cs typeface="Arial" charset="0"/>
              </a:rPr>
              <a:t>Decomposition and Views </a:t>
            </a:r>
            <a:br>
              <a:rPr lang="en-GB" dirty="0" smtClean="0">
                <a:cs typeface="Arial" charset="0"/>
              </a:rPr>
            </a:br>
            <a:r>
              <a:rPr lang="en-GB" sz="2800" dirty="0" smtClean="0">
                <a:cs typeface="Arial" charset="0"/>
              </a:rPr>
              <a:t>Popular</a:t>
            </a:r>
            <a:r>
              <a:rPr lang="en-GB" dirty="0" smtClean="0">
                <a:cs typeface="Arial" charset="0"/>
              </a:rPr>
              <a:t> </a:t>
            </a:r>
            <a:r>
              <a:rPr lang="en-GB" sz="2800" dirty="0" smtClean="0">
                <a:cs typeface="Arial" charset="0"/>
              </a:rPr>
              <a:t>Design Methods (continued)</a:t>
            </a:r>
          </a:p>
        </p:txBody>
      </p:sp>
      <p:sp>
        <p:nvSpPr>
          <p:cNvPr id="24579" name="Rectangle 2"/>
          <p:cNvSpPr>
            <a:spLocks noGrp="1" noChangeArrowheads="1"/>
          </p:cNvSpPr>
          <p:nvPr>
            <p:ph idx="1"/>
          </p:nvPr>
        </p:nvSpPr>
        <p:spPr>
          <a:xfrm>
            <a:off x="457200" y="1447800"/>
            <a:ext cx="8212138" cy="4660900"/>
          </a:xfrm>
        </p:spPr>
        <p:txBody>
          <a:bodyPr>
            <a:normAutofit/>
          </a:bodyPr>
          <a:lstStyle/>
          <a:p>
            <a:pPr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3200" dirty="0" smtClean="0">
                <a:cs typeface="Arial" charset="0"/>
              </a:rPr>
              <a:t>A design is </a:t>
            </a:r>
            <a:r>
              <a:rPr lang="en-GB" sz="3200" b="1" dirty="0" smtClean="0">
                <a:cs typeface="Arial" charset="0"/>
              </a:rPr>
              <a:t>modular</a:t>
            </a:r>
            <a:r>
              <a:rPr lang="en-GB" sz="3200" dirty="0" smtClean="0">
                <a:cs typeface="Arial" charset="0"/>
              </a:rPr>
              <a:t> when each activity of the system is performed by exactly one software unit, and when the inputs and outputs of each software unit are well-defined</a:t>
            </a:r>
          </a:p>
          <a:p>
            <a:pPr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3200" dirty="0" smtClean="0">
                <a:cs typeface="Arial" charset="0"/>
              </a:rPr>
              <a:t>A software unit is </a:t>
            </a:r>
            <a:r>
              <a:rPr lang="en-GB" sz="3200" b="1" dirty="0" smtClean="0">
                <a:cs typeface="Arial" charset="0"/>
              </a:rPr>
              <a:t>well-defined</a:t>
            </a:r>
            <a:r>
              <a:rPr lang="en-GB" sz="3200" dirty="0" smtClean="0">
                <a:cs typeface="Arial" charset="0"/>
              </a:rPr>
              <a:t> if its interface accurately and precisely specifies the unit’s externally visible </a:t>
            </a:r>
            <a:r>
              <a:rPr lang="en-GB" sz="3200" dirty="0" err="1" smtClean="0">
                <a:cs typeface="Arial" charset="0"/>
              </a:rPr>
              <a:t>behavior</a:t>
            </a:r>
            <a:endParaRPr lang="en-GB" sz="3200" dirty="0" smtClean="0">
              <a:cs typeface="Arial" charset="0"/>
            </a:endParaRPr>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85000"/>
              </a:schemeClr>
            </a:gs>
            <a:gs pos="100000">
              <a:srgbClr val="FFFFFF"/>
            </a:gs>
          </a:gsLst>
          <a:lin ang="8100000" scaled="1"/>
        </a:gradFill>
        <a:effectLst/>
      </p:bgPr>
    </p:bg>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a:xfrm>
            <a:off x="457200" y="0"/>
            <a:ext cx="8212138" cy="1127125"/>
          </a:xfrm>
        </p:spPr>
        <p:txBody>
          <a:bodyPr>
            <a:norm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cs typeface="Arial" charset="0"/>
              </a:rPr>
              <a:t>Decomposition and Views</a:t>
            </a:r>
            <a:br>
              <a:rPr lang="en-GB" dirty="0" smtClean="0">
                <a:cs typeface="Arial" charset="0"/>
              </a:rPr>
            </a:br>
            <a:r>
              <a:rPr lang="en-GB" sz="2400" dirty="0" smtClean="0">
                <a:cs typeface="Arial" charset="0"/>
              </a:rPr>
              <a:t>Sidebar 5.2  Component-based Software Engineering</a:t>
            </a:r>
            <a:endParaRPr lang="en-GB" sz="2800" dirty="0" smtClean="0">
              <a:cs typeface="Arial" charset="0"/>
            </a:endParaRPr>
          </a:p>
        </p:txBody>
      </p:sp>
      <p:sp>
        <p:nvSpPr>
          <p:cNvPr id="34819" name="Rectangle 2"/>
          <p:cNvSpPr>
            <a:spLocks noGrp="1" noChangeArrowheads="1"/>
          </p:cNvSpPr>
          <p:nvPr>
            <p:ph idx="1"/>
          </p:nvPr>
        </p:nvSpPr>
        <p:spPr>
          <a:xfrm>
            <a:off x="533400" y="1371600"/>
            <a:ext cx="8212138" cy="4660900"/>
          </a:xfrm>
        </p:spPr>
        <p:txBody>
          <a:bodyPr>
            <a:normAutofit/>
          </a:bodyPr>
          <a:lstStyle/>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defRPr/>
            </a:pPr>
            <a:endParaRPr lang="en-GB" sz="1050" dirty="0" smtClean="0"/>
          </a:p>
          <a:p>
            <a:pPr>
              <a:defRPr/>
            </a:pPr>
            <a:r>
              <a:rPr lang="en-US" sz="2400" b="1" dirty="0" smtClean="0"/>
              <a:t>Component-based software engineering (CBSE) </a:t>
            </a:r>
            <a:r>
              <a:rPr lang="en-US" sz="2400" dirty="0" smtClean="0"/>
              <a:t>is a method of software development whereby systems are created by assembling together preexisting components</a:t>
            </a:r>
          </a:p>
          <a:p>
            <a:pPr>
              <a:defRPr/>
            </a:pPr>
            <a:r>
              <a:rPr lang="en-US" sz="2400" dirty="0" smtClean="0"/>
              <a:t>A </a:t>
            </a:r>
            <a:r>
              <a:rPr lang="en-US" sz="2400" b="1" dirty="0" smtClean="0"/>
              <a:t>component</a:t>
            </a:r>
            <a:r>
              <a:rPr lang="en-US" sz="2400" dirty="0" smtClean="0"/>
              <a:t> is “a self-contained piece of software with a well-defined set of interfaces” that can be developed, bought, and sold as a distinct entity</a:t>
            </a:r>
          </a:p>
          <a:p>
            <a:pPr>
              <a:defRPr/>
            </a:pPr>
            <a:r>
              <a:rPr lang="en-US" sz="2400" dirty="0" smtClean="0"/>
              <a:t>The goal of CBSE is to support the rapid development of new systems, by reducing development to component integration, and to ease the maintenance of such systems by reducing maintenance to component replacement</a:t>
            </a:r>
          </a:p>
          <a:p>
            <a:pPr>
              <a:defRPr/>
            </a:pPr>
            <a:r>
              <a:rPr lang="en-US" sz="2400" dirty="0" smtClean="0"/>
              <a:t>At this point, APIs are used as constructs to abstract complex code</a:t>
            </a:r>
            <a:endParaRPr lang="en-GB" sz="2400" dirty="0" smtClean="0"/>
          </a:p>
        </p:txBody>
      </p:sp>
      <p:pic>
        <p:nvPicPr>
          <p:cNvPr id="4" name="Content Placeholder 3" descr="17.2 CompInterface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89708" b="-89708"/>
              <a:stretch>
                <a:fillRect/>
              </a:stretch>
            </p:blipFill>
          </mc:Choice>
          <mc:Fallback>
            <p:blipFill>
              <a:blip r:embed="rId4"/>
              <a:srcRect t="-89708" b="-89708"/>
              <a:stretch>
                <a:fillRect/>
              </a:stretch>
            </p:blipFill>
          </mc:Fallback>
        </mc:AlternateContent>
        <p:spPr>
          <a:xfrm>
            <a:off x="1295400" y="1905000"/>
            <a:ext cx="7128001" cy="3920126"/>
          </a:xfrm>
          <a:prstGeom prst="rect">
            <a:avLst/>
          </a:prstGeom>
        </p:spPr>
      </p:pic>
      <p:pic>
        <p:nvPicPr>
          <p:cNvPr id="5" name="Content Placeholder 3" descr="17.3 DataCollector.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5"/>
              <a:srcRect t="-19245" b="-19245"/>
              <a:stretch>
                <a:fillRect/>
              </a:stretch>
            </p:blipFill>
          </mc:Choice>
          <mc:Fallback>
            <p:blipFill>
              <a:blip r:embed="rId6"/>
              <a:srcRect t="-19245" b="-19245"/>
              <a:stretch>
                <a:fillRect/>
              </a:stretch>
            </p:blipFill>
          </mc:Fallback>
        </mc:AlternateContent>
        <p:spPr>
          <a:xfrm>
            <a:off x="1401529" y="1726603"/>
            <a:ext cx="6475880" cy="3561485"/>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34819">
                                            <p:txEl>
                                              <p:pRg st="1" end="1"/>
                                            </p:txEl>
                                          </p:spTgt>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34819">
                                            <p:txEl>
                                              <p:pRg st="2" end="2"/>
                                            </p:txEl>
                                          </p:spTgt>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34819">
                                            <p:txEl>
                                              <p:pRg st="3" end="3"/>
                                            </p:txEl>
                                          </p:spTgt>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34819">
                                            <p:txEl>
                                              <p:pRg st="4" end="4"/>
                                            </p:txEl>
                                          </p:spTgt>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endParaRPr lang="en-US"/>
          </a:p>
        </p:txBody>
      </p:sp>
      <p:pic>
        <p:nvPicPr>
          <p:cNvPr id="1026" name="Picture 2" descr="Lightbox"/>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8650" y="1838599"/>
            <a:ext cx="7984092" cy="447992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28650" y="6281769"/>
            <a:ext cx="7467600" cy="369332"/>
          </a:xfrm>
          <a:prstGeom prst="rect">
            <a:avLst/>
          </a:prstGeom>
        </p:spPr>
        <p:txBody>
          <a:bodyPr wrap="square">
            <a:spAutoFit/>
          </a:bodyPr>
          <a:lstStyle/>
          <a:p>
            <a:r>
              <a:rPr lang="en-US" dirty="0" smtClean="0">
                <a:solidFill>
                  <a:schemeClr val="tx1"/>
                </a:solidFill>
              </a:rPr>
              <a:t>Source: https</a:t>
            </a:r>
            <a:r>
              <a:rPr lang="en-US" dirty="0">
                <a:solidFill>
                  <a:schemeClr val="tx1"/>
                </a:solidFill>
              </a:rPr>
              <a:t>://www.geeksforgeeks.org/what-is-web-api-and-why-we-use-it/</a:t>
            </a:r>
          </a:p>
        </p:txBody>
      </p:sp>
    </p:spTree>
    <p:extLst>
      <p:ext uri="{BB962C8B-B14F-4D97-AF65-F5344CB8AC3E}">
        <p14:creationId xmlns:p14="http://schemas.microsoft.com/office/powerpoint/2010/main" val="16584541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p:nvPr>
        </p:nvSpPr>
        <p:spPr>
          <a:xfrm>
            <a:off x="457200" y="388937"/>
            <a:ext cx="8220075" cy="1135063"/>
          </a:xfrm>
        </p:spPr>
        <p:txBody>
          <a:bodyPr/>
          <a:lstStyle/>
          <a:p>
            <a:pPr eaLnBrk="1" hangingPunct="1"/>
            <a:r>
              <a:rPr lang="en-US" dirty="0" smtClean="0"/>
              <a:t>Design Methodology</a:t>
            </a:r>
          </a:p>
        </p:txBody>
      </p:sp>
      <p:sp>
        <p:nvSpPr>
          <p:cNvPr id="7171" name="Rectangle 2"/>
          <p:cNvSpPr>
            <a:spLocks noGrp="1" noChangeArrowheads="1"/>
          </p:cNvSpPr>
          <p:nvPr>
            <p:ph idx="1"/>
          </p:nvPr>
        </p:nvSpPr>
        <p:spPr>
          <a:xfrm>
            <a:off x="457200" y="1884362"/>
            <a:ext cx="8220075" cy="4135438"/>
          </a:xfrm>
        </p:spPr>
        <p:txBody>
          <a:bodyPr/>
          <a:lstStyle/>
          <a:p>
            <a:r>
              <a:rPr lang="en-US" sz="2400" dirty="0" smtClean="0"/>
              <a:t>We have an abstract description of a solution to our customer’s problem, a software architectural design, a plan for decomposing the design into software units and allocating the system’s functional requirements to them</a:t>
            </a:r>
          </a:p>
          <a:p>
            <a:r>
              <a:rPr lang="en-US" sz="2400" dirty="0" smtClean="0"/>
              <a:t>No distinct boundary between the end of the architecture-design phase and the start of the module-design phase</a:t>
            </a:r>
          </a:p>
          <a:p>
            <a:r>
              <a:rPr lang="en-US" sz="2400" dirty="0" smtClean="0"/>
              <a:t>No comparable design recipes for progressing from a software unit’s specification to its modular design</a:t>
            </a:r>
          </a:p>
          <a:p>
            <a:r>
              <a:rPr lang="en-US" sz="2400" dirty="0" smtClean="0"/>
              <a:t>The process taken towards a final solution is not as important as the documentation produced</a:t>
            </a:r>
          </a:p>
        </p:txBody>
      </p:sp>
    </p:spTree>
    <p:extLst>
      <p:ext uri="{BB962C8B-B14F-4D97-AF65-F5344CB8AC3E}">
        <p14:creationId xmlns:p14="http://schemas.microsoft.com/office/powerpoint/2010/main" val="3450238432"/>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Grp="1" noChangeArrowheads="1"/>
          </p:cNvSpPr>
          <p:nvPr>
            <p:ph type="title"/>
          </p:nvPr>
        </p:nvSpPr>
        <p:spPr>
          <a:xfrm>
            <a:off x="457200" y="396875"/>
            <a:ext cx="8212138" cy="1127125"/>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cs typeface="Arial" charset="0"/>
              </a:rPr>
              <a:t>The Design Process</a:t>
            </a:r>
          </a:p>
        </p:txBody>
      </p:sp>
      <p:sp>
        <p:nvSpPr>
          <p:cNvPr id="6147" name="Rectangle 2"/>
          <p:cNvSpPr>
            <a:spLocks noGrp="1" noChangeArrowheads="1"/>
          </p:cNvSpPr>
          <p:nvPr>
            <p:ph idx="1"/>
          </p:nvPr>
        </p:nvSpPr>
        <p:spPr>
          <a:xfrm>
            <a:off x="457200" y="1447800"/>
            <a:ext cx="8212138" cy="4660900"/>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b="1" dirty="0" smtClean="0">
                <a:cs typeface="Arial" charset="0"/>
              </a:rPr>
              <a:t>Design</a:t>
            </a:r>
            <a:r>
              <a:rPr lang="en-GB" sz="2400" dirty="0" smtClean="0">
                <a:cs typeface="Arial" charset="0"/>
              </a:rPr>
              <a:t> is the creative process of figuring out how to implement all of the customer’s requirements; the resulting plan is also called the design</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dirty="0" smtClean="0">
                <a:cs typeface="Arial" charset="0"/>
              </a:rPr>
              <a:t>Early design decisions address the system’s architecture</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dirty="0" smtClean="0">
                <a:cs typeface="Arial" charset="0"/>
              </a:rPr>
              <a:t>Later design decisions address how to implement the individual units</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endParaRPr lang="en-GB" sz="1800" dirty="0" smtClean="0">
              <a:cs typeface="Arial" charset="0"/>
            </a:endParaRP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noChangeArrowheads="1"/>
          </p:cNvSpPr>
          <p:nvPr>
            <p:ph type="title"/>
          </p:nvPr>
        </p:nvSpPr>
        <p:spPr>
          <a:xfrm>
            <a:off x="457200" y="394648"/>
            <a:ext cx="8220075" cy="1135063"/>
          </a:xfrm>
        </p:spPr>
        <p:txBody>
          <a:bodyPr>
            <a:normAutofit/>
          </a:bodyPr>
          <a:lstStyle/>
          <a:p>
            <a:pPr eaLnBrk="1" hangingPunct="1"/>
            <a:r>
              <a:rPr lang="en-US" dirty="0" smtClean="0"/>
              <a:t>Design Methodology</a:t>
            </a:r>
            <a:endParaRPr lang="en-US" sz="3200" dirty="0" smtClean="0"/>
          </a:p>
        </p:txBody>
      </p:sp>
      <p:sp>
        <p:nvSpPr>
          <p:cNvPr id="8195" name="Rectangle 2"/>
          <p:cNvSpPr>
            <a:spLocks noGrp="1" noChangeArrowheads="1"/>
          </p:cNvSpPr>
          <p:nvPr>
            <p:ph idx="1"/>
          </p:nvPr>
        </p:nvSpPr>
        <p:spPr>
          <a:xfrm>
            <a:off x="457200" y="2189162"/>
            <a:ext cx="8220075" cy="4668838"/>
          </a:xfrm>
        </p:spPr>
        <p:txBody>
          <a:bodyPr/>
          <a:lstStyle/>
          <a:p>
            <a:r>
              <a:rPr lang="en-US" dirty="0" smtClean="0"/>
              <a:t>Design decisions are periodically revisited and revised</a:t>
            </a:r>
          </a:p>
          <a:p>
            <a:r>
              <a:rPr lang="en-US" dirty="0" smtClean="0"/>
              <a:t>Refactoring</a:t>
            </a:r>
          </a:p>
          <a:p>
            <a:pPr lvl="1"/>
            <a:r>
              <a:rPr lang="en-US" dirty="0" smtClean="0"/>
              <a:t>to simplify complicated solutions or to optimize the design</a:t>
            </a:r>
          </a:p>
        </p:txBody>
      </p:sp>
    </p:spTree>
    <p:extLst>
      <p:ext uri="{BB962C8B-B14F-4D97-AF65-F5344CB8AC3E}">
        <p14:creationId xmlns:p14="http://schemas.microsoft.com/office/powerpoint/2010/main" val="2013728879"/>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
          <p:cNvSpPr>
            <a:spLocks noGrp="1" noChangeArrowheads="1"/>
          </p:cNvSpPr>
          <p:nvPr>
            <p:ph type="title"/>
          </p:nvPr>
        </p:nvSpPr>
        <p:spPr>
          <a:xfrm>
            <a:off x="457200" y="0"/>
            <a:ext cx="8686800" cy="11271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Design Documentation</a:t>
            </a:r>
            <a:endParaRPr lang="en-GB" sz="2800" dirty="0" smtClean="0"/>
          </a:p>
        </p:txBody>
      </p:sp>
      <p:sp>
        <p:nvSpPr>
          <p:cNvPr id="8" name="Rectangle 3"/>
          <p:cNvSpPr txBox="1">
            <a:spLocks noChangeArrowheads="1"/>
          </p:cNvSpPr>
          <p:nvPr/>
        </p:nvSpPr>
        <p:spPr bwMode="auto">
          <a:xfrm>
            <a:off x="457200" y="1447800"/>
            <a:ext cx="8216900" cy="4665663"/>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endParaRPr lang="en-US" sz="2400" kern="0" dirty="0">
              <a:latin typeface="+mn-lt"/>
              <a:ea typeface="+mn-ea"/>
              <a:cs typeface="+mn-cs"/>
            </a:endParaRPr>
          </a:p>
        </p:txBody>
      </p:sp>
      <p:sp>
        <p:nvSpPr>
          <p:cNvPr id="7" name="Rectangle 3"/>
          <p:cNvSpPr txBox="1">
            <a:spLocks noChangeArrowheads="1"/>
          </p:cNvSpPr>
          <p:nvPr/>
        </p:nvSpPr>
        <p:spPr bwMode="auto">
          <a:xfrm>
            <a:off x="457200" y="1447800"/>
            <a:ext cx="8458200" cy="4665663"/>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r>
              <a:rPr lang="en-US" sz="2400" kern="0" dirty="0">
                <a:solidFill>
                  <a:schemeClr val="tx1"/>
                </a:solidFill>
                <a:latin typeface="+mn-lt"/>
                <a:ea typeface="+mn-ea"/>
                <a:cs typeface="+mn-cs"/>
              </a:rPr>
              <a:t>The details of the system architecture is documented in </a:t>
            </a:r>
            <a:r>
              <a:rPr lang="en-US" sz="2400" i="1" kern="0" dirty="0">
                <a:solidFill>
                  <a:schemeClr val="tx1"/>
                </a:solidFill>
                <a:latin typeface="+mn-lt"/>
                <a:ea typeface="+mn-ea"/>
                <a:cs typeface="+mn-cs"/>
              </a:rPr>
              <a:t>Software Architecture Document</a:t>
            </a:r>
            <a:r>
              <a:rPr lang="en-US" sz="2400" kern="0" dirty="0">
                <a:solidFill>
                  <a:schemeClr val="tx1"/>
                </a:solidFill>
                <a:latin typeface="+mn-lt"/>
                <a:ea typeface="+mn-ea"/>
                <a:cs typeface="+mn-cs"/>
              </a:rPr>
              <a:t> (SAD)</a:t>
            </a:r>
          </a:p>
          <a:p>
            <a:pPr marL="330200" indent="-330200" defTabSz="457200" eaLnBrk="0" hangingPunct="0">
              <a:spcBef>
                <a:spcPts val="700"/>
              </a:spcBef>
              <a:buFont typeface="Lucida Sans Unicode" pitchFamily="34" charset="0"/>
              <a:buChar char="•"/>
              <a:defRPr/>
            </a:pPr>
            <a:r>
              <a:rPr lang="en-US" sz="2400" kern="0" dirty="0">
                <a:solidFill>
                  <a:schemeClr val="tx1"/>
                </a:solidFill>
                <a:latin typeface="+mn-lt"/>
                <a:ea typeface="+mn-ea"/>
                <a:cs typeface="+mn-cs"/>
              </a:rPr>
              <a:t>SAD serves as a bridge between the requirements and the </a:t>
            </a:r>
            <a:r>
              <a:rPr lang="en-US" sz="2400" kern="0" dirty="0" smtClean="0">
                <a:solidFill>
                  <a:schemeClr val="tx1"/>
                </a:solidFill>
                <a:latin typeface="+mn-lt"/>
                <a:ea typeface="+mn-ea"/>
                <a:cs typeface="+mn-cs"/>
              </a:rPr>
              <a:t>design</a:t>
            </a:r>
          </a:p>
          <a:p>
            <a:pPr marL="330200" indent="-330200" defTabSz="457200" eaLnBrk="0" hangingPunct="0">
              <a:spcBef>
                <a:spcPts val="700"/>
              </a:spcBef>
              <a:buFont typeface="Lucida Sans Unicode" pitchFamily="34" charset="0"/>
              <a:buChar char="•"/>
              <a:defRPr/>
            </a:pPr>
            <a:r>
              <a:rPr lang="en-US" sz="2400" kern="0" dirty="0" smtClean="0">
                <a:solidFill>
                  <a:schemeClr val="tx1"/>
                </a:solidFill>
                <a:latin typeface="+mn-lt"/>
                <a:ea typeface="+mn-ea"/>
                <a:cs typeface="+mn-cs"/>
              </a:rPr>
              <a:t>Detailed (or module) design acts as a bridge from architecture design to code</a:t>
            </a:r>
            <a:endParaRPr lang="en-US" sz="2400" kern="0" dirty="0">
              <a:solidFill>
                <a:schemeClr val="tx1"/>
              </a:solidFill>
              <a:latin typeface="+mn-lt"/>
              <a:ea typeface="+mn-ea"/>
              <a:cs typeface="+mn-cs"/>
            </a:endParaRPr>
          </a:p>
          <a:p>
            <a:pPr marL="330200" indent="-330200" defTabSz="457200" eaLnBrk="0" hangingPunct="0">
              <a:spcBef>
                <a:spcPts val="700"/>
              </a:spcBef>
              <a:buFont typeface="Lucida Sans Unicode" pitchFamily="34" charset="0"/>
              <a:buChar char="•"/>
              <a:defRPr/>
            </a:pPr>
            <a:r>
              <a:rPr lang="en-US" sz="2400" kern="0" dirty="0">
                <a:solidFill>
                  <a:schemeClr val="tx1"/>
                </a:solidFill>
                <a:latin typeface="+mn-lt"/>
                <a:ea typeface="+mn-ea"/>
                <a:cs typeface="+mn-cs"/>
              </a:rPr>
              <a:t>Many ways to document the design</a:t>
            </a:r>
          </a:p>
          <a:p>
            <a:pPr marL="330200" indent="-330200" defTabSz="457200" eaLnBrk="0" hangingPunct="0">
              <a:spcBef>
                <a:spcPts val="700"/>
              </a:spcBef>
              <a:buFont typeface="Lucida Sans Unicode" pitchFamily="34" charset="0"/>
              <a:buChar char="•"/>
              <a:defRPr/>
            </a:pPr>
            <a:r>
              <a:rPr lang="en-US" sz="2400" b="1" kern="0" dirty="0">
                <a:solidFill>
                  <a:schemeClr val="tx1"/>
                </a:solidFill>
                <a:latin typeface="+mn-lt"/>
                <a:ea typeface="+mn-ea"/>
                <a:cs typeface="+mn-cs"/>
              </a:rPr>
              <a:t>Design by contract</a:t>
            </a:r>
            <a:r>
              <a:rPr lang="en-US" sz="2400" kern="0" dirty="0">
                <a:solidFill>
                  <a:schemeClr val="tx1"/>
                </a:solidFill>
                <a:latin typeface="+mn-lt"/>
                <a:ea typeface="+mn-ea"/>
                <a:cs typeface="+mn-cs"/>
              </a:rPr>
              <a:t>: a particular approach that uses the </a:t>
            </a:r>
            <a:r>
              <a:rPr lang="en-US" sz="2400" kern="0" dirty="0" smtClean="0">
                <a:solidFill>
                  <a:schemeClr val="tx1"/>
                </a:solidFill>
                <a:latin typeface="+mn-lt"/>
                <a:ea typeface="+mn-ea"/>
                <a:cs typeface="+mn-cs"/>
              </a:rPr>
              <a:t>documentation not </a:t>
            </a:r>
            <a:r>
              <a:rPr lang="en-US" sz="2400" kern="0" dirty="0">
                <a:solidFill>
                  <a:schemeClr val="tx1"/>
                </a:solidFill>
                <a:latin typeface="+mn-lt"/>
                <a:ea typeface="+mn-ea"/>
                <a:cs typeface="+mn-cs"/>
              </a:rPr>
              <a:t>only to capture the design but also to encourage interaction among developers</a:t>
            </a:r>
            <a:endParaRPr lang="en-US" sz="1800" kern="0" dirty="0">
              <a:solidFill>
                <a:schemeClr val="tx1"/>
              </a:solidFill>
              <a:latin typeface="+mn-lt"/>
              <a:ea typeface="+mn-ea"/>
              <a:cs typeface="+mn-cs"/>
            </a:endParaRPr>
          </a:p>
        </p:txBody>
      </p:sp>
    </p:spTree>
    <p:extLst>
      <p:ext uri="{BB962C8B-B14F-4D97-AF65-F5344CB8AC3E}">
        <p14:creationId xmlns:p14="http://schemas.microsoft.com/office/powerpoint/2010/main" val="707573600"/>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
          <p:cNvSpPr>
            <a:spLocks noGrp="1" noChangeArrowheads="1"/>
          </p:cNvSpPr>
          <p:nvPr>
            <p:ph type="title"/>
          </p:nvPr>
        </p:nvSpPr>
        <p:spPr>
          <a:xfrm>
            <a:off x="457200" y="0"/>
            <a:ext cx="8686800" cy="1127125"/>
          </a:xfrm>
        </p:spPr>
        <p:txBody>
          <a:bodyPr>
            <a:norm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Design Documentation</a:t>
            </a:r>
            <a:br>
              <a:rPr lang="en-US" dirty="0" smtClean="0"/>
            </a:br>
            <a:r>
              <a:rPr lang="en-US" sz="2800" dirty="0" smtClean="0"/>
              <a:t>Design by Contract</a:t>
            </a:r>
            <a:endParaRPr lang="en-GB" sz="2800" dirty="0" smtClean="0"/>
          </a:p>
        </p:txBody>
      </p:sp>
      <p:sp>
        <p:nvSpPr>
          <p:cNvPr id="8" name="Rectangle 3"/>
          <p:cNvSpPr txBox="1">
            <a:spLocks noChangeArrowheads="1"/>
          </p:cNvSpPr>
          <p:nvPr/>
        </p:nvSpPr>
        <p:spPr bwMode="auto">
          <a:xfrm>
            <a:off x="457200" y="1447800"/>
            <a:ext cx="8216900" cy="4665663"/>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endParaRPr lang="en-US" sz="2400" kern="0" dirty="0">
              <a:latin typeface="+mn-lt"/>
              <a:ea typeface="+mn-ea"/>
              <a:cs typeface="+mn-cs"/>
            </a:endParaRPr>
          </a:p>
        </p:txBody>
      </p:sp>
      <p:sp>
        <p:nvSpPr>
          <p:cNvPr id="5" name="Rectangle 3"/>
          <p:cNvSpPr txBox="1">
            <a:spLocks noChangeArrowheads="1"/>
          </p:cNvSpPr>
          <p:nvPr/>
        </p:nvSpPr>
        <p:spPr bwMode="auto">
          <a:xfrm>
            <a:off x="457200" y="1447800"/>
            <a:ext cx="8458200" cy="4665663"/>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r>
              <a:rPr lang="en-US" sz="2400" kern="0" dirty="0">
                <a:solidFill>
                  <a:schemeClr val="tx1"/>
                </a:solidFill>
                <a:latin typeface="+mn-lt"/>
                <a:ea typeface="+mn-ea"/>
                <a:cs typeface="+mn-cs"/>
              </a:rPr>
              <a:t>In design by contract, each module has an interface specification that precisely describes what the module is supposed to </a:t>
            </a:r>
            <a:r>
              <a:rPr lang="en-US" sz="2400" kern="0" dirty="0" smtClean="0">
                <a:solidFill>
                  <a:schemeClr val="tx1"/>
                </a:solidFill>
                <a:latin typeface="+mn-lt"/>
                <a:ea typeface="+mn-ea"/>
                <a:cs typeface="+mn-cs"/>
              </a:rPr>
              <a:t>do</a:t>
            </a:r>
          </a:p>
          <a:p>
            <a:pPr marL="787400" lvl="1" indent="-330200" defTabSz="457200" eaLnBrk="0" hangingPunct="0">
              <a:spcBef>
                <a:spcPts val="700"/>
              </a:spcBef>
              <a:buFont typeface="Lucida Sans Unicode" pitchFamily="34" charset="0"/>
              <a:buChar char="•"/>
              <a:defRPr/>
            </a:pPr>
            <a:r>
              <a:rPr lang="en-US" sz="2000" kern="0" dirty="0" smtClean="0">
                <a:solidFill>
                  <a:schemeClr val="tx1"/>
                </a:solidFill>
                <a:latin typeface="+mn-lt"/>
                <a:ea typeface="+mn-ea"/>
                <a:cs typeface="+mn-cs"/>
              </a:rPr>
              <a:t>Meyer </a:t>
            </a:r>
            <a:r>
              <a:rPr lang="en-US" sz="2000" kern="0" dirty="0">
                <a:solidFill>
                  <a:schemeClr val="tx1"/>
                </a:solidFill>
                <a:latin typeface="+mn-lt"/>
                <a:ea typeface="+mn-ea"/>
                <a:cs typeface="+mn-cs"/>
              </a:rPr>
              <a:t>(1997) suggests that design by contract helps ensure that modules interoperate </a:t>
            </a:r>
            <a:r>
              <a:rPr lang="en-US" sz="2000" kern="0" dirty="0" smtClean="0">
                <a:solidFill>
                  <a:schemeClr val="tx1"/>
                </a:solidFill>
                <a:latin typeface="+mn-lt"/>
                <a:ea typeface="+mn-ea"/>
                <a:cs typeface="+mn-cs"/>
              </a:rPr>
              <a:t>correctly</a:t>
            </a:r>
          </a:p>
          <a:p>
            <a:pPr marL="787400" lvl="1" indent="-330200" defTabSz="457200" eaLnBrk="0" hangingPunct="0">
              <a:spcBef>
                <a:spcPts val="700"/>
              </a:spcBef>
              <a:buFont typeface="Lucida Sans Unicode" pitchFamily="34" charset="0"/>
              <a:buChar char="•"/>
              <a:defRPr/>
            </a:pPr>
            <a:r>
              <a:rPr lang="en-US" sz="2000" kern="0" dirty="0" smtClean="0">
                <a:solidFill>
                  <a:schemeClr val="tx1"/>
                </a:solidFill>
                <a:latin typeface="+mn-lt"/>
                <a:ea typeface="+mn-ea"/>
                <a:cs typeface="+mn-cs"/>
              </a:rPr>
              <a:t>This </a:t>
            </a:r>
            <a:r>
              <a:rPr lang="en-US" sz="2000" kern="0" dirty="0">
                <a:solidFill>
                  <a:schemeClr val="tx1"/>
                </a:solidFill>
                <a:latin typeface="+mn-lt"/>
                <a:ea typeface="+mn-ea"/>
                <a:cs typeface="+mn-cs"/>
              </a:rPr>
              <a:t>specification, called a </a:t>
            </a:r>
            <a:r>
              <a:rPr lang="en-US" sz="2000" b="1" kern="0" dirty="0">
                <a:solidFill>
                  <a:schemeClr val="tx1"/>
                </a:solidFill>
                <a:latin typeface="+mn-lt"/>
                <a:ea typeface="+mn-ea"/>
                <a:cs typeface="+mn-cs"/>
              </a:rPr>
              <a:t>contract</a:t>
            </a:r>
            <a:r>
              <a:rPr lang="en-US" sz="2000" kern="0" dirty="0">
                <a:solidFill>
                  <a:schemeClr val="tx1"/>
                </a:solidFill>
                <a:latin typeface="+mn-lt"/>
                <a:ea typeface="+mn-ea"/>
                <a:cs typeface="+mn-cs"/>
              </a:rPr>
              <a:t>, governs how the module is to interact with other modules and </a:t>
            </a:r>
            <a:r>
              <a:rPr lang="en-US" sz="2000" kern="0" dirty="0" smtClean="0">
                <a:solidFill>
                  <a:schemeClr val="tx1"/>
                </a:solidFill>
                <a:latin typeface="+mn-lt"/>
                <a:ea typeface="+mn-ea"/>
                <a:cs typeface="+mn-cs"/>
              </a:rPr>
              <a:t>systems</a:t>
            </a:r>
          </a:p>
          <a:p>
            <a:pPr marL="787400" lvl="1" indent="-330200" defTabSz="457200" eaLnBrk="0" hangingPunct="0">
              <a:spcBef>
                <a:spcPts val="700"/>
              </a:spcBef>
              <a:buFont typeface="Lucida Sans Unicode" pitchFamily="34" charset="0"/>
              <a:buChar char="•"/>
              <a:defRPr/>
            </a:pPr>
            <a:r>
              <a:rPr lang="en-US" sz="2000" kern="0" dirty="0" smtClean="0">
                <a:solidFill>
                  <a:schemeClr val="tx1"/>
                </a:solidFill>
                <a:latin typeface="+mn-lt"/>
                <a:ea typeface="+mn-ea"/>
                <a:cs typeface="+mn-cs"/>
              </a:rPr>
              <a:t>Such </a:t>
            </a:r>
            <a:r>
              <a:rPr lang="en-US" sz="2000" kern="0" dirty="0">
                <a:solidFill>
                  <a:schemeClr val="tx1"/>
                </a:solidFill>
                <a:latin typeface="+mn-lt"/>
                <a:ea typeface="+mn-ea"/>
                <a:cs typeface="+mn-cs"/>
              </a:rPr>
              <a:t>specification cannot guarantee a module’s correctness, but it forms a clear and consistent basis for testing and </a:t>
            </a:r>
            <a:r>
              <a:rPr lang="en-US" sz="2000" kern="0" dirty="0" smtClean="0">
                <a:solidFill>
                  <a:schemeClr val="tx1"/>
                </a:solidFill>
                <a:latin typeface="+mn-lt"/>
                <a:ea typeface="+mn-ea"/>
                <a:cs typeface="+mn-cs"/>
              </a:rPr>
              <a:t>verification</a:t>
            </a:r>
          </a:p>
          <a:p>
            <a:pPr marL="787400" lvl="1" indent="-330200" defTabSz="457200" eaLnBrk="0" hangingPunct="0">
              <a:spcBef>
                <a:spcPts val="700"/>
              </a:spcBef>
              <a:buFont typeface="Lucida Sans Unicode" pitchFamily="34" charset="0"/>
              <a:buChar char="•"/>
              <a:defRPr/>
            </a:pPr>
            <a:r>
              <a:rPr lang="en-US" sz="2000" kern="0" dirty="0" smtClean="0">
                <a:solidFill>
                  <a:schemeClr val="tx1"/>
                </a:solidFill>
                <a:latin typeface="+mn-lt"/>
                <a:ea typeface="+mn-ea"/>
                <a:cs typeface="+mn-cs"/>
              </a:rPr>
              <a:t>The </a:t>
            </a:r>
            <a:r>
              <a:rPr lang="en-US" sz="2000" kern="0" dirty="0">
                <a:solidFill>
                  <a:schemeClr val="tx1"/>
                </a:solidFill>
                <a:latin typeface="+mn-lt"/>
                <a:ea typeface="+mn-ea"/>
                <a:cs typeface="+mn-cs"/>
              </a:rPr>
              <a:t>contract covers mutual obligations (the </a:t>
            </a:r>
            <a:r>
              <a:rPr lang="en-US" sz="2000" kern="0" dirty="0" smtClean="0">
                <a:solidFill>
                  <a:schemeClr val="tx1"/>
                </a:solidFill>
                <a:latin typeface="+mn-lt"/>
                <a:ea typeface="+mn-ea"/>
                <a:cs typeface="+mn-cs"/>
              </a:rPr>
              <a:t>preconditions</a:t>
            </a:r>
            <a:r>
              <a:rPr lang="en-US" sz="2000" kern="0" dirty="0">
                <a:solidFill>
                  <a:schemeClr val="tx1"/>
                </a:solidFill>
                <a:latin typeface="+mn-lt"/>
                <a:ea typeface="+mn-ea"/>
                <a:cs typeface="+mn-cs"/>
              </a:rPr>
              <a:t>), benefits (the </a:t>
            </a:r>
            <a:r>
              <a:rPr lang="en-US" sz="2000" kern="0" dirty="0" err="1">
                <a:solidFill>
                  <a:schemeClr val="tx1"/>
                </a:solidFill>
                <a:latin typeface="+mn-lt"/>
                <a:ea typeface="+mn-ea"/>
                <a:cs typeface="+mn-cs"/>
              </a:rPr>
              <a:t>postconditions</a:t>
            </a:r>
            <a:r>
              <a:rPr lang="en-US" sz="2000" kern="0" dirty="0">
                <a:solidFill>
                  <a:schemeClr val="tx1"/>
                </a:solidFill>
                <a:latin typeface="+mn-lt"/>
                <a:ea typeface="+mn-ea"/>
                <a:cs typeface="+mn-cs"/>
              </a:rPr>
              <a:t>), and consistency constraints (called </a:t>
            </a:r>
            <a:r>
              <a:rPr lang="en-US" sz="2000" b="1" kern="0" dirty="0">
                <a:solidFill>
                  <a:schemeClr val="tx1"/>
                </a:solidFill>
                <a:latin typeface="+mn-lt"/>
                <a:ea typeface="+mn-ea"/>
                <a:cs typeface="+mn-cs"/>
              </a:rPr>
              <a:t>invariants</a:t>
            </a:r>
            <a:r>
              <a:rPr lang="en-US" sz="2000" kern="0" dirty="0">
                <a:solidFill>
                  <a:schemeClr val="tx1"/>
                </a:solidFill>
                <a:latin typeface="+mn-lt"/>
                <a:ea typeface="+mn-ea"/>
                <a:cs typeface="+mn-cs"/>
              </a:rPr>
              <a:t>) </a:t>
            </a:r>
            <a:endParaRPr lang="en-US" sz="2000" kern="0" dirty="0" smtClean="0">
              <a:solidFill>
                <a:schemeClr val="tx1"/>
              </a:solidFill>
              <a:latin typeface="+mn-lt"/>
              <a:ea typeface="+mn-ea"/>
              <a:cs typeface="+mn-cs"/>
            </a:endParaRPr>
          </a:p>
          <a:p>
            <a:pPr marL="787400" lvl="1" indent="-330200" defTabSz="457200" eaLnBrk="0" hangingPunct="0">
              <a:spcBef>
                <a:spcPts val="700"/>
              </a:spcBef>
              <a:buFont typeface="Lucida Sans Unicode" pitchFamily="34" charset="0"/>
              <a:buChar char="•"/>
              <a:defRPr/>
            </a:pPr>
            <a:r>
              <a:rPr lang="en-US" sz="2000" kern="0" dirty="0" smtClean="0">
                <a:solidFill>
                  <a:schemeClr val="tx1"/>
                </a:solidFill>
                <a:latin typeface="+mn-lt"/>
                <a:ea typeface="+mn-ea"/>
                <a:cs typeface="+mn-cs"/>
              </a:rPr>
              <a:t>Together</a:t>
            </a:r>
            <a:r>
              <a:rPr lang="en-US" sz="2000" kern="0" dirty="0">
                <a:solidFill>
                  <a:schemeClr val="tx1"/>
                </a:solidFill>
                <a:latin typeface="+mn-lt"/>
                <a:ea typeface="+mn-ea"/>
                <a:cs typeface="+mn-cs"/>
              </a:rPr>
              <a:t>, these contract properties are called </a:t>
            </a:r>
            <a:r>
              <a:rPr lang="en-US" sz="2000" b="1" kern="0" dirty="0">
                <a:solidFill>
                  <a:schemeClr val="tx1"/>
                </a:solidFill>
                <a:latin typeface="+mn-lt"/>
                <a:ea typeface="+mn-ea"/>
                <a:cs typeface="+mn-cs"/>
              </a:rPr>
              <a:t>assertions</a:t>
            </a:r>
            <a:r>
              <a:rPr lang="en-US" sz="2000" kern="0" dirty="0">
                <a:solidFill>
                  <a:schemeClr val="tx1"/>
                </a:solidFill>
                <a:latin typeface="+mn-lt"/>
                <a:ea typeface="+mn-ea"/>
                <a:cs typeface="+mn-cs"/>
              </a:rPr>
              <a:t> </a:t>
            </a:r>
          </a:p>
        </p:txBody>
      </p:sp>
    </p:spTree>
    <p:extLst>
      <p:ext uri="{BB962C8B-B14F-4D97-AF65-F5344CB8AC3E}">
        <p14:creationId xmlns:p14="http://schemas.microsoft.com/office/powerpoint/2010/main" val="1742980117"/>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
          <p:cNvSpPr>
            <a:spLocks noGrp="1" noChangeArrowheads="1"/>
          </p:cNvSpPr>
          <p:nvPr>
            <p:ph type="title"/>
          </p:nvPr>
        </p:nvSpPr>
        <p:spPr>
          <a:xfrm>
            <a:off x="457200" y="0"/>
            <a:ext cx="8686800" cy="1127125"/>
          </a:xfrm>
        </p:spPr>
        <p:txBody>
          <a:bodyPr>
            <a:norm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Design Documentation</a:t>
            </a:r>
            <a:br>
              <a:rPr lang="en-US" dirty="0" smtClean="0"/>
            </a:br>
            <a:r>
              <a:rPr lang="en-US" sz="2800" dirty="0" smtClean="0"/>
              <a:t>Design by Contract (continued)</a:t>
            </a:r>
            <a:endParaRPr lang="en-GB" sz="2800" dirty="0" smtClean="0"/>
          </a:p>
        </p:txBody>
      </p:sp>
      <p:sp>
        <p:nvSpPr>
          <p:cNvPr id="8" name="Rectangle 3"/>
          <p:cNvSpPr txBox="1">
            <a:spLocks noChangeArrowheads="1"/>
          </p:cNvSpPr>
          <p:nvPr/>
        </p:nvSpPr>
        <p:spPr bwMode="auto">
          <a:xfrm>
            <a:off x="457200" y="1447800"/>
            <a:ext cx="8216900" cy="4665663"/>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endParaRPr lang="en-US" sz="2400" kern="0" dirty="0">
              <a:latin typeface="+mn-lt"/>
              <a:ea typeface="+mn-ea"/>
              <a:cs typeface="+mn-cs"/>
            </a:endParaRPr>
          </a:p>
        </p:txBody>
      </p:sp>
      <p:sp>
        <p:nvSpPr>
          <p:cNvPr id="7" name="Rectangle 3"/>
          <p:cNvSpPr txBox="1">
            <a:spLocks noChangeArrowheads="1"/>
          </p:cNvSpPr>
          <p:nvPr/>
        </p:nvSpPr>
        <p:spPr bwMode="auto">
          <a:xfrm>
            <a:off x="457200" y="1447800"/>
            <a:ext cx="8458200" cy="4665663"/>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r>
              <a:rPr lang="en-US" kern="0" dirty="0">
                <a:latin typeface="+mn-lt"/>
                <a:ea typeface="+mn-ea"/>
                <a:cs typeface="+mn-cs"/>
              </a:rPr>
              <a:t>Design contract between software provider and user</a:t>
            </a:r>
            <a:endParaRPr lang="en-US" sz="1800" kern="0" dirty="0">
              <a:latin typeface="+mn-lt"/>
              <a:ea typeface="+mn-ea"/>
              <a:cs typeface="+mn-cs"/>
            </a:endParaRPr>
          </a:p>
        </p:txBody>
      </p:sp>
      <p:pic>
        <p:nvPicPr>
          <p:cNvPr id="79877" name="Picture 4" descr="Slide44.JPG"/>
          <p:cNvPicPr>
            <a:picLocks noChangeAspect="1"/>
          </p:cNvPicPr>
          <p:nvPr/>
        </p:nvPicPr>
        <p:blipFill>
          <a:blip r:embed="rId3" cstate="print"/>
          <a:srcRect l="13333" t="12222" r="38333" b="65556"/>
          <a:stretch>
            <a:fillRect/>
          </a:stretch>
        </p:blipFill>
        <p:spPr bwMode="auto">
          <a:xfrm>
            <a:off x="762000" y="2514600"/>
            <a:ext cx="7543800" cy="2601913"/>
          </a:xfrm>
          <a:prstGeom prst="rect">
            <a:avLst/>
          </a:prstGeom>
          <a:noFill/>
          <a:ln w="9525">
            <a:noFill/>
            <a:miter lim="800000"/>
            <a:headEnd/>
            <a:tailEnd/>
          </a:ln>
        </p:spPr>
      </p:pic>
    </p:spTree>
    <p:extLst>
      <p:ext uri="{BB962C8B-B14F-4D97-AF65-F5344CB8AC3E}">
        <p14:creationId xmlns:p14="http://schemas.microsoft.com/office/powerpoint/2010/main" val="2443690251"/>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SE book by </a:t>
            </a:r>
            <a:r>
              <a:rPr lang="en-US" dirty="0" err="1" smtClean="0"/>
              <a:t>Pfleeger</a:t>
            </a:r>
            <a:endParaRPr lang="en-US" dirty="0" smtClean="0"/>
          </a:p>
          <a:p>
            <a:r>
              <a:rPr lang="en-US" dirty="0" smtClean="0"/>
              <a:t>SE book by Pressman</a:t>
            </a:r>
          </a:p>
          <a:p>
            <a:r>
              <a:rPr lang="en-US" dirty="0" smtClean="0"/>
              <a:t>SE book by Ian </a:t>
            </a:r>
            <a:r>
              <a:rPr lang="en-US" dirty="0" err="1" smtClean="0"/>
              <a:t>Sommerville</a:t>
            </a:r>
            <a:endParaRPr lang="en-US" dirty="0" smtClean="0"/>
          </a:p>
          <a:p>
            <a:r>
              <a:rPr lang="en-US" dirty="0" smtClean="0"/>
              <a:t>UCF slides for SE course (a few slides have been reused)</a:t>
            </a:r>
          </a:p>
          <a:p>
            <a:endParaRPr lang="en-US" dirty="0"/>
          </a:p>
        </p:txBody>
      </p:sp>
    </p:spTree>
    <p:extLst>
      <p:ext uri="{BB962C8B-B14F-4D97-AF65-F5344CB8AC3E}">
        <p14:creationId xmlns:p14="http://schemas.microsoft.com/office/powerpoint/2010/main" val="875833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Translating Requirements to Design</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90562" y="2034540"/>
            <a:ext cx="7762875" cy="4191000"/>
          </a:xfrm>
          <a:prstGeom prst="rect">
            <a:avLst/>
          </a:prstGeom>
        </p:spPr>
      </p:pic>
      <p:pic>
        <p:nvPicPr>
          <p:cNvPr id="5" name="Picture 4"/>
          <p:cNvPicPr>
            <a:picLocks noChangeAspect="1"/>
          </p:cNvPicPr>
          <p:nvPr/>
        </p:nvPicPr>
        <p:blipFill>
          <a:blip r:embed="rId3"/>
          <a:stretch>
            <a:fillRect/>
          </a:stretch>
        </p:blipFill>
        <p:spPr>
          <a:xfrm>
            <a:off x="690561" y="1429734"/>
            <a:ext cx="7824787" cy="4887028"/>
          </a:xfrm>
          <a:prstGeom prst="rect">
            <a:avLst/>
          </a:prstGeom>
        </p:spPr>
      </p:pic>
    </p:spTree>
    <p:extLst>
      <p:ext uri="{BB962C8B-B14F-4D97-AF65-F5344CB8AC3E}">
        <p14:creationId xmlns:p14="http://schemas.microsoft.com/office/powerpoint/2010/main" val="3373205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smtClean="0">
                <a:cs typeface="Arial" charset="0"/>
              </a:rPr>
              <a:t>Design or Requirements?</a:t>
            </a:r>
          </a:p>
        </p:txBody>
      </p:sp>
      <p:sp>
        <p:nvSpPr>
          <p:cNvPr id="7171" name="Content Placeholder 2"/>
          <p:cNvSpPr>
            <a:spLocks noGrp="1"/>
          </p:cNvSpPr>
          <p:nvPr>
            <p:ph idx="1"/>
          </p:nvPr>
        </p:nvSpPr>
        <p:spPr/>
        <p:txBody>
          <a:bodyPr/>
          <a:lstStyle/>
          <a:p>
            <a:r>
              <a:rPr lang="en-US" dirty="0" smtClean="0">
                <a:cs typeface="Arial" charset="0"/>
              </a:rPr>
              <a:t>A room for three children to play and a separate place for them to sleep</a:t>
            </a:r>
          </a:p>
          <a:p>
            <a:r>
              <a:rPr lang="en-US" dirty="0" smtClean="0">
                <a:cs typeface="Arial" charset="0"/>
              </a:rPr>
              <a:t>A room for parents</a:t>
            </a:r>
          </a:p>
          <a:p>
            <a:r>
              <a:rPr lang="en-US" dirty="0" smtClean="0">
                <a:cs typeface="Arial" charset="0"/>
              </a:rPr>
              <a:t>A room for cooking</a:t>
            </a:r>
          </a:p>
          <a:p>
            <a:r>
              <a:rPr lang="en-US" dirty="0" smtClean="0">
                <a:cs typeface="Arial" charset="0"/>
              </a:rPr>
              <a:t>Heating for the winter and cooling for the summer</a:t>
            </a:r>
          </a:p>
          <a:p>
            <a:r>
              <a:rPr lang="en-US" dirty="0" smtClean="0">
                <a:cs typeface="Arial" charset="0"/>
              </a:rPr>
              <a:t>Indoor water and electricity</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smtClean="0">
                <a:cs typeface="Arial" charset="0"/>
              </a:rPr>
              <a:t>Multiple Designs?</a:t>
            </a:r>
          </a:p>
        </p:txBody>
      </p:sp>
      <p:sp>
        <p:nvSpPr>
          <p:cNvPr id="3" name="Content Placeholder 2"/>
          <p:cNvSpPr>
            <a:spLocks noGrp="1"/>
          </p:cNvSpPr>
          <p:nvPr>
            <p:ph idx="1"/>
          </p:nvPr>
        </p:nvSpPr>
        <p:spPr>
          <a:xfrm>
            <a:off x="457200" y="1893887"/>
            <a:ext cx="8382000" cy="4659313"/>
          </a:xfrm>
        </p:spPr>
        <p:txBody>
          <a:bodyPr/>
          <a:lstStyle/>
          <a:p>
            <a:r>
              <a:rPr lang="en-US" dirty="0" smtClean="0">
                <a:cs typeface="Arial" charset="0"/>
              </a:rPr>
              <a:t>Maximize playing area</a:t>
            </a:r>
          </a:p>
          <a:p>
            <a:r>
              <a:rPr lang="en-US" dirty="0" smtClean="0">
                <a:cs typeface="Arial" charset="0"/>
              </a:rPr>
              <a:t>Minimize playing area</a:t>
            </a:r>
          </a:p>
          <a:p>
            <a:r>
              <a:rPr lang="en-US" dirty="0" smtClean="0">
                <a:cs typeface="Arial" charset="0"/>
              </a:rPr>
              <a:t>Large bedrooms</a:t>
            </a:r>
          </a:p>
          <a:p>
            <a:r>
              <a:rPr lang="en-US" dirty="0" smtClean="0">
                <a:cs typeface="Arial" charset="0"/>
              </a:rPr>
              <a:t>Two storey house</a:t>
            </a:r>
          </a:p>
          <a:p>
            <a:r>
              <a:rPr lang="en-US" dirty="0" smtClean="0">
                <a:cs typeface="Arial" charset="0"/>
              </a:rPr>
              <a:t>Single storey house</a:t>
            </a:r>
          </a:p>
          <a:p>
            <a:pPr>
              <a:buFont typeface="Lucida Sans Unicode" pitchFamily="34" charset="0"/>
              <a:buNone/>
            </a:pPr>
            <a:endParaRPr lang="en-US" dirty="0" smtClean="0">
              <a:cs typeface="Arial" charset="0"/>
            </a:endParaRPr>
          </a:p>
          <a:p>
            <a:pPr>
              <a:buFont typeface="Lucida Sans Unicode" pitchFamily="34" charset="0"/>
              <a:buNone/>
            </a:pPr>
            <a:r>
              <a:rPr lang="en-US" dirty="0" smtClean="0">
                <a:cs typeface="Arial" charset="0"/>
              </a:rPr>
              <a:t>Which is the best design?</a:t>
            </a:r>
          </a:p>
          <a:p>
            <a:pPr>
              <a:buFont typeface="Lucida Sans Unicode" pitchFamily="34" charset="0"/>
              <a:buNone/>
            </a:pPr>
            <a:r>
              <a:rPr lang="en-US" dirty="0" smtClean="0">
                <a:cs typeface="Arial" charset="0"/>
              </a:rPr>
              <a:t>Will a proposed solution result in modified requirements?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20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a:xfrm>
            <a:off x="457200" y="0"/>
            <a:ext cx="8212138" cy="1127125"/>
          </a:xfrm>
        </p:spPr>
        <p:txBody>
          <a:bodyPr>
            <a:norm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cs typeface="Arial" charset="0"/>
              </a:rPr>
              <a:t>The Design Process</a:t>
            </a:r>
            <a:br>
              <a:rPr lang="en-GB" dirty="0" smtClean="0">
                <a:cs typeface="Arial" charset="0"/>
              </a:rPr>
            </a:br>
            <a:r>
              <a:rPr lang="en-GB" sz="2800" dirty="0" smtClean="0">
                <a:cs typeface="Arial" charset="0"/>
              </a:rPr>
              <a:t>Design is a Creative Process</a:t>
            </a:r>
          </a:p>
        </p:txBody>
      </p:sp>
      <p:sp>
        <p:nvSpPr>
          <p:cNvPr id="9219" name="Rectangle 2"/>
          <p:cNvSpPr>
            <a:spLocks noGrp="1" noChangeArrowheads="1"/>
          </p:cNvSpPr>
          <p:nvPr>
            <p:ph idx="1"/>
          </p:nvPr>
        </p:nvSpPr>
        <p:spPr>
          <a:xfrm>
            <a:off x="457200" y="1447800"/>
            <a:ext cx="8212138" cy="4660900"/>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smtClean="0">
                <a:cs typeface="Arial" charset="0"/>
              </a:rPr>
              <a:t>Design is an intellectually challenging task</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smtClean="0">
                <a:cs typeface="Arial" charset="0"/>
              </a:rPr>
              <a:t>Numerous possibilities the system must accommodate</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smtClean="0">
                <a:cs typeface="Arial" charset="0"/>
              </a:rPr>
              <a:t>Nonfunctional design goals (e.g., ease of use, ease to maintain)</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smtClean="0">
                <a:cs typeface="Arial" charset="0"/>
              </a:rPr>
              <a:t>External factors (e.g., standard data formats, government regulations)</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smtClean="0">
                <a:cs typeface="Arial" charset="0"/>
              </a:rPr>
              <a:t>We can improve our design by studying examples of good design</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smtClean="0">
                <a:cs typeface="Arial" charset="0"/>
              </a:rPr>
              <a:t>Most design work is </a:t>
            </a:r>
            <a:r>
              <a:rPr lang="en-GB" sz="2400" b="1" smtClean="0">
                <a:cs typeface="Arial" charset="0"/>
              </a:rPr>
              <a:t>routine design</a:t>
            </a:r>
            <a:r>
              <a:rPr lang="en-GB" sz="2400" smtClean="0">
                <a:cs typeface="Arial" charset="0"/>
              </a:rPr>
              <a:t>, solve problem by reusing and adapting solutions from similar problems</a:t>
            </a: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4"/>
          <p:cNvPicPr>
            <a:picLocks noChangeAspect="1" noChangeArrowheads="1"/>
          </p:cNvPicPr>
          <p:nvPr/>
        </p:nvPicPr>
        <p:blipFill>
          <a:blip r:embed="rId3" cstate="print"/>
          <a:srcRect/>
          <a:stretch>
            <a:fillRect/>
          </a:stretch>
        </p:blipFill>
        <p:spPr bwMode="auto">
          <a:xfrm>
            <a:off x="2362200" y="3048000"/>
            <a:ext cx="5357813" cy="3149600"/>
          </a:xfrm>
          <a:prstGeom prst="rect">
            <a:avLst/>
          </a:prstGeom>
          <a:noFill/>
          <a:ln w="12700">
            <a:noFill/>
            <a:miter lim="800000"/>
            <a:headEnd/>
            <a:tailEnd/>
          </a:ln>
        </p:spPr>
      </p:pic>
      <p:sp>
        <p:nvSpPr>
          <p:cNvPr id="10243" name="Rectangle 1"/>
          <p:cNvSpPr>
            <a:spLocks noGrp="1" noChangeArrowheads="1"/>
          </p:cNvSpPr>
          <p:nvPr>
            <p:ph type="title"/>
          </p:nvPr>
        </p:nvSpPr>
        <p:spPr>
          <a:xfrm>
            <a:off x="457200" y="0"/>
            <a:ext cx="8212138" cy="1127125"/>
          </a:xfrm>
        </p:spPr>
        <p:txBody>
          <a:bodyPr>
            <a:norm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cs typeface="Arial" charset="0"/>
              </a:rPr>
              <a:t>The Design Process</a:t>
            </a:r>
            <a:br>
              <a:rPr lang="en-GB" dirty="0" smtClean="0">
                <a:cs typeface="Arial" charset="0"/>
              </a:rPr>
            </a:br>
            <a:r>
              <a:rPr lang="en-GB" sz="2800" dirty="0" smtClean="0">
                <a:cs typeface="Arial" charset="0"/>
              </a:rPr>
              <a:t>Design is a Creative Process (continued)</a:t>
            </a:r>
          </a:p>
        </p:txBody>
      </p:sp>
      <p:sp>
        <p:nvSpPr>
          <p:cNvPr id="10244" name="Rectangle 2"/>
          <p:cNvSpPr>
            <a:spLocks noGrp="1" noChangeArrowheads="1"/>
          </p:cNvSpPr>
          <p:nvPr>
            <p:ph idx="1"/>
          </p:nvPr>
        </p:nvSpPr>
        <p:spPr>
          <a:xfrm>
            <a:off x="457200" y="1447800"/>
            <a:ext cx="8212138" cy="1752600"/>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smtClean="0">
                <a:cs typeface="Arial" charset="0"/>
              </a:rPr>
              <a:t>Many ways to leverage existing solutions </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smtClean="0">
                <a:cs typeface="Arial" charset="0"/>
              </a:rPr>
              <a:t>Cloning:  Borrow design/code in its entirety, with minor adjustments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smtClean="0">
                <a:cs typeface="Arial" charset="0"/>
              </a:rPr>
              <a:t>Reference models:  Generic architecture that suggests how to decompose the system</a:t>
            </a: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Grp="1" noChangeArrowheads="1"/>
          </p:cNvSpPr>
          <p:nvPr>
            <p:ph type="title"/>
          </p:nvPr>
        </p:nvSpPr>
        <p:spPr>
          <a:xfrm>
            <a:off x="457200" y="0"/>
            <a:ext cx="8212138" cy="1127125"/>
          </a:xfrm>
        </p:spPr>
        <p:txBody>
          <a:bodyPr>
            <a:norm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cs typeface="Arial" charset="0"/>
              </a:rPr>
              <a:t>The Design Process</a:t>
            </a:r>
            <a:br>
              <a:rPr lang="en-GB" dirty="0" smtClean="0">
                <a:cs typeface="Arial" charset="0"/>
              </a:rPr>
            </a:br>
            <a:r>
              <a:rPr lang="en-GB" sz="2800" dirty="0" smtClean="0">
                <a:cs typeface="Arial" charset="0"/>
              </a:rPr>
              <a:t>Design is a Creative Process (continued)</a:t>
            </a:r>
          </a:p>
        </p:txBody>
      </p:sp>
      <p:sp>
        <p:nvSpPr>
          <p:cNvPr id="11267" name="Rectangle 2"/>
          <p:cNvSpPr>
            <a:spLocks noGrp="1" noChangeArrowheads="1"/>
          </p:cNvSpPr>
          <p:nvPr>
            <p:ph idx="1"/>
          </p:nvPr>
        </p:nvSpPr>
        <p:spPr>
          <a:xfrm>
            <a:off x="457200" y="1447800"/>
            <a:ext cx="8212138" cy="1752600"/>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smtClean="0">
                <a:cs typeface="Arial" charset="0"/>
              </a:rPr>
              <a:t>Reference model for a compiler</a:t>
            </a:r>
          </a:p>
        </p:txBody>
      </p:sp>
      <p:grpSp>
        <p:nvGrpSpPr>
          <p:cNvPr id="11268" name="Group 4"/>
          <p:cNvGrpSpPr>
            <a:grpSpLocks/>
          </p:cNvGrpSpPr>
          <p:nvPr/>
        </p:nvGrpSpPr>
        <p:grpSpPr bwMode="auto">
          <a:xfrm>
            <a:off x="1371600" y="1981200"/>
            <a:ext cx="6629400" cy="4114800"/>
            <a:chOff x="0" y="0"/>
            <a:chExt cx="9100" cy="5280"/>
          </a:xfrm>
        </p:grpSpPr>
        <p:pic>
          <p:nvPicPr>
            <p:cNvPr id="11269" name="Picture 5"/>
            <p:cNvPicPr>
              <a:picLocks noChangeAspect="1" noChangeArrowheads="1"/>
            </p:cNvPicPr>
            <p:nvPr/>
          </p:nvPicPr>
          <p:blipFill>
            <a:blip r:embed="rId3" cstate="print"/>
            <a:srcRect/>
            <a:stretch>
              <a:fillRect/>
            </a:stretch>
          </p:blipFill>
          <p:spPr bwMode="auto">
            <a:xfrm>
              <a:off x="163" y="0"/>
              <a:ext cx="8440" cy="4837"/>
            </a:xfrm>
            <a:prstGeom prst="rect">
              <a:avLst/>
            </a:prstGeom>
            <a:noFill/>
            <a:ln w="12700">
              <a:noFill/>
              <a:miter lim="800000"/>
              <a:headEnd/>
              <a:tailEnd/>
            </a:ln>
          </p:spPr>
        </p:pic>
        <p:sp>
          <p:nvSpPr>
            <p:cNvPr id="11270" name="Rectangle 6"/>
            <p:cNvSpPr>
              <a:spLocks/>
            </p:cNvSpPr>
            <p:nvPr/>
          </p:nvSpPr>
          <p:spPr bwMode="auto">
            <a:xfrm>
              <a:off x="0" y="4940"/>
              <a:ext cx="9100" cy="340"/>
            </a:xfrm>
            <a:prstGeom prst="rect">
              <a:avLst/>
            </a:prstGeom>
            <a:noFill/>
            <a:ln w="3175">
              <a:noFill/>
              <a:miter lim="800000"/>
              <a:headEnd/>
              <a:tailEnd/>
            </a:ln>
          </p:spPr>
          <p:txBody>
            <a:bodyPr lIns="0" tIns="0" rIns="0" bIns="0"/>
            <a:lstStyle/>
            <a:p>
              <a:pPr eaLnBrk="0" hangingPunct="0"/>
              <a:endParaRPr lang="en-US"/>
            </a:p>
          </p:txBody>
        </p:sp>
      </p:gr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ChangeArrowheads="1"/>
          </p:cNvSpPr>
          <p:nvPr>
            <p:ph type="title"/>
          </p:nvPr>
        </p:nvSpPr>
        <p:spPr>
          <a:xfrm>
            <a:off x="457200" y="0"/>
            <a:ext cx="8212138" cy="1127125"/>
          </a:xfrm>
        </p:spPr>
        <p:txBody>
          <a:bodyPr>
            <a:norm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cs typeface="Arial" charset="0"/>
              </a:rPr>
              <a:t>The Design Process</a:t>
            </a:r>
            <a:br>
              <a:rPr lang="en-GB" dirty="0" smtClean="0">
                <a:cs typeface="Arial" charset="0"/>
              </a:rPr>
            </a:br>
            <a:r>
              <a:rPr lang="en-GB" sz="2800" dirty="0" smtClean="0">
                <a:cs typeface="Arial" charset="0"/>
              </a:rPr>
              <a:t>Design is a Creative Process (continued)</a:t>
            </a:r>
          </a:p>
        </p:txBody>
      </p:sp>
      <p:sp>
        <p:nvSpPr>
          <p:cNvPr id="12291" name="Rectangle 2"/>
          <p:cNvSpPr>
            <a:spLocks noGrp="1" noChangeArrowheads="1"/>
          </p:cNvSpPr>
          <p:nvPr>
            <p:ph idx="1"/>
          </p:nvPr>
        </p:nvSpPr>
        <p:spPr>
          <a:xfrm>
            <a:off x="457200" y="1447800"/>
            <a:ext cx="8212138" cy="4648200"/>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smtClean="0">
                <a:cs typeface="Arial" charset="0"/>
              </a:rPr>
              <a:t>More typically, a reference model will not exist for the problem</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smtClean="0">
                <a:cs typeface="Arial" charset="0"/>
              </a:rPr>
              <a:t>Software architectures have generic solutions too, referred to as </a:t>
            </a:r>
            <a:r>
              <a:rPr lang="en-GB" sz="2400" b="1" smtClean="0">
                <a:cs typeface="Arial" charset="0"/>
              </a:rPr>
              <a:t>architectural styles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smtClean="0">
                <a:cs typeface="Arial" charset="0"/>
              </a:rPr>
              <a:t>Focusing on one architectural style can create problems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smtClean="0">
                <a:cs typeface="Arial" charset="0"/>
              </a:rPr>
              <a:t>Good design is about selecting, adapting, and integrating several architectural design styles to produce the desired result  </a:t>
            </a:r>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79176</TotalTime>
  <Words>979</Words>
  <Application>Microsoft Office PowerPoint</Application>
  <PresentationFormat>On-screen Show (4:3)</PresentationFormat>
  <Paragraphs>133</Paragraphs>
  <Slides>24</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Comic Sans MS</vt:lpstr>
      <vt:lpstr>Lucida Sans Unicode</vt:lpstr>
      <vt:lpstr>Times New Roman</vt:lpstr>
      <vt:lpstr>Office Theme</vt:lpstr>
      <vt:lpstr>Designing System Architecture</vt:lpstr>
      <vt:lpstr>The Design Process</vt:lpstr>
      <vt:lpstr>Translating Requirements to Design</vt:lpstr>
      <vt:lpstr>Design or Requirements?</vt:lpstr>
      <vt:lpstr>Multiple Designs?</vt:lpstr>
      <vt:lpstr>The Design Process Design is a Creative Process</vt:lpstr>
      <vt:lpstr>The Design Process Design is a Creative Process (continued)</vt:lpstr>
      <vt:lpstr>The Design Process Design is a Creative Process (continued)</vt:lpstr>
      <vt:lpstr>The Design Process Design is a Creative Process (continued)</vt:lpstr>
      <vt:lpstr>The Design Process Design is an Iterative Process (continued)</vt:lpstr>
      <vt:lpstr>Decomposition and Views</vt:lpstr>
      <vt:lpstr>Decomposition and Views  Popular Design Methods</vt:lpstr>
      <vt:lpstr>Decomposition and Views  Popular Design Methods</vt:lpstr>
      <vt:lpstr>PowerPoint Presentation</vt:lpstr>
      <vt:lpstr>Functional Decomposition Example</vt:lpstr>
      <vt:lpstr>Decomposition and Views  Popular Design Methods (continued)</vt:lpstr>
      <vt:lpstr>Decomposition and Views Sidebar 5.2  Component-based Software Engineering</vt:lpstr>
      <vt:lpstr>Example</vt:lpstr>
      <vt:lpstr>Design Methodology</vt:lpstr>
      <vt:lpstr>Design Methodology</vt:lpstr>
      <vt:lpstr>Design Documentation</vt:lpstr>
      <vt:lpstr>Design Documentation Design by Contract</vt:lpstr>
      <vt:lpstr>Design Documentation Design by Contract (continued)</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dc:title>
  <dc:creator>HS</dc:creator>
  <cp:lastModifiedBy>Zeeshan</cp:lastModifiedBy>
  <cp:revision>210</cp:revision>
  <dcterms:modified xsi:type="dcterms:W3CDTF">2024-03-26T09:51:33Z</dcterms:modified>
</cp:coreProperties>
</file>