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73"/>
  </p:notesMasterIdLst>
  <p:handoutMasterIdLst>
    <p:handoutMasterId r:id="rId74"/>
  </p:handoutMasterIdLst>
  <p:sldIdLst>
    <p:sldId id="450" r:id="rId2"/>
    <p:sldId id="259" r:id="rId3"/>
    <p:sldId id="496" r:id="rId4"/>
    <p:sldId id="434" r:id="rId5"/>
    <p:sldId id="435" r:id="rId6"/>
    <p:sldId id="260" r:id="rId7"/>
    <p:sldId id="340" r:id="rId8"/>
    <p:sldId id="395" r:id="rId9"/>
    <p:sldId id="342" r:id="rId10"/>
    <p:sldId id="433" r:id="rId11"/>
    <p:sldId id="266" r:id="rId12"/>
    <p:sldId id="265" r:id="rId13"/>
    <p:sldId id="396" r:id="rId14"/>
    <p:sldId id="448" r:id="rId15"/>
    <p:sldId id="452" r:id="rId16"/>
    <p:sldId id="377" r:id="rId17"/>
    <p:sldId id="388" r:id="rId18"/>
    <p:sldId id="498" r:id="rId19"/>
    <p:sldId id="500" r:id="rId20"/>
    <p:sldId id="501" r:id="rId21"/>
    <p:sldId id="502" r:id="rId22"/>
    <p:sldId id="503" r:id="rId23"/>
    <p:sldId id="504" r:id="rId24"/>
    <p:sldId id="270" r:id="rId25"/>
    <p:sldId id="271" r:id="rId26"/>
    <p:sldId id="272" r:id="rId27"/>
    <p:sldId id="285" r:id="rId28"/>
    <p:sldId id="348" r:id="rId29"/>
    <p:sldId id="497" r:id="rId30"/>
    <p:sldId id="278" r:id="rId31"/>
    <p:sldId id="347" r:id="rId32"/>
    <p:sldId id="279" r:id="rId33"/>
    <p:sldId id="276" r:id="rId34"/>
    <p:sldId id="277" r:id="rId35"/>
    <p:sldId id="453" r:id="rId36"/>
    <p:sldId id="499" r:id="rId37"/>
    <p:sldId id="349" r:id="rId38"/>
    <p:sldId id="403" r:id="rId39"/>
    <p:sldId id="387" r:id="rId40"/>
    <p:sldId id="436" r:id="rId41"/>
    <p:sldId id="389" r:id="rId42"/>
    <p:sldId id="458" r:id="rId43"/>
    <p:sldId id="459" r:id="rId44"/>
    <p:sldId id="460" r:id="rId45"/>
    <p:sldId id="461" r:id="rId46"/>
    <p:sldId id="462"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476" r:id="rId61"/>
    <p:sldId id="477" r:id="rId62"/>
    <p:sldId id="478" r:id="rId63"/>
    <p:sldId id="479" r:id="rId64"/>
    <p:sldId id="480" r:id="rId65"/>
    <p:sldId id="481" r:id="rId66"/>
    <p:sldId id="482" r:id="rId67"/>
    <p:sldId id="483" r:id="rId68"/>
    <p:sldId id="484" r:id="rId69"/>
    <p:sldId id="485" r:id="rId70"/>
    <p:sldId id="486" r:id="rId71"/>
    <p:sldId id="451" r:id="rId72"/>
  </p:sldIdLst>
  <p:sldSz cx="9144000" cy="6858000" type="screen4x3"/>
  <p:notesSz cx="6858000" cy="9144000"/>
  <p:defaultTex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724" autoAdjust="0"/>
  </p:normalViewPr>
  <p:slideViewPr>
    <p:cSldViewPr>
      <p:cViewPr varScale="1">
        <p:scale>
          <a:sx n="74" d="100"/>
          <a:sy n="74" d="100"/>
        </p:scale>
        <p:origin x="128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1FA9A471-7C81-4E2E-BDF4-1BBC50ED437F}" type="datetimeFigureOut">
              <a:rPr lang="en-US"/>
              <a:pPr>
                <a:defRPr/>
              </a:pPr>
              <a:t>3/29/2024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B0666849-19D6-4280-9E97-F8A0182DAB58}" type="slidenum">
              <a:rPr lang="en-US"/>
              <a:pPr>
                <a:defRPr/>
              </a:pPr>
              <a:t>‹#›</a:t>
            </a:fld>
            <a:endParaRPr lang="en-US"/>
          </a:p>
        </p:txBody>
      </p:sp>
    </p:spTree>
    <p:extLst>
      <p:ext uri="{BB962C8B-B14F-4D97-AF65-F5344CB8AC3E}">
        <p14:creationId xmlns:p14="http://schemas.microsoft.com/office/powerpoint/2010/main" val="1197029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eaLnBrk="0" hangingPunct="0">
              <a:defRPr/>
            </a:pPr>
            <a:endParaRPr lang="en-US">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2"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3"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4" name="AutoShape 1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76814" name="Rectangle 13"/>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6" name="Rectangle 14"/>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9711511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a:spLocks noGrp="1" noRot="1" noChangeAspect="1" noChangeArrowheads="1" noTextEdit="1"/>
          </p:cNvSpPr>
          <p:nvPr>
            <p:ph type="sldImg"/>
          </p:nvPr>
        </p:nvSpPr>
        <p:spPr>
          <a:ln/>
        </p:spPr>
      </p:sp>
      <p:sp>
        <p:nvSpPr>
          <p:cNvPr id="808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229968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1676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1"/>
          <p:cNvSpPr>
            <a:spLocks noGrp="1" noRot="1" noChangeAspect="1" noChangeArrowheads="1" noTextEdit="1"/>
          </p:cNvSpPr>
          <p:nvPr>
            <p:ph type="sldImg"/>
          </p:nvPr>
        </p:nvSpPr>
        <p:spPr>
          <a:ln/>
        </p:spPr>
      </p:sp>
      <p:sp>
        <p:nvSpPr>
          <p:cNvPr id="9728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1751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1"/>
          <p:cNvSpPr>
            <a:spLocks noGrp="1" noRot="1" noChangeAspect="1" noChangeArrowheads="1" noTextEdit="1"/>
          </p:cNvSpPr>
          <p:nvPr>
            <p:ph type="sldImg"/>
          </p:nvPr>
        </p:nvSpPr>
        <p:spPr>
          <a:ln/>
        </p:spPr>
      </p:sp>
      <p:sp>
        <p:nvSpPr>
          <p:cNvPr id="983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285998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5821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09391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1"/>
          <p:cNvSpPr>
            <a:spLocks noGrp="1" noRot="1" noChangeAspect="1" noChangeArrowheads="1" noTextEdit="1"/>
          </p:cNvSpPr>
          <p:nvPr>
            <p:ph type="sldImg"/>
          </p:nvPr>
        </p:nvSpPr>
        <p:spPr>
          <a:ln/>
        </p:spPr>
      </p:sp>
      <p:sp>
        <p:nvSpPr>
          <p:cNvPr id="1587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70073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746" name="Rectangle 1"/>
          <p:cNvSpPr>
            <a:spLocks noGrp="1" noRot="1" noChangeAspect="1" noChangeArrowheads="1" noTextEdit="1"/>
          </p:cNvSpPr>
          <p:nvPr>
            <p:ph type="sldImg"/>
          </p:nvPr>
        </p:nvSpPr>
        <p:spPr>
          <a:ln/>
        </p:spPr>
      </p:sp>
      <p:sp>
        <p:nvSpPr>
          <p:cNvPr id="1597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519567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70" name="Rectangle 1"/>
          <p:cNvSpPr>
            <a:spLocks noGrp="1" noRot="1" noChangeAspect="1" noChangeArrowheads="1" noTextEdit="1"/>
          </p:cNvSpPr>
          <p:nvPr>
            <p:ph type="sldImg"/>
          </p:nvPr>
        </p:nvSpPr>
        <p:spPr>
          <a:ln/>
        </p:spPr>
      </p:sp>
      <p:sp>
        <p:nvSpPr>
          <p:cNvPr id="1607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250485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1"/>
          <p:cNvSpPr>
            <a:spLocks noGrp="1" noRot="1" noChangeAspect="1" noChangeArrowheads="1" noTextEdit="1"/>
          </p:cNvSpPr>
          <p:nvPr>
            <p:ph type="sldImg"/>
          </p:nvPr>
        </p:nvSpPr>
        <p:spPr>
          <a:ln/>
        </p:spPr>
      </p:sp>
      <p:sp>
        <p:nvSpPr>
          <p:cNvPr id="9933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290118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1"/>
          <p:cNvSpPr>
            <a:spLocks noGrp="1" noRot="1" noChangeAspect="1" noChangeArrowheads="1" noTextEdit="1"/>
          </p:cNvSpPr>
          <p:nvPr>
            <p:ph type="sldImg"/>
          </p:nvPr>
        </p:nvSpPr>
        <p:spPr>
          <a:ln/>
        </p:spPr>
      </p:sp>
      <p:sp>
        <p:nvSpPr>
          <p:cNvPr id="10035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941443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a:spLocks noGrp="1" noRot="1" noChangeAspect="1" noChangeArrowheads="1" noTextEdit="1"/>
          </p:cNvSpPr>
          <p:nvPr>
            <p:ph type="sldImg"/>
          </p:nvPr>
        </p:nvSpPr>
        <p:spPr>
          <a:ln/>
        </p:spPr>
      </p:sp>
      <p:sp>
        <p:nvSpPr>
          <p:cNvPr id="819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29555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a:spLocks noGrp="1" noRot="1" noChangeAspect="1" noChangeArrowheads="1" noTextEdit="1"/>
          </p:cNvSpPr>
          <p:nvPr>
            <p:ph type="sldImg"/>
          </p:nvPr>
        </p:nvSpPr>
        <p:spPr>
          <a:ln/>
        </p:spPr>
      </p:sp>
      <p:sp>
        <p:nvSpPr>
          <p:cNvPr id="10137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827397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2" name="Rectangle 1"/>
          <p:cNvSpPr>
            <a:spLocks noGrp="1" noRot="1" noChangeAspect="1" noChangeArrowheads="1" noTextEdit="1"/>
          </p:cNvSpPr>
          <p:nvPr>
            <p:ph type="sldImg"/>
          </p:nvPr>
        </p:nvSpPr>
        <p:spPr>
          <a:ln/>
        </p:spPr>
      </p:sp>
      <p:sp>
        <p:nvSpPr>
          <p:cNvPr id="10240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743568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ln/>
        </p:spPr>
      </p:sp>
      <p:sp>
        <p:nvSpPr>
          <p:cNvPr id="10342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1231378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1"/>
          <p:cNvSpPr>
            <a:spLocks noGrp="1" noRot="1" noChangeAspect="1" noChangeArrowheads="1" noTextEdit="1"/>
          </p:cNvSpPr>
          <p:nvPr>
            <p:ph type="sldImg"/>
          </p:nvPr>
        </p:nvSpPr>
        <p:spPr>
          <a:ln/>
        </p:spPr>
      </p:sp>
      <p:sp>
        <p:nvSpPr>
          <p:cNvPr id="10342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678364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1"/>
          <p:cNvSpPr>
            <a:spLocks noGrp="1" noRot="1" noChangeAspect="1" noChangeArrowheads="1" noTextEdit="1"/>
          </p:cNvSpPr>
          <p:nvPr>
            <p:ph type="sldImg"/>
          </p:nvPr>
        </p:nvSpPr>
        <p:spPr>
          <a:ln/>
        </p:spPr>
      </p:sp>
      <p:sp>
        <p:nvSpPr>
          <p:cNvPr id="1075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9163480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1"/>
          <p:cNvSpPr>
            <a:spLocks noGrp="1" noRot="1" noChangeAspect="1" noChangeArrowheads="1" noTextEdit="1"/>
          </p:cNvSpPr>
          <p:nvPr>
            <p:ph type="sldImg"/>
          </p:nvPr>
        </p:nvSpPr>
        <p:spPr>
          <a:ln/>
        </p:spPr>
      </p:sp>
      <p:sp>
        <p:nvSpPr>
          <p:cNvPr id="1085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169171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a:spLocks noGrp="1" noRot="1" noChangeAspect="1" noChangeArrowheads="1" noTextEdit="1"/>
          </p:cNvSpPr>
          <p:nvPr>
            <p:ph type="sldImg"/>
          </p:nvPr>
        </p:nvSpPr>
        <p:spPr>
          <a:ln/>
        </p:spPr>
      </p:sp>
      <p:sp>
        <p:nvSpPr>
          <p:cNvPr id="1095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1444298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0469754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93956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p:cNvSpPr>
            <a:spLocks noGrp="1" noRot="1" noChangeAspect="1" noChangeArrowheads="1" noTextEdit="1"/>
          </p:cNvSpPr>
          <p:nvPr>
            <p:ph type="sldImg"/>
          </p:nvPr>
        </p:nvSpPr>
        <p:spPr>
          <a:ln/>
        </p:spPr>
      </p:sp>
      <p:sp>
        <p:nvSpPr>
          <p:cNvPr id="11264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59246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a:spLocks noGrp="1" noRot="1" noChangeAspect="1" noChangeArrowheads="1" noTextEdit="1"/>
          </p:cNvSpPr>
          <p:nvPr>
            <p:ph type="sldImg"/>
          </p:nvPr>
        </p:nvSpPr>
        <p:spPr>
          <a:ln/>
        </p:spPr>
      </p:sp>
      <p:sp>
        <p:nvSpPr>
          <p:cNvPr id="829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21935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p:cNvSpPr>
            <a:spLocks noGrp="1" noRot="1" noChangeAspect="1" noChangeArrowheads="1" noTextEdit="1"/>
          </p:cNvSpPr>
          <p:nvPr>
            <p:ph type="sldImg"/>
          </p:nvPr>
        </p:nvSpPr>
        <p:spPr>
          <a:ln/>
        </p:spPr>
      </p:sp>
      <p:sp>
        <p:nvSpPr>
          <p:cNvPr id="11366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16567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ln/>
        </p:spPr>
      </p:sp>
      <p:sp>
        <p:nvSpPr>
          <p:cNvPr id="10445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265016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1"/>
          <p:cNvSpPr>
            <a:spLocks noGrp="1" noRot="1" noChangeAspect="1" noChangeArrowheads="1" noTextEdit="1"/>
          </p:cNvSpPr>
          <p:nvPr>
            <p:ph type="sldImg"/>
          </p:nvPr>
        </p:nvSpPr>
        <p:spPr>
          <a:ln/>
        </p:spPr>
      </p:sp>
      <p:sp>
        <p:nvSpPr>
          <p:cNvPr id="10547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6617920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17169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90" name="Rectangle 1"/>
          <p:cNvSpPr>
            <a:spLocks noGrp="1" noRot="1" noChangeAspect="1" noChangeArrowheads="1" noTextEdit="1"/>
          </p:cNvSpPr>
          <p:nvPr>
            <p:ph type="sldImg"/>
          </p:nvPr>
        </p:nvSpPr>
        <p:spPr>
          <a:ln/>
        </p:spPr>
      </p:sp>
      <p:sp>
        <p:nvSpPr>
          <p:cNvPr id="11469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16579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1"/>
          <p:cNvSpPr>
            <a:spLocks noGrp="1" noRot="1" noChangeAspect="1" noChangeArrowheads="1" noTextEdit="1"/>
          </p:cNvSpPr>
          <p:nvPr>
            <p:ph type="sldImg"/>
          </p:nvPr>
        </p:nvSpPr>
        <p:spPr>
          <a:ln/>
        </p:spPr>
      </p:sp>
      <p:sp>
        <p:nvSpPr>
          <p:cNvPr id="1157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9864424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1"/>
          <p:cNvSpPr>
            <a:spLocks noGrp="1" noRot="1" noChangeAspect="1" noChangeArrowheads="1" noTextEdit="1"/>
          </p:cNvSpPr>
          <p:nvPr>
            <p:ph type="sldImg"/>
          </p:nvPr>
        </p:nvSpPr>
        <p:spPr>
          <a:ln/>
        </p:spPr>
      </p:sp>
      <p:sp>
        <p:nvSpPr>
          <p:cNvPr id="1167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880397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a:spLocks noGrp="1" noRot="1" noChangeAspect="1" noChangeArrowheads="1" noTextEdit="1"/>
          </p:cNvSpPr>
          <p:nvPr>
            <p:ph type="sldImg"/>
          </p:nvPr>
        </p:nvSpPr>
        <p:spPr>
          <a:ln/>
        </p:spPr>
      </p:sp>
      <p:sp>
        <p:nvSpPr>
          <p:cNvPr id="1177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33926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1"/>
          <p:cNvSpPr>
            <a:spLocks noGrp="1" noRot="1" noChangeAspect="1" noChangeArrowheads="1" noTextEdit="1"/>
          </p:cNvSpPr>
          <p:nvPr>
            <p:ph type="sldImg"/>
          </p:nvPr>
        </p:nvSpPr>
        <p:spPr>
          <a:ln/>
        </p:spPr>
      </p:sp>
      <p:sp>
        <p:nvSpPr>
          <p:cNvPr id="1187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386662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1"/>
          <p:cNvSpPr>
            <a:spLocks noGrp="1" noRot="1" noChangeAspect="1" noChangeArrowheads="1" noTextEdit="1"/>
          </p:cNvSpPr>
          <p:nvPr>
            <p:ph type="sldImg"/>
          </p:nvPr>
        </p:nvSpPr>
        <p:spPr>
          <a:ln/>
        </p:spPr>
      </p:sp>
      <p:sp>
        <p:nvSpPr>
          <p:cNvPr id="1198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709453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1"/>
          <p:cNvSpPr>
            <a:spLocks noGrp="1" noRot="1" noChangeAspect="1" noChangeArrowheads="1" noTextEdit="1"/>
          </p:cNvSpPr>
          <p:nvPr>
            <p:ph type="sldImg"/>
          </p:nvPr>
        </p:nvSpPr>
        <p:spPr>
          <a:ln/>
        </p:spPr>
      </p:sp>
      <p:sp>
        <p:nvSpPr>
          <p:cNvPr id="839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80882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a:spLocks noGrp="1" noRot="1" noChangeAspect="1" noChangeArrowheads="1" noTextEdit="1"/>
          </p:cNvSpPr>
          <p:nvPr>
            <p:ph type="sldImg"/>
          </p:nvPr>
        </p:nvSpPr>
        <p:spPr>
          <a:ln/>
        </p:spPr>
      </p:sp>
      <p:sp>
        <p:nvSpPr>
          <p:cNvPr id="1208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569449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a:spLocks noGrp="1" noRot="1" noChangeAspect="1" noChangeArrowheads="1" noTextEdit="1"/>
          </p:cNvSpPr>
          <p:nvPr>
            <p:ph type="sldImg"/>
          </p:nvPr>
        </p:nvSpPr>
        <p:spPr>
          <a:ln/>
        </p:spPr>
      </p:sp>
      <p:sp>
        <p:nvSpPr>
          <p:cNvPr id="12185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0604986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a:spLocks noGrp="1" noRot="1" noChangeAspect="1" noChangeArrowheads="1" noTextEdit="1"/>
          </p:cNvSpPr>
          <p:nvPr>
            <p:ph type="sldImg"/>
          </p:nvPr>
        </p:nvSpPr>
        <p:spPr>
          <a:ln/>
        </p:spPr>
      </p:sp>
      <p:sp>
        <p:nvSpPr>
          <p:cNvPr id="12288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6986557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a:spLocks noGrp="1" noRot="1" noChangeAspect="1" noChangeArrowheads="1" noTextEdit="1"/>
          </p:cNvSpPr>
          <p:nvPr>
            <p:ph type="sldImg"/>
          </p:nvPr>
        </p:nvSpPr>
        <p:spPr>
          <a:ln/>
        </p:spPr>
      </p:sp>
      <p:sp>
        <p:nvSpPr>
          <p:cNvPr id="12390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0630923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a:spLocks noGrp="1" noRot="1" noChangeAspect="1" noChangeArrowheads="1" noTextEdit="1"/>
          </p:cNvSpPr>
          <p:nvPr>
            <p:ph type="sldImg"/>
          </p:nvPr>
        </p:nvSpPr>
        <p:spPr>
          <a:ln/>
        </p:spPr>
      </p:sp>
      <p:sp>
        <p:nvSpPr>
          <p:cNvPr id="12493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0053767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a:spLocks noGrp="1" noRot="1" noChangeAspect="1" noChangeArrowheads="1" noTextEdit="1"/>
          </p:cNvSpPr>
          <p:nvPr>
            <p:ph type="sldImg"/>
          </p:nvPr>
        </p:nvSpPr>
        <p:spPr>
          <a:ln/>
        </p:spPr>
      </p:sp>
      <p:sp>
        <p:nvSpPr>
          <p:cNvPr id="13107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8557832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a:spLocks noGrp="1" noRot="1" noChangeAspect="1" noChangeArrowheads="1" noTextEdit="1"/>
          </p:cNvSpPr>
          <p:nvPr>
            <p:ph type="sldImg"/>
          </p:nvPr>
        </p:nvSpPr>
        <p:spPr>
          <a:ln/>
        </p:spPr>
      </p:sp>
      <p:sp>
        <p:nvSpPr>
          <p:cNvPr id="1320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288306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1"/>
          <p:cNvSpPr>
            <a:spLocks noGrp="1" noRot="1" noChangeAspect="1" noChangeArrowheads="1" noTextEdit="1"/>
          </p:cNvSpPr>
          <p:nvPr>
            <p:ph type="sldImg"/>
          </p:nvPr>
        </p:nvSpPr>
        <p:spPr>
          <a:ln/>
        </p:spPr>
      </p:sp>
      <p:sp>
        <p:nvSpPr>
          <p:cNvPr id="13312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7893198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6" name="Rectangle 1"/>
          <p:cNvSpPr>
            <a:spLocks noGrp="1" noRot="1" noChangeAspect="1" noChangeArrowheads="1" noTextEdit="1"/>
          </p:cNvSpPr>
          <p:nvPr>
            <p:ph type="sldImg"/>
          </p:nvPr>
        </p:nvSpPr>
        <p:spPr>
          <a:ln/>
        </p:spPr>
      </p:sp>
      <p:sp>
        <p:nvSpPr>
          <p:cNvPr id="13414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6333327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70" name="Rectangle 1"/>
          <p:cNvSpPr>
            <a:spLocks noGrp="1" noRot="1" noChangeAspect="1" noChangeArrowheads="1" noTextEdit="1"/>
          </p:cNvSpPr>
          <p:nvPr>
            <p:ph type="sldImg"/>
          </p:nvPr>
        </p:nvSpPr>
        <p:spPr>
          <a:ln/>
        </p:spPr>
      </p:sp>
      <p:sp>
        <p:nvSpPr>
          <p:cNvPr id="13517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42396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4" name="Rectangle 1"/>
          <p:cNvSpPr>
            <a:spLocks noGrp="1" noRot="1" noChangeAspect="1" noChangeArrowheads="1" noTextEdit="1"/>
          </p:cNvSpPr>
          <p:nvPr>
            <p:ph type="sldImg"/>
          </p:nvPr>
        </p:nvSpPr>
        <p:spPr>
          <a:ln/>
        </p:spPr>
      </p:sp>
      <p:sp>
        <p:nvSpPr>
          <p:cNvPr id="849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67961150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4" name="Rectangle 1"/>
          <p:cNvSpPr>
            <a:spLocks noGrp="1" noRot="1" noChangeAspect="1" noChangeArrowheads="1" noTextEdit="1"/>
          </p:cNvSpPr>
          <p:nvPr>
            <p:ph type="sldImg"/>
          </p:nvPr>
        </p:nvSpPr>
        <p:spPr>
          <a:ln/>
        </p:spPr>
      </p:sp>
      <p:sp>
        <p:nvSpPr>
          <p:cNvPr id="13619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808641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8" name="Rectangle 1"/>
          <p:cNvSpPr>
            <a:spLocks noGrp="1" noRot="1" noChangeAspect="1" noChangeArrowheads="1" noTextEdit="1"/>
          </p:cNvSpPr>
          <p:nvPr>
            <p:ph type="sldImg"/>
          </p:nvPr>
        </p:nvSpPr>
        <p:spPr>
          <a:ln/>
        </p:spPr>
      </p:sp>
      <p:sp>
        <p:nvSpPr>
          <p:cNvPr id="13721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7255506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2" name="Rectangle 1"/>
          <p:cNvSpPr>
            <a:spLocks noGrp="1" noRot="1" noChangeAspect="1" noChangeArrowheads="1" noTextEdit="1"/>
          </p:cNvSpPr>
          <p:nvPr>
            <p:ph type="sldImg"/>
          </p:nvPr>
        </p:nvSpPr>
        <p:spPr>
          <a:ln/>
        </p:spPr>
      </p:sp>
      <p:sp>
        <p:nvSpPr>
          <p:cNvPr id="13824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6476087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6" name="Rectangle 1"/>
          <p:cNvSpPr>
            <a:spLocks noGrp="1" noRot="1" noChangeAspect="1" noChangeArrowheads="1" noTextEdit="1"/>
          </p:cNvSpPr>
          <p:nvPr>
            <p:ph type="sldImg"/>
          </p:nvPr>
        </p:nvSpPr>
        <p:spPr>
          <a:ln/>
        </p:spPr>
      </p:sp>
      <p:sp>
        <p:nvSpPr>
          <p:cNvPr id="13926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2993682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1"/>
          <p:cNvSpPr>
            <a:spLocks noGrp="1" noRot="1" noChangeAspect="1" noChangeArrowheads="1" noTextEdit="1"/>
          </p:cNvSpPr>
          <p:nvPr>
            <p:ph type="sldImg"/>
          </p:nvPr>
        </p:nvSpPr>
        <p:spPr>
          <a:ln/>
        </p:spPr>
      </p:sp>
      <p:sp>
        <p:nvSpPr>
          <p:cNvPr id="14029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7708288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1"/>
          <p:cNvSpPr>
            <a:spLocks noGrp="1" noRot="1" noChangeAspect="1" noChangeArrowheads="1" noTextEdit="1"/>
          </p:cNvSpPr>
          <p:nvPr>
            <p:ph type="sldImg"/>
          </p:nvPr>
        </p:nvSpPr>
        <p:spPr>
          <a:xfrm>
            <a:off x="1135063" y="687388"/>
            <a:ext cx="4587875" cy="3441700"/>
          </a:xfrm>
          <a:ln/>
        </p:spPr>
      </p:sp>
      <p:sp>
        <p:nvSpPr>
          <p:cNvPr id="141315" name="Rectangle 2"/>
          <p:cNvSpPr txBox="1">
            <a:spLocks noGrp="1" noChangeArrowheads="1"/>
          </p:cNvSpPr>
          <p:nvPr>
            <p:ph type="body" idx="1"/>
          </p:nvPr>
        </p:nvSpPr>
        <p:spPr>
          <a:xfrm>
            <a:off x="503238" y="4329113"/>
            <a:ext cx="5856287" cy="4073525"/>
          </a:xfrm>
          <a:noFill/>
          <a:ln/>
        </p:spPr>
        <p:txBody>
          <a:bodyPr wrap="none" anchor="ctr"/>
          <a:lstStyle/>
          <a:p>
            <a:endParaRPr lang="en-US" smtClean="0"/>
          </a:p>
        </p:txBody>
      </p:sp>
    </p:spTree>
    <p:extLst>
      <p:ext uri="{BB962C8B-B14F-4D97-AF65-F5344CB8AC3E}">
        <p14:creationId xmlns:p14="http://schemas.microsoft.com/office/powerpoint/2010/main" val="3570632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8" name="Rectangle 1"/>
          <p:cNvSpPr>
            <a:spLocks noGrp="1" noRot="1" noChangeAspect="1" noChangeArrowheads="1" noTextEdit="1"/>
          </p:cNvSpPr>
          <p:nvPr>
            <p:ph type="sldImg"/>
          </p:nvPr>
        </p:nvSpPr>
        <p:spPr>
          <a:xfrm>
            <a:off x="1135063" y="687388"/>
            <a:ext cx="4587875" cy="3441700"/>
          </a:xfrm>
          <a:ln/>
        </p:spPr>
      </p:sp>
      <p:sp>
        <p:nvSpPr>
          <p:cNvPr id="142339" name="Rectangle 2"/>
          <p:cNvSpPr txBox="1">
            <a:spLocks noGrp="1" noChangeArrowheads="1"/>
          </p:cNvSpPr>
          <p:nvPr>
            <p:ph type="body" idx="1"/>
          </p:nvPr>
        </p:nvSpPr>
        <p:spPr>
          <a:xfrm>
            <a:off x="503238" y="4329113"/>
            <a:ext cx="5856287" cy="4073525"/>
          </a:xfrm>
          <a:noFill/>
          <a:ln/>
        </p:spPr>
        <p:txBody>
          <a:bodyPr wrap="none" anchor="ctr"/>
          <a:lstStyle/>
          <a:p>
            <a:endParaRPr lang="en-US" smtClean="0"/>
          </a:p>
        </p:txBody>
      </p:sp>
    </p:spTree>
    <p:extLst>
      <p:ext uri="{BB962C8B-B14F-4D97-AF65-F5344CB8AC3E}">
        <p14:creationId xmlns:p14="http://schemas.microsoft.com/office/powerpoint/2010/main" val="15383731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2" name="Rectangle 1"/>
          <p:cNvSpPr>
            <a:spLocks noGrp="1" noRot="1" noChangeAspect="1" noChangeArrowheads="1" noTextEdit="1"/>
          </p:cNvSpPr>
          <p:nvPr>
            <p:ph type="sldImg"/>
          </p:nvPr>
        </p:nvSpPr>
        <p:spPr>
          <a:xfrm>
            <a:off x="1135063" y="687388"/>
            <a:ext cx="4587875" cy="3441700"/>
          </a:xfrm>
          <a:ln/>
        </p:spPr>
      </p:sp>
      <p:sp>
        <p:nvSpPr>
          <p:cNvPr id="143363" name="Rectangle 2"/>
          <p:cNvSpPr txBox="1">
            <a:spLocks noGrp="1" noChangeArrowheads="1"/>
          </p:cNvSpPr>
          <p:nvPr>
            <p:ph type="body" idx="1"/>
          </p:nvPr>
        </p:nvSpPr>
        <p:spPr>
          <a:xfrm>
            <a:off x="503238" y="4329113"/>
            <a:ext cx="5856287" cy="4073525"/>
          </a:xfrm>
          <a:noFill/>
          <a:ln/>
        </p:spPr>
        <p:txBody>
          <a:bodyPr wrap="none" anchor="ctr"/>
          <a:lstStyle/>
          <a:p>
            <a:endParaRPr lang="en-US" smtClean="0"/>
          </a:p>
        </p:txBody>
      </p:sp>
    </p:spTree>
    <p:extLst>
      <p:ext uri="{BB962C8B-B14F-4D97-AF65-F5344CB8AC3E}">
        <p14:creationId xmlns:p14="http://schemas.microsoft.com/office/powerpoint/2010/main" val="173748337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6" name="Rectangle 1"/>
          <p:cNvSpPr>
            <a:spLocks noGrp="1" noRot="1" noChangeAspect="1" noChangeArrowheads="1" noTextEdit="1"/>
          </p:cNvSpPr>
          <p:nvPr>
            <p:ph type="sldImg"/>
          </p:nvPr>
        </p:nvSpPr>
        <p:spPr>
          <a:ln/>
        </p:spPr>
      </p:sp>
      <p:sp>
        <p:nvSpPr>
          <p:cNvPr id="14438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94665336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10" name="Rectangle 1"/>
          <p:cNvSpPr>
            <a:spLocks noGrp="1" noRot="1" noChangeAspect="1" noChangeArrowheads="1" noTextEdit="1"/>
          </p:cNvSpPr>
          <p:nvPr>
            <p:ph type="sldImg"/>
          </p:nvPr>
        </p:nvSpPr>
        <p:spPr>
          <a:ln/>
        </p:spPr>
      </p:sp>
      <p:sp>
        <p:nvSpPr>
          <p:cNvPr id="145411"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69611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a:spLocks noGrp="1" noRot="1" noChangeAspect="1" noChangeArrowheads="1" noTextEdit="1"/>
          </p:cNvSpPr>
          <p:nvPr>
            <p:ph type="sldImg"/>
          </p:nvPr>
        </p:nvSpPr>
        <p:spPr>
          <a:ln/>
        </p:spPr>
      </p:sp>
      <p:sp>
        <p:nvSpPr>
          <p:cNvPr id="8806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031357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4" name="Rectangle 1"/>
          <p:cNvSpPr>
            <a:spLocks noGrp="1" noRot="1" noChangeAspect="1" noChangeArrowheads="1" noTextEdit="1"/>
          </p:cNvSpPr>
          <p:nvPr>
            <p:ph type="sldImg"/>
          </p:nvPr>
        </p:nvSpPr>
        <p:spPr>
          <a:ln/>
        </p:spPr>
      </p:sp>
      <p:sp>
        <p:nvSpPr>
          <p:cNvPr id="14643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3552635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1"/>
          <p:cNvSpPr>
            <a:spLocks noGrp="1" noRot="1" noChangeAspect="1" noChangeArrowheads="1" noTextEdit="1"/>
          </p:cNvSpPr>
          <p:nvPr>
            <p:ph type="sldImg"/>
          </p:nvPr>
        </p:nvSpPr>
        <p:spPr>
          <a:ln/>
        </p:spPr>
      </p:sp>
      <p:sp>
        <p:nvSpPr>
          <p:cNvPr id="90115"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88862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a:spLocks noGrp="1" noRot="1" noChangeAspect="1" noChangeArrowheads="1" noTextEdit="1"/>
          </p:cNvSpPr>
          <p:nvPr>
            <p:ph type="sldImg"/>
          </p:nvPr>
        </p:nvSpPr>
        <p:spPr>
          <a:ln/>
        </p:spPr>
      </p:sp>
      <p:sp>
        <p:nvSpPr>
          <p:cNvPr id="9113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013929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
          <p:cNvSpPr>
            <a:spLocks noGrp="1" noRot="1" noChangeAspect="1" noChangeArrowheads="1" noTextEdit="1"/>
          </p:cNvSpPr>
          <p:nvPr>
            <p:ph type="sldImg"/>
          </p:nvPr>
        </p:nvSpPr>
        <p:spPr>
          <a:ln/>
        </p:spPr>
      </p:sp>
      <p:sp>
        <p:nvSpPr>
          <p:cNvPr id="92163"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137870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9613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75653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9073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89181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3/29/2024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5708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9B81F-C347-4BEF-BFDF-29C42F48304A}"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704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9B81F-C347-4BEF-BFDF-29C42F48304A}" type="datetimeFigureOut">
              <a:rPr lang="en-US" smtClean="0"/>
              <a:pPr/>
              <a:t>3/29/2024</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03239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9B81F-C347-4BEF-BFDF-29C42F48304A}" type="datetimeFigureOut">
              <a:rPr lang="en-US" smtClean="0"/>
              <a:pPr/>
              <a:t>3/29/2024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38040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3/29/2024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4981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40027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3/29/2024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955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C9B81F-C347-4BEF-BFDF-29C42F48304A}" type="datetimeFigureOut">
              <a:rPr lang="en-US" smtClean="0"/>
              <a:pPr/>
              <a:t>3/29/2024</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80454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afis.ucc.ie/gkiely/IS1100_OLD/Lectur8.gi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d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df"/><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143000" y="1122363"/>
            <a:ext cx="6858000" cy="2387600"/>
          </a:xfrm>
        </p:spPr>
        <p:txBody>
          <a:bodyPr/>
          <a:lstStyle/>
          <a:p>
            <a:r>
              <a:rPr lang="en-US" dirty="0" smtClean="0"/>
              <a:t>Designing System Architecture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an Iterative Process (continued)</a:t>
            </a:r>
          </a:p>
        </p:txBody>
      </p:sp>
      <p:sp>
        <p:nvSpPr>
          <p:cNvPr id="15363" name="Rectangle 2"/>
          <p:cNvSpPr>
            <a:spLocks noGrp="1" noChangeArrowheads="1"/>
          </p:cNvSpPr>
          <p:nvPr>
            <p:ph idx="1"/>
          </p:nvPr>
        </p:nvSpPr>
        <p:spPr>
          <a:xfrm>
            <a:off x="457200" y="1447800"/>
            <a:ext cx="8212138" cy="9144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designers move back and forth among activities involving: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Understanding requirements, proposing solutions, testing feasibility of a solution, presenting possibilities to the customers, documenting the design for programmers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The final outcome is the software architecture document (SAD)</a:t>
            </a:r>
          </a:p>
        </p:txBody>
      </p:sp>
      <p:pic>
        <p:nvPicPr>
          <p:cNvPr id="15364" name="Picture 4"/>
          <p:cNvPicPr>
            <a:picLocks noChangeAspect="1" noChangeArrowheads="1"/>
          </p:cNvPicPr>
          <p:nvPr/>
        </p:nvPicPr>
        <p:blipFill>
          <a:blip r:embed="rId3" cstate="print"/>
          <a:srcRect/>
          <a:stretch>
            <a:fillRect/>
          </a:stretch>
        </p:blipFill>
        <p:spPr bwMode="auto">
          <a:xfrm>
            <a:off x="838200" y="3352800"/>
            <a:ext cx="7878763" cy="28194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a:xfrm>
            <a:off x="457200" y="0"/>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a:t>
            </a:r>
            <a:endParaRPr lang="en-GB" sz="2800" dirty="0" smtClean="0">
              <a:cs typeface="Arial" charset="0"/>
            </a:endParaRPr>
          </a:p>
        </p:txBody>
      </p:sp>
      <p:sp>
        <p:nvSpPr>
          <p:cNvPr id="17411"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High-level description of system’s key elements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smtClean="0">
                <a:cs typeface="Arial" charset="0"/>
              </a:rPr>
              <a:t>Creating a hierarchy of information with increasing details</a:t>
            </a:r>
          </a:p>
        </p:txBody>
      </p:sp>
      <p:grpSp>
        <p:nvGrpSpPr>
          <p:cNvPr id="17412" name="Group 4"/>
          <p:cNvGrpSpPr>
            <a:grpSpLocks/>
          </p:cNvGrpSpPr>
          <p:nvPr/>
        </p:nvGrpSpPr>
        <p:grpSpPr bwMode="auto">
          <a:xfrm>
            <a:off x="2133600" y="2743200"/>
            <a:ext cx="5562600" cy="3276600"/>
            <a:chOff x="0" y="0"/>
            <a:chExt cx="6156" cy="3080"/>
          </a:xfrm>
        </p:grpSpPr>
        <p:pic>
          <p:nvPicPr>
            <p:cNvPr id="17413" name="Picture 5"/>
            <p:cNvPicPr>
              <a:picLocks noChangeAspect="1" noChangeArrowheads="1"/>
            </p:cNvPicPr>
            <p:nvPr/>
          </p:nvPicPr>
          <p:blipFill>
            <a:blip r:embed="rId3" cstate="print"/>
            <a:srcRect/>
            <a:stretch>
              <a:fillRect/>
            </a:stretch>
          </p:blipFill>
          <p:spPr bwMode="auto">
            <a:xfrm>
              <a:off x="0" y="0"/>
              <a:ext cx="4360" cy="3058"/>
            </a:xfrm>
            <a:prstGeom prst="rect">
              <a:avLst/>
            </a:prstGeom>
            <a:noFill/>
            <a:ln w="12700">
              <a:noFill/>
              <a:miter lim="800000"/>
              <a:headEnd/>
              <a:tailEnd/>
            </a:ln>
          </p:spPr>
        </p:pic>
        <p:sp>
          <p:nvSpPr>
            <p:cNvPr id="17414" name="Rectangle 7"/>
            <p:cNvSpPr>
              <a:spLocks/>
            </p:cNvSpPr>
            <p:nvPr/>
          </p:nvSpPr>
          <p:spPr bwMode="auto">
            <a:xfrm>
              <a:off x="4556" y="40"/>
              <a:ext cx="620" cy="679"/>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Top</a:t>
              </a:r>
            </a:p>
            <a:p>
              <a:pPr eaLnBrk="0" hangingPunct="0">
                <a:defRPr/>
              </a:pPr>
              <a:r>
                <a:rPr lang="en-US" sz="1200" dirty="0">
                  <a:solidFill>
                    <a:schemeClr val="accent6">
                      <a:lumMod val="75000"/>
                    </a:schemeClr>
                  </a:solidFill>
                  <a:latin typeface="Comic Sans MS" pitchFamily="66" charset="0"/>
                </a:rPr>
                <a:t>level</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5" name="Rectangle 8"/>
            <p:cNvSpPr>
              <a:spLocks/>
            </p:cNvSpPr>
            <p:nvPr/>
          </p:nvSpPr>
          <p:spPr bwMode="auto">
            <a:xfrm>
              <a:off x="4596" y="12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First level of</a:t>
              </a:r>
            </a:p>
            <a:p>
              <a:pPr eaLnBrk="0" hangingPunct="0">
                <a:defRPr/>
              </a:pPr>
              <a:r>
                <a:rPr lang="en-US" sz="1200" dirty="0">
                  <a:solidFill>
                    <a:schemeClr val="accent6">
                      <a:lumMod val="75000"/>
                    </a:schemeClr>
                  </a:solidFill>
                  <a:latin typeface="Comic Sans MS" pitchFamily="66" charset="0"/>
                </a:rPr>
                <a:t>decomposition</a:t>
              </a:r>
              <a:endParaRPr lang="en-US" sz="1000" noProof="1">
                <a:solidFill>
                  <a:schemeClr val="accent6">
                    <a:lumMod val="75000"/>
                  </a:schemeClr>
                </a:solidFill>
              </a:endParaRPr>
            </a:p>
            <a:p>
              <a:pPr eaLnBrk="0" hangingPunct="0">
                <a:defRPr/>
              </a:pPr>
              <a:endParaRPr lang="en-US" dirty="0">
                <a:solidFill>
                  <a:schemeClr val="accent6">
                    <a:lumMod val="75000"/>
                  </a:schemeClr>
                </a:solidFill>
              </a:endParaRPr>
            </a:p>
          </p:txBody>
        </p:sp>
        <p:sp>
          <p:nvSpPr>
            <p:cNvPr id="17416" name="Rectangle 9"/>
            <p:cNvSpPr>
              <a:spLocks/>
            </p:cNvSpPr>
            <p:nvPr/>
          </p:nvSpPr>
          <p:spPr bwMode="auto">
            <a:xfrm>
              <a:off x="4596" y="2400"/>
              <a:ext cx="1560" cy="680"/>
            </a:xfrm>
            <a:prstGeom prst="rect">
              <a:avLst/>
            </a:prstGeom>
            <a:noFill/>
            <a:ln w="12700">
              <a:noFill/>
              <a:miter lim="800000"/>
              <a:headEnd/>
              <a:tailEnd/>
            </a:ln>
          </p:spPr>
          <p:txBody>
            <a:bodyPr lIns="0" tIns="0" rIns="0" bIns="0"/>
            <a:lstStyle/>
            <a:p>
              <a:pPr eaLnBrk="0" hangingPunct="0">
                <a:defRPr/>
              </a:pPr>
              <a:r>
                <a:rPr lang="en-US" sz="1200" dirty="0">
                  <a:solidFill>
                    <a:schemeClr val="accent6">
                      <a:lumMod val="75000"/>
                    </a:schemeClr>
                  </a:solidFill>
                  <a:latin typeface="Comic Sans MS" pitchFamily="66" charset="0"/>
                </a:rPr>
                <a:t>Second level of</a:t>
              </a:r>
            </a:p>
            <a:p>
              <a:pPr eaLnBrk="0" hangingPunct="0">
                <a:defRPr/>
              </a:pPr>
              <a:r>
                <a:rPr lang="en-US" sz="1200" dirty="0">
                  <a:solidFill>
                    <a:schemeClr val="accent6">
                      <a:lumMod val="75000"/>
                    </a:schemeClr>
                  </a:solidFill>
                  <a:latin typeface="Comic Sans MS" pitchFamily="66" charset="0"/>
                </a:rPr>
                <a:t>decomposition</a:t>
              </a:r>
              <a:endParaRPr lang="en-US" sz="1200" noProof="1">
                <a:solidFill>
                  <a:schemeClr val="accent6">
                    <a:lumMod val="75000"/>
                  </a:schemeClr>
                </a:solidFill>
              </a:endParaRPr>
            </a:p>
            <a:p>
              <a:pPr eaLnBrk="0" hangingPunct="0">
                <a:defRPr/>
              </a:pPr>
              <a:endParaRPr lang="en-US" dirty="0">
                <a:solidFill>
                  <a:schemeClr val="accent6">
                    <a:lumMod val="75000"/>
                  </a:schemeClr>
                </a:solidFill>
              </a:endParaRPr>
            </a:p>
          </p:txBody>
        </p:sp>
      </p:gr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a:t>
            </a:r>
          </a:p>
        </p:txBody>
      </p:sp>
      <p:sp>
        <p:nvSpPr>
          <p:cNvPr id="18435" name="Rectangle 2"/>
          <p:cNvSpPr>
            <a:spLocks noGrp="1" noChangeArrowheads="1"/>
          </p:cNvSpPr>
          <p:nvPr>
            <p:ph idx="1"/>
          </p:nvPr>
        </p:nvSpPr>
        <p:spPr>
          <a:xfrm>
            <a:off x="457200" y="1447800"/>
            <a:ext cx="8212138" cy="4660900"/>
          </a:xfrm>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Some design problems have no existing solutions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Designers must decompose to isolate key problems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Object-oriented decomposition</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p:nvPr>
        </p:nvSpPr>
        <p:spPr>
          <a:xfrm>
            <a:off x="457200" y="3968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a:t>
            </a:r>
          </a:p>
        </p:txBody>
      </p:sp>
      <p:sp>
        <p:nvSpPr>
          <p:cNvPr id="19459" name="Rectangle 2"/>
          <p:cNvSpPr>
            <a:spLocks noGrp="1" noChangeArrowheads="1"/>
          </p:cNvSpPr>
          <p:nvPr>
            <p:ph idx="1"/>
          </p:nvPr>
        </p:nvSpPr>
        <p:spPr>
          <a:xfrm>
            <a:off x="457200" y="1447800"/>
            <a:ext cx="8212138" cy="4660900"/>
          </a:xfrm>
        </p:spPr>
        <p:txBody>
          <a:bodyPr>
            <a:no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Functional decomposition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partitions functions or requirements into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begins with the functions that are listed in the requirements specification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lower-level designs divide these functions into </a:t>
            </a:r>
            <a:r>
              <a:rPr lang="en-US" sz="3200" dirty="0" err="1" smtClean="0">
                <a:cs typeface="Arial" charset="0"/>
              </a:rPr>
              <a:t>subfunctions</a:t>
            </a:r>
            <a:r>
              <a:rPr lang="en-US" sz="3200" dirty="0" smtClean="0">
                <a:cs typeface="Arial" charset="0"/>
              </a:rPr>
              <a:t>, which are then assigned to smaller modules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3200" dirty="0" smtClean="0">
                <a:cs typeface="Arial" charset="0"/>
              </a:rPr>
              <a:t>describes which modules (</a:t>
            </a:r>
            <a:r>
              <a:rPr lang="en-US" sz="3200" dirty="0" err="1" smtClean="0">
                <a:cs typeface="Arial" charset="0"/>
              </a:rPr>
              <a:t>subfunctions</a:t>
            </a:r>
            <a:r>
              <a:rPr lang="en-US" sz="3200" dirty="0" smtClean="0">
                <a:cs typeface="Arial" charset="0"/>
              </a:rPr>
              <a:t>) call each other</a:t>
            </a:r>
            <a:endParaRPr lang="en-GB" sz="3200" dirty="0" smtClean="0">
              <a:cs typeface="Arial" charset="0"/>
            </a:endParaRP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82" name="Picture 2" descr="http://academic.regis.edu/ladams/images/Image39.gif"/>
          <p:cNvPicPr>
            <a:picLocks noChangeAspect="1" noChangeArrowheads="1"/>
          </p:cNvPicPr>
          <p:nvPr/>
        </p:nvPicPr>
        <p:blipFill>
          <a:blip r:embed="rId3" cstate="print"/>
          <a:srcRect/>
          <a:stretch>
            <a:fillRect/>
          </a:stretch>
        </p:blipFill>
        <p:spPr bwMode="auto">
          <a:xfrm>
            <a:off x="1066800" y="981074"/>
            <a:ext cx="6553200" cy="5267326"/>
          </a:xfrm>
          <a:prstGeom prst="rect">
            <a:avLst/>
          </a:prstGeom>
          <a:noFill/>
        </p:spPr>
      </p:pic>
      <p:sp>
        <p:nvSpPr>
          <p:cNvPr id="4" name="TextBox 3"/>
          <p:cNvSpPr txBox="1"/>
          <p:nvPr/>
        </p:nvSpPr>
        <p:spPr>
          <a:xfrm>
            <a:off x="755561" y="6302123"/>
            <a:ext cx="6858000" cy="369332"/>
          </a:xfrm>
          <a:prstGeom prst="rect">
            <a:avLst/>
          </a:prstGeom>
          <a:noFill/>
        </p:spPr>
        <p:txBody>
          <a:bodyPr wrap="square" rtlCol="0">
            <a:spAutoFit/>
          </a:bodyPr>
          <a:lstStyle/>
          <a:p>
            <a:r>
              <a:rPr lang="en-US" dirty="0" smtClean="0">
                <a:solidFill>
                  <a:schemeClr val="tx1"/>
                </a:solidFill>
              </a:rPr>
              <a:t>Image source: </a:t>
            </a:r>
            <a:r>
              <a:rPr lang="en-US" dirty="0" smtClean="0">
                <a:solidFill>
                  <a:schemeClr val="tx1"/>
                </a:solidFill>
                <a:hlinkClick r:id="rId4"/>
              </a:rPr>
              <a:t>http://afis.ucc.ie/gkiely/IS1100_OLD/Lectur8.gif</a:t>
            </a:r>
            <a:endParaRPr lang="en-US" dirty="0">
              <a:solidFill>
                <a:schemeClr val="tx1"/>
              </a:solidFill>
            </a:endParaRPr>
          </a:p>
        </p:txBody>
      </p:sp>
      <p:sp>
        <p:nvSpPr>
          <p:cNvPr id="3" name="Rectangle 84"/>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40" name="Group 39"/>
          <p:cNvGrpSpPr/>
          <p:nvPr/>
        </p:nvGrpSpPr>
        <p:grpSpPr>
          <a:xfrm>
            <a:off x="1047750" y="923925"/>
            <a:ext cx="7715250" cy="5672447"/>
            <a:chOff x="0" y="0"/>
            <a:chExt cx="4200525" cy="8782050"/>
          </a:xfrm>
        </p:grpSpPr>
        <p:sp>
          <p:nvSpPr>
            <p:cNvPr id="41" name="Rectangle 40"/>
            <p:cNvSpPr/>
            <p:nvPr/>
          </p:nvSpPr>
          <p:spPr>
            <a:xfrm>
              <a:off x="3048000" y="19907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Submission Verification</a:t>
              </a:r>
              <a:endParaRPr lang="en-US" sz="1100" dirty="0">
                <a:effectLst/>
                <a:ea typeface="Calibri"/>
                <a:cs typeface="Arial"/>
              </a:endParaRPr>
            </a:p>
          </p:txBody>
        </p:sp>
        <p:sp>
          <p:nvSpPr>
            <p:cNvPr id="42" name="Rectangle 41"/>
            <p:cNvSpPr/>
            <p:nvPr/>
          </p:nvSpPr>
          <p:spPr>
            <a:xfrm>
              <a:off x="3067050" y="261937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Submission Storage</a:t>
              </a:r>
              <a:endParaRPr lang="en-US" sz="1100">
                <a:effectLst/>
                <a:ea typeface="Calibri"/>
                <a:cs typeface="Arial"/>
              </a:endParaRPr>
            </a:p>
          </p:txBody>
        </p:sp>
        <p:grpSp>
          <p:nvGrpSpPr>
            <p:cNvPr id="43" name="Group 42"/>
            <p:cNvGrpSpPr/>
            <p:nvPr/>
          </p:nvGrpSpPr>
          <p:grpSpPr>
            <a:xfrm>
              <a:off x="0" y="0"/>
              <a:ext cx="4200525" cy="8782050"/>
              <a:chOff x="0" y="0"/>
              <a:chExt cx="4200525" cy="8782050"/>
            </a:xfrm>
          </p:grpSpPr>
          <p:sp>
            <p:nvSpPr>
              <p:cNvPr id="44" name="Rectangle 43"/>
              <p:cNvSpPr/>
              <p:nvPr/>
            </p:nvSpPr>
            <p:spPr>
              <a:xfrm>
                <a:off x="0" y="0"/>
                <a:ext cx="15621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System</a:t>
                </a:r>
                <a:endParaRPr lang="en-US" sz="1100">
                  <a:effectLst/>
                  <a:ea typeface="Calibri"/>
                  <a:cs typeface="Arial"/>
                </a:endParaRPr>
              </a:p>
            </p:txBody>
          </p:sp>
          <p:sp>
            <p:nvSpPr>
              <p:cNvPr id="45" name="Rectangle 44"/>
              <p:cNvSpPr/>
              <p:nvPr/>
            </p:nvSpPr>
            <p:spPr>
              <a:xfrm>
                <a:off x="2143125" y="13716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Submission Management</a:t>
                </a:r>
                <a:endParaRPr lang="en-US" sz="1100">
                  <a:effectLst/>
                  <a:ea typeface="Calibri"/>
                  <a:cs typeface="Arial"/>
                </a:endParaRPr>
              </a:p>
            </p:txBody>
          </p:sp>
          <p:sp>
            <p:nvSpPr>
              <p:cNvPr id="46" name="Rectangle 45"/>
              <p:cNvSpPr/>
              <p:nvPr/>
            </p:nvSpPr>
            <p:spPr>
              <a:xfrm>
                <a:off x="1304925" y="3905250"/>
                <a:ext cx="1190625"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Faculty </a:t>
                </a:r>
                <a:r>
                  <a:rPr lang="en-US" sz="1100" dirty="0" smtClean="0">
                    <a:solidFill>
                      <a:srgbClr val="000000"/>
                    </a:solidFill>
                    <a:effectLst/>
                    <a:ea typeface="Calibri"/>
                    <a:cs typeface="Arial"/>
                  </a:rPr>
                  <a:t>Tasks Management</a:t>
                </a:r>
                <a:endParaRPr lang="en-US" sz="1100" dirty="0">
                  <a:effectLst/>
                  <a:ea typeface="Calibri"/>
                  <a:cs typeface="Arial"/>
                </a:endParaRPr>
              </a:p>
            </p:txBody>
          </p:sp>
          <p:sp>
            <p:nvSpPr>
              <p:cNvPr id="47" name="Rectangle 46"/>
              <p:cNvSpPr/>
              <p:nvPr/>
            </p:nvSpPr>
            <p:spPr>
              <a:xfrm>
                <a:off x="1304925" y="714375"/>
                <a:ext cx="11811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smtClean="0">
                    <a:solidFill>
                      <a:srgbClr val="000000"/>
                    </a:solidFill>
                    <a:effectLst/>
                    <a:ea typeface="Calibri"/>
                    <a:cs typeface="Arial"/>
                  </a:rPr>
                  <a:t>Student Tasks Management</a:t>
                </a:r>
                <a:endParaRPr lang="en-US" sz="1100" dirty="0">
                  <a:effectLst/>
                  <a:ea typeface="Calibri"/>
                  <a:cs typeface="Arial"/>
                </a:endParaRPr>
              </a:p>
            </p:txBody>
          </p:sp>
          <p:sp>
            <p:nvSpPr>
              <p:cNvPr id="48" name="Rectangle 47"/>
              <p:cNvSpPr/>
              <p:nvPr/>
            </p:nvSpPr>
            <p:spPr>
              <a:xfrm>
                <a:off x="2143125" y="3324225"/>
                <a:ext cx="13335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Conduction and Display</a:t>
                </a:r>
                <a:endParaRPr lang="en-US" sz="1100">
                  <a:effectLst/>
                  <a:ea typeface="Calibri"/>
                  <a:cs typeface="Arial"/>
                </a:endParaRPr>
              </a:p>
            </p:txBody>
          </p:sp>
          <p:sp>
            <p:nvSpPr>
              <p:cNvPr id="49" name="Rectangle 48"/>
              <p:cNvSpPr/>
              <p:nvPr/>
            </p:nvSpPr>
            <p:spPr>
              <a:xfrm>
                <a:off x="2162175" y="456247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User Management</a:t>
                </a:r>
                <a:endParaRPr lang="en-US" sz="1100">
                  <a:effectLst/>
                  <a:ea typeface="Calibri"/>
                  <a:cs typeface="Arial"/>
                </a:endParaRPr>
              </a:p>
            </p:txBody>
          </p:sp>
          <p:sp>
            <p:nvSpPr>
              <p:cNvPr id="50" name="Rectangle 49"/>
              <p:cNvSpPr/>
              <p:nvPr/>
            </p:nvSpPr>
            <p:spPr>
              <a:xfrm>
                <a:off x="2162175" y="51911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Management</a:t>
                </a:r>
                <a:endParaRPr lang="en-US" sz="1100">
                  <a:effectLst/>
                  <a:ea typeface="Calibri"/>
                  <a:cs typeface="Arial"/>
                </a:endParaRPr>
              </a:p>
            </p:txBody>
          </p:sp>
          <p:sp>
            <p:nvSpPr>
              <p:cNvPr id="51" name="Rectangle 50"/>
              <p:cNvSpPr/>
              <p:nvPr/>
            </p:nvSpPr>
            <p:spPr>
              <a:xfrm>
                <a:off x="2162175" y="7058025"/>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Report Management</a:t>
                </a:r>
                <a:endParaRPr lang="en-US" sz="1100">
                  <a:effectLst/>
                  <a:ea typeface="Calibri"/>
                  <a:cs typeface="Arial"/>
                </a:endParaRPr>
              </a:p>
            </p:txBody>
          </p:sp>
          <p:sp>
            <p:nvSpPr>
              <p:cNvPr id="52" name="Rectangle 51"/>
              <p:cNvSpPr/>
              <p:nvPr/>
            </p:nvSpPr>
            <p:spPr>
              <a:xfrm>
                <a:off x="3067050" y="584835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Quiz Generation</a:t>
                </a:r>
                <a:endParaRPr lang="en-US" sz="1100">
                  <a:effectLst/>
                  <a:ea typeface="Calibri"/>
                  <a:cs typeface="Arial"/>
                </a:endParaRPr>
              </a:p>
            </p:txBody>
          </p:sp>
          <p:sp>
            <p:nvSpPr>
              <p:cNvPr id="53" name="Rectangle 52"/>
              <p:cNvSpPr/>
              <p:nvPr/>
            </p:nvSpPr>
            <p:spPr>
              <a:xfrm>
                <a:off x="3095625" y="64770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Arial"/>
                  </a:rPr>
                  <a:t>Question Management</a:t>
                </a:r>
                <a:endParaRPr lang="en-US" sz="1100" dirty="0">
                  <a:effectLst/>
                  <a:ea typeface="Calibri"/>
                  <a:cs typeface="Arial"/>
                </a:endParaRPr>
              </a:p>
            </p:txBody>
          </p:sp>
          <p:sp>
            <p:nvSpPr>
              <p:cNvPr id="54" name="Rectangle 53"/>
              <p:cNvSpPr/>
              <p:nvPr/>
            </p:nvSpPr>
            <p:spPr>
              <a:xfrm>
                <a:off x="3057525" y="769620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Grading</a:t>
                </a:r>
                <a:endParaRPr lang="en-US" sz="1100">
                  <a:effectLst/>
                  <a:ea typeface="Calibri"/>
                  <a:cs typeface="Arial"/>
                </a:endParaRPr>
              </a:p>
            </p:txBody>
          </p:sp>
          <p:cxnSp>
            <p:nvCxnSpPr>
              <p:cNvPr id="55" name="Straight Connector 54"/>
              <p:cNvCxnSpPr/>
              <p:nvPr/>
            </p:nvCxnSpPr>
            <p:spPr>
              <a:xfrm>
                <a:off x="790575" y="457200"/>
                <a:ext cx="0" cy="3676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790575" y="933450"/>
                <a:ext cx="514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790575" y="4133850"/>
                <a:ext cx="514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885950" y="1171575"/>
                <a:ext cx="0" cy="23812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1876425" y="15906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667000" y="1828800"/>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2667000" y="2228850"/>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2667000" y="2867025"/>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1885950" y="3552825"/>
                <a:ext cx="25717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85950" y="4362450"/>
                <a:ext cx="0" cy="2924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1885950" y="479107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1885950" y="54197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2686050" y="5657850"/>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686050" y="6057900"/>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2686050" y="6696075"/>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1885950" y="7286625"/>
                <a:ext cx="2667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2676525" y="7515225"/>
                <a:ext cx="0" cy="1038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a:off x="2676525" y="7915275"/>
                <a:ext cx="38100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676525" y="8553450"/>
                <a:ext cx="4000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a:xfrm>
                <a:off x="3086100" y="8324850"/>
                <a:ext cx="1104900" cy="457200"/>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Arial"/>
                  </a:rPr>
                  <a:t>Attempt Reporting</a:t>
                </a:r>
                <a:endParaRPr lang="en-US" sz="1100">
                  <a:effectLst/>
                  <a:ea typeface="Calibri"/>
                  <a:cs typeface="Arial"/>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4082"/>
                                        </p:tgtEl>
                                      </p:cBhvr>
                                    </p:animEffect>
                                    <p:set>
                                      <p:cBhvr>
                                        <p:cTn id="7" dur="1" fill="hold">
                                          <p:stCondLst>
                                            <p:cond delay="499"/>
                                          </p:stCondLst>
                                        </p:cTn>
                                        <p:tgtEl>
                                          <p:spTgt spid="1740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fade">
                                      <p:cBhvr>
                                        <p:cTn id="1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Functional Decomposition Example</a:t>
            </a:r>
            <a:endParaRPr lang="en-US" dirty="0"/>
          </a:p>
        </p:txBody>
      </p:sp>
      <p:sp>
        <p:nvSpPr>
          <p:cNvPr id="3" name="Content Placeholder 2"/>
          <p:cNvSpPr>
            <a:spLocks noGrp="1"/>
          </p:cNvSpPr>
          <p:nvPr>
            <p:ph idx="1"/>
          </p:nvPr>
        </p:nvSpPr>
        <p:spPr/>
        <p:txBody>
          <a:bodyPr/>
          <a:lstStyle/>
          <a:p>
            <a:endParaRPr lang="en-US"/>
          </a:p>
        </p:txBody>
      </p:sp>
      <p:grpSp>
        <p:nvGrpSpPr>
          <p:cNvPr id="4" name="Group 3"/>
          <p:cNvGrpSpPr/>
          <p:nvPr/>
        </p:nvGrpSpPr>
        <p:grpSpPr>
          <a:xfrm>
            <a:off x="1114424" y="2362201"/>
            <a:ext cx="7038975" cy="3505200"/>
            <a:chOff x="1114425" y="3495675"/>
            <a:chExt cx="5924550" cy="2371725"/>
          </a:xfrm>
        </p:grpSpPr>
        <p:sp>
          <p:nvSpPr>
            <p:cNvPr id="5" name="Rectangle 27"/>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26"/>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7" name="Rectangle 25"/>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8" name="Rectangle 24"/>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23"/>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0" name="Rectangle 22"/>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11" name="AutoShape 21"/>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2" name="AutoShape 20"/>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3" name="AutoShape 19"/>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4" name="AutoShape 18"/>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5" name="AutoShape 17"/>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6" name="AutoShape 16"/>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7" name="AutoShape 15"/>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8" name="AutoShape 14"/>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19" name="AutoShape 13"/>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0" name="Rectangle 12"/>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1" name="AutoShape 11"/>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2" name="Rectangle 10"/>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grpSp>
          <p:nvGrpSpPr>
            <p:cNvPr id="23" name="Group 3"/>
            <p:cNvGrpSpPr>
              <a:grpSpLocks/>
            </p:cNvGrpSpPr>
            <p:nvPr/>
          </p:nvGrpSpPr>
          <p:grpSpPr bwMode="auto">
            <a:xfrm>
              <a:off x="4838700" y="4991100"/>
              <a:ext cx="2200275" cy="876300"/>
              <a:chOff x="2235" y="13891"/>
              <a:chExt cx="3465" cy="1380"/>
            </a:xfrm>
          </p:grpSpPr>
          <p:sp>
            <p:nvSpPr>
              <p:cNvPr id="25" name="Rectangle 9"/>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8"/>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smtClean="0">
                  <a:ln>
                    <a:noFill/>
                  </a:ln>
                  <a:solidFill>
                    <a:schemeClr val="tx1"/>
                  </a:solidFill>
                  <a:effectLst/>
                  <a:latin typeface="Arial" pitchFamily="34" charset="0"/>
                  <a:cs typeface="Arial" pitchFamily="34" charset="0"/>
                </a:endParaRPr>
              </a:p>
            </p:txBody>
          </p:sp>
          <p:sp>
            <p:nvSpPr>
              <p:cNvPr id="27" name="AutoShape 7"/>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8" name="AutoShape 6"/>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29" name="AutoShape 5"/>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sp>
            <p:nvSpPr>
              <p:cNvPr id="30" name="AutoShape 4"/>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
          <p:nvSpPr>
            <p:cNvPr id="24" name="AutoShape 2"/>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sz="1400"/>
            </a:p>
          </p:txBody>
        </p:sp>
      </p:grpSp>
    </p:spTree>
    <p:extLst>
      <p:ext uri="{BB962C8B-B14F-4D97-AF65-F5344CB8AC3E}">
        <p14:creationId xmlns:p14="http://schemas.microsoft.com/office/powerpoint/2010/main" val="1519982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p:nvPr>
        </p:nvSpPr>
        <p:spPr>
          <a:xfrm>
            <a:off x="457200" y="3968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 </a:t>
            </a:r>
            <a:br>
              <a:rPr lang="en-GB" dirty="0" smtClean="0">
                <a:cs typeface="Arial" charset="0"/>
              </a:rPr>
            </a:br>
            <a:r>
              <a:rPr lang="en-GB" sz="2800" dirty="0" smtClean="0">
                <a:cs typeface="Arial" charset="0"/>
              </a:rPr>
              <a:t>Popular</a:t>
            </a:r>
            <a:r>
              <a:rPr lang="en-GB" dirty="0" smtClean="0">
                <a:cs typeface="Arial" charset="0"/>
              </a:rPr>
              <a:t> </a:t>
            </a:r>
            <a:r>
              <a:rPr lang="en-GB" sz="2800" dirty="0" smtClean="0">
                <a:cs typeface="Arial" charset="0"/>
              </a:rPr>
              <a:t>Design Methods (continued)</a:t>
            </a:r>
          </a:p>
        </p:txBody>
      </p:sp>
      <p:sp>
        <p:nvSpPr>
          <p:cNvPr id="24579" name="Rectangle 2"/>
          <p:cNvSpPr>
            <a:spLocks noGrp="1" noChangeArrowheads="1"/>
          </p:cNvSpPr>
          <p:nvPr>
            <p:ph idx="1"/>
          </p:nvPr>
        </p:nvSpPr>
        <p:spPr>
          <a:xfrm>
            <a:off x="457200" y="1447800"/>
            <a:ext cx="8212138" cy="4660900"/>
          </a:xfrm>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A design is </a:t>
            </a:r>
            <a:r>
              <a:rPr lang="en-GB" sz="3200" b="1" dirty="0" smtClean="0">
                <a:cs typeface="Arial" charset="0"/>
              </a:rPr>
              <a:t>modular</a:t>
            </a:r>
            <a:r>
              <a:rPr lang="en-GB" sz="3200" dirty="0" smtClean="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A software unit is </a:t>
            </a:r>
            <a:r>
              <a:rPr lang="en-GB" sz="3200" b="1" dirty="0" smtClean="0">
                <a:cs typeface="Arial" charset="0"/>
              </a:rPr>
              <a:t>well-defined</a:t>
            </a:r>
            <a:r>
              <a:rPr lang="en-GB" sz="3200" dirty="0" smtClean="0">
                <a:cs typeface="Arial" charset="0"/>
              </a:rPr>
              <a:t> if its interface accurately and precisely specifies the unit’s externally visible </a:t>
            </a:r>
            <a:r>
              <a:rPr lang="en-GB" sz="3200" dirty="0" err="1" smtClean="0">
                <a:cs typeface="Arial" charset="0"/>
              </a:rPr>
              <a:t>behavior</a:t>
            </a:r>
            <a:endParaRPr lang="en-GB" sz="3200" dirty="0" smtClean="0">
              <a:cs typeface="Arial" charset="0"/>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Decomposition and Views</a:t>
            </a:r>
            <a:br>
              <a:rPr lang="en-GB" dirty="0" smtClean="0">
                <a:cs typeface="Arial" charset="0"/>
              </a:rPr>
            </a:br>
            <a:r>
              <a:rPr lang="en-GB" sz="2400" dirty="0" smtClean="0">
                <a:cs typeface="Arial" charset="0"/>
              </a:rPr>
              <a:t>Sidebar 5.2  Component-based Software Engineering</a:t>
            </a:r>
            <a:endParaRPr lang="en-GB" sz="2800" dirty="0" smtClean="0">
              <a:cs typeface="Arial" charset="0"/>
            </a:endParaRPr>
          </a:p>
        </p:txBody>
      </p:sp>
      <p:sp>
        <p:nvSpPr>
          <p:cNvPr id="34819" name="Rectangle 2"/>
          <p:cNvSpPr>
            <a:spLocks noGrp="1" noChangeArrowheads="1"/>
          </p:cNvSpPr>
          <p:nvPr>
            <p:ph idx="1"/>
          </p:nvPr>
        </p:nvSpPr>
        <p:spPr>
          <a:xfrm>
            <a:off x="533400" y="1371600"/>
            <a:ext cx="8212138" cy="4660900"/>
          </a:xfrm>
        </p:spPr>
        <p:txBody>
          <a:bodyPr>
            <a:normAutofit/>
          </a:bodyPr>
          <a:lstStyle/>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defRPr/>
            </a:pPr>
            <a:endParaRPr lang="en-GB" sz="1050" dirty="0" smtClean="0"/>
          </a:p>
          <a:p>
            <a:pPr>
              <a:defRPr/>
            </a:pPr>
            <a:r>
              <a:rPr lang="en-US" sz="2400" b="1" dirty="0" smtClean="0"/>
              <a:t>Component-based software engineering (CBSE) </a:t>
            </a:r>
            <a:r>
              <a:rPr lang="en-US" sz="2400" dirty="0" smtClean="0"/>
              <a:t>is a method of software development whereby systems are created by assembling together preexisting components</a:t>
            </a:r>
          </a:p>
          <a:p>
            <a:pPr>
              <a:defRPr/>
            </a:pPr>
            <a:r>
              <a:rPr lang="en-US" sz="2400" dirty="0" smtClean="0"/>
              <a:t>A </a:t>
            </a:r>
            <a:r>
              <a:rPr lang="en-US" sz="2400" b="1" dirty="0" smtClean="0"/>
              <a:t>component</a:t>
            </a:r>
            <a:r>
              <a:rPr lang="en-US" sz="2400" dirty="0" smtClean="0"/>
              <a:t> is “a self-contained piece of software with a well-defined set of interfaces” that can be developed, bought, and sold as a distinct entity</a:t>
            </a:r>
          </a:p>
          <a:p>
            <a:pPr>
              <a:defRPr/>
            </a:pPr>
            <a:r>
              <a:rPr lang="en-US" sz="2400" dirty="0" smtClean="0"/>
              <a:t>The goal of CBSE is to support the rapid development of new systems, by reducing development to component integration, and to ease the maintenance of such systems by reducing maintenance to component replacement</a:t>
            </a:r>
          </a:p>
          <a:p>
            <a:pPr>
              <a:defRPr/>
            </a:pPr>
            <a:r>
              <a:rPr lang="en-US" sz="2400" dirty="0" smtClean="0"/>
              <a:t>At this point, APIs are used as constructs to abstract complex code</a:t>
            </a:r>
            <a:endParaRPr lang="en-GB" sz="2400" dirty="0" smtClean="0"/>
          </a:p>
        </p:txBody>
      </p:sp>
      <p:pic>
        <p:nvPicPr>
          <p:cNvPr id="4" name="Content Placeholder 3" descr="17.2 CompInterface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9708" b="-89708"/>
              <a:stretch>
                <a:fillRect/>
              </a:stretch>
            </p:blipFill>
          </mc:Choice>
          <mc:Fallback>
            <p:blipFill>
              <a:blip r:embed="rId4"/>
              <a:srcRect t="-89708" b="-89708"/>
              <a:stretch>
                <a:fillRect/>
              </a:stretch>
            </p:blipFill>
          </mc:Fallback>
        </mc:AlternateContent>
        <p:spPr>
          <a:xfrm>
            <a:off x="1295400" y="1905000"/>
            <a:ext cx="7128001" cy="3920126"/>
          </a:xfrm>
          <a:prstGeom prst="rect">
            <a:avLst/>
          </a:prstGeom>
        </p:spPr>
      </p:pic>
      <p:pic>
        <p:nvPicPr>
          <p:cNvPr id="5" name="Content Placeholder 3" descr="17.3 DataCollector.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5"/>
              <a:srcRect t="-19245" b="-19245"/>
              <a:stretch>
                <a:fillRect/>
              </a:stretch>
            </p:blipFill>
          </mc:Choice>
          <mc:Fallback>
            <p:blipFill>
              <a:blip r:embed="rId6"/>
              <a:srcRect t="-19245" b="-19245"/>
              <a:stretch>
                <a:fillRect/>
              </a:stretch>
            </p:blipFill>
          </mc:Fallback>
        </mc:AlternateContent>
        <p:spPr>
          <a:xfrm>
            <a:off x="1401529" y="1726603"/>
            <a:ext cx="6475880" cy="3561485"/>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4819">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Lightbox"/>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650" y="1838599"/>
            <a:ext cx="7984092" cy="44799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28650" y="6281769"/>
            <a:ext cx="7467600" cy="369332"/>
          </a:xfrm>
          <a:prstGeom prst="rect">
            <a:avLst/>
          </a:prstGeom>
        </p:spPr>
        <p:txBody>
          <a:bodyPr wrap="square">
            <a:spAutoFit/>
          </a:bodyPr>
          <a:lstStyle/>
          <a:p>
            <a:r>
              <a:rPr lang="en-US" dirty="0" smtClean="0">
                <a:solidFill>
                  <a:schemeClr val="tx1"/>
                </a:solidFill>
              </a:rPr>
              <a:t>Source: https</a:t>
            </a:r>
            <a:r>
              <a:rPr lang="en-US" dirty="0">
                <a:solidFill>
                  <a:schemeClr val="tx1"/>
                </a:solidFill>
              </a:rPr>
              <a:t>://www.geeksforgeeks.org/what-is-web-api-and-why-we-use-it/</a:t>
            </a:r>
          </a:p>
        </p:txBody>
      </p:sp>
    </p:spTree>
    <p:extLst>
      <p:ext uri="{BB962C8B-B14F-4D97-AF65-F5344CB8AC3E}">
        <p14:creationId xmlns:p14="http://schemas.microsoft.com/office/powerpoint/2010/main" val="16584541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a:xfrm>
            <a:off x="457200" y="388937"/>
            <a:ext cx="8220075" cy="1135063"/>
          </a:xfrm>
        </p:spPr>
        <p:txBody>
          <a:bodyPr/>
          <a:lstStyle/>
          <a:p>
            <a:pPr eaLnBrk="1" hangingPunct="1"/>
            <a:r>
              <a:rPr lang="en-US" dirty="0" smtClean="0"/>
              <a:t>Design Methodology</a:t>
            </a:r>
          </a:p>
        </p:txBody>
      </p:sp>
      <p:sp>
        <p:nvSpPr>
          <p:cNvPr id="7171" name="Rectangle 2"/>
          <p:cNvSpPr>
            <a:spLocks noGrp="1" noChangeArrowheads="1"/>
          </p:cNvSpPr>
          <p:nvPr>
            <p:ph idx="1"/>
          </p:nvPr>
        </p:nvSpPr>
        <p:spPr>
          <a:xfrm>
            <a:off x="457200" y="1884362"/>
            <a:ext cx="8220075" cy="4135438"/>
          </a:xfrm>
        </p:spPr>
        <p:txBody>
          <a:bodyPr/>
          <a:lstStyle/>
          <a:p>
            <a:r>
              <a:rPr lang="en-US" sz="2400" dirty="0" smtClean="0"/>
              <a:t>We have an abstract description of a solution to our customer’s problem, a software architectural design, a plan for decomposing the design into software units and allocating the system’s functional requirements to them</a:t>
            </a:r>
          </a:p>
          <a:p>
            <a:r>
              <a:rPr lang="en-US" sz="2400" dirty="0" smtClean="0"/>
              <a:t>No distinct boundary between the end of the architecture-design phase and the start of the module-design phase</a:t>
            </a:r>
          </a:p>
          <a:p>
            <a:r>
              <a:rPr lang="en-US" sz="2400" dirty="0" smtClean="0"/>
              <a:t>No comparable design recipes for progressing from a software unit’s specification to its modular design</a:t>
            </a:r>
          </a:p>
          <a:p>
            <a:r>
              <a:rPr lang="en-US" sz="2400" dirty="0" smtClean="0"/>
              <a:t>The process taken towards a final solution is not as important as the documentation produced</a:t>
            </a:r>
          </a:p>
        </p:txBody>
      </p:sp>
    </p:spTree>
    <p:extLst>
      <p:ext uri="{BB962C8B-B14F-4D97-AF65-F5344CB8AC3E}">
        <p14:creationId xmlns:p14="http://schemas.microsoft.com/office/powerpoint/2010/main" val="345023843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457200" y="396875"/>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p>
        </p:txBody>
      </p:sp>
      <p:sp>
        <p:nvSpPr>
          <p:cNvPr id="6147"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Design</a:t>
            </a:r>
            <a:r>
              <a:rPr lang="en-GB" sz="2400" dirty="0" smtClean="0">
                <a:cs typeface="Arial" charset="0"/>
              </a:rPr>
              <a:t> is the creative process of figuring out how to implement all of the customer’s requirements; the resulting plan is also called the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Early design decisions address the system’s architecture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Later design decisions address how to implement the individual units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800" dirty="0" smtClean="0">
              <a:cs typeface="Arial" charset="0"/>
            </a:endParaRP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a:xfrm>
            <a:off x="457200" y="394648"/>
            <a:ext cx="8220075" cy="1135063"/>
          </a:xfrm>
        </p:spPr>
        <p:txBody>
          <a:bodyPr>
            <a:normAutofit/>
          </a:bodyPr>
          <a:lstStyle/>
          <a:p>
            <a:pPr eaLnBrk="1" hangingPunct="1"/>
            <a:r>
              <a:rPr lang="en-US" dirty="0" smtClean="0"/>
              <a:t>Design Methodology</a:t>
            </a:r>
            <a:endParaRPr lang="en-US" sz="3200" dirty="0" smtClean="0"/>
          </a:p>
        </p:txBody>
      </p:sp>
      <p:sp>
        <p:nvSpPr>
          <p:cNvPr id="8195" name="Rectangle 2"/>
          <p:cNvSpPr>
            <a:spLocks noGrp="1" noChangeArrowheads="1"/>
          </p:cNvSpPr>
          <p:nvPr>
            <p:ph idx="1"/>
          </p:nvPr>
        </p:nvSpPr>
        <p:spPr>
          <a:xfrm>
            <a:off x="457200" y="2189162"/>
            <a:ext cx="8220075" cy="4668838"/>
          </a:xfrm>
        </p:spPr>
        <p:txBody>
          <a:bodyPr/>
          <a:lstStyle/>
          <a:p>
            <a:r>
              <a:rPr lang="en-US" dirty="0" smtClean="0"/>
              <a:t>Design decisions are periodically revisited and revised</a:t>
            </a:r>
          </a:p>
          <a:p>
            <a:r>
              <a:rPr lang="en-US" dirty="0" smtClean="0"/>
              <a:t>Refactoring</a:t>
            </a:r>
          </a:p>
          <a:p>
            <a:pPr lvl="1"/>
            <a:r>
              <a:rPr lang="en-US" dirty="0" smtClean="0"/>
              <a:t>to simplify complicated solutions or to optimize the design</a:t>
            </a:r>
          </a:p>
        </p:txBody>
      </p:sp>
    </p:spTree>
    <p:extLst>
      <p:ext uri="{BB962C8B-B14F-4D97-AF65-F5344CB8AC3E}">
        <p14:creationId xmlns:p14="http://schemas.microsoft.com/office/powerpoint/2010/main" val="2013728879"/>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
          <p:cNvSpPr>
            <a:spLocks noGrp="1" noChangeArrowheads="1"/>
          </p:cNvSpPr>
          <p:nvPr>
            <p:ph type="title"/>
          </p:nvPr>
        </p:nvSpPr>
        <p:spPr>
          <a:xfrm>
            <a:off x="457200" y="0"/>
            <a:ext cx="86868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The details of the system architecture is documented in </a:t>
            </a:r>
            <a:r>
              <a:rPr lang="en-US" sz="2400" i="1" kern="0" dirty="0">
                <a:solidFill>
                  <a:schemeClr val="tx1"/>
                </a:solidFill>
                <a:latin typeface="+mn-lt"/>
                <a:ea typeface="+mn-ea"/>
                <a:cs typeface="+mn-cs"/>
              </a:rPr>
              <a:t>Software Architecture Document</a:t>
            </a:r>
            <a:r>
              <a:rPr lang="en-US" sz="2400" kern="0" dirty="0">
                <a:solidFill>
                  <a:schemeClr val="tx1"/>
                </a:solidFill>
                <a:latin typeface="+mn-lt"/>
                <a:ea typeface="+mn-ea"/>
                <a:cs typeface="+mn-cs"/>
              </a:rPr>
              <a:t> (SAD)</a:t>
            </a:r>
          </a:p>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SAD serves as a bridge between the requirements and the </a:t>
            </a:r>
            <a:r>
              <a:rPr lang="en-US" sz="2400" kern="0" dirty="0" smtClean="0">
                <a:solidFill>
                  <a:schemeClr val="tx1"/>
                </a:solidFill>
                <a:latin typeface="+mn-lt"/>
                <a:ea typeface="+mn-ea"/>
                <a:cs typeface="+mn-cs"/>
              </a:rPr>
              <a:t>design</a:t>
            </a:r>
          </a:p>
          <a:p>
            <a:pPr marL="330200" indent="-330200" defTabSz="457200" eaLnBrk="0" hangingPunct="0">
              <a:spcBef>
                <a:spcPts val="700"/>
              </a:spcBef>
              <a:buFont typeface="Lucida Sans Unicode" pitchFamily="34" charset="0"/>
              <a:buChar char="•"/>
              <a:defRPr/>
            </a:pPr>
            <a:r>
              <a:rPr lang="en-US" sz="2400" kern="0" dirty="0" smtClean="0">
                <a:solidFill>
                  <a:schemeClr val="tx1"/>
                </a:solidFill>
                <a:latin typeface="+mn-lt"/>
                <a:ea typeface="+mn-ea"/>
                <a:cs typeface="+mn-cs"/>
              </a:rPr>
              <a:t>Detailed (or module) design acts as a bridge from architecture design to code</a:t>
            </a:r>
            <a:endParaRPr lang="en-US" sz="2400" kern="0" dirty="0">
              <a:solidFill>
                <a:schemeClr val="tx1"/>
              </a:solidFill>
              <a:latin typeface="+mn-lt"/>
              <a:ea typeface="+mn-ea"/>
              <a:cs typeface="+mn-cs"/>
            </a:endParaRPr>
          </a:p>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Many ways to document the design</a:t>
            </a:r>
          </a:p>
          <a:p>
            <a:pPr marL="330200" indent="-330200" defTabSz="457200" eaLnBrk="0" hangingPunct="0">
              <a:spcBef>
                <a:spcPts val="700"/>
              </a:spcBef>
              <a:buFont typeface="Lucida Sans Unicode" pitchFamily="34" charset="0"/>
              <a:buChar char="•"/>
              <a:defRPr/>
            </a:pPr>
            <a:r>
              <a:rPr lang="en-US" sz="2400" b="1" kern="0" dirty="0">
                <a:solidFill>
                  <a:schemeClr val="tx1"/>
                </a:solidFill>
                <a:latin typeface="+mn-lt"/>
                <a:ea typeface="+mn-ea"/>
                <a:cs typeface="+mn-cs"/>
              </a:rPr>
              <a:t>Design by contract</a:t>
            </a:r>
            <a:r>
              <a:rPr lang="en-US" sz="2400" kern="0" dirty="0">
                <a:solidFill>
                  <a:schemeClr val="tx1"/>
                </a:solidFill>
                <a:latin typeface="+mn-lt"/>
                <a:ea typeface="+mn-ea"/>
                <a:cs typeface="+mn-cs"/>
              </a:rPr>
              <a:t>: a particular approach that uses the </a:t>
            </a:r>
            <a:r>
              <a:rPr lang="en-US" sz="2400" kern="0" dirty="0" smtClean="0">
                <a:solidFill>
                  <a:schemeClr val="tx1"/>
                </a:solidFill>
                <a:latin typeface="+mn-lt"/>
                <a:ea typeface="+mn-ea"/>
                <a:cs typeface="+mn-cs"/>
              </a:rPr>
              <a:t>documentation not </a:t>
            </a:r>
            <a:r>
              <a:rPr lang="en-US" sz="2400" kern="0" dirty="0">
                <a:solidFill>
                  <a:schemeClr val="tx1"/>
                </a:solidFill>
                <a:latin typeface="+mn-lt"/>
                <a:ea typeface="+mn-ea"/>
                <a:cs typeface="+mn-cs"/>
              </a:rPr>
              <a:t>only to capture the design but also to encourage interaction among developers</a:t>
            </a:r>
            <a:endParaRPr lang="en-US" sz="1800" kern="0" dirty="0">
              <a:solidFill>
                <a:schemeClr val="tx1"/>
              </a:solidFill>
              <a:latin typeface="+mn-lt"/>
              <a:ea typeface="+mn-ea"/>
              <a:cs typeface="+mn-cs"/>
            </a:endParaRPr>
          </a:p>
        </p:txBody>
      </p:sp>
    </p:spTree>
    <p:extLst>
      <p:ext uri="{BB962C8B-B14F-4D97-AF65-F5344CB8AC3E}">
        <p14:creationId xmlns:p14="http://schemas.microsoft.com/office/powerpoint/2010/main" val="707573600"/>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a:xfrm>
            <a:off x="457200" y="0"/>
            <a:ext cx="8686800" cy="1127125"/>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br>
              <a:rPr lang="en-US" dirty="0" smtClean="0"/>
            </a:br>
            <a:r>
              <a:rPr lang="en-US" sz="2800" dirty="0" smtClean="0"/>
              <a:t>Design by Contract</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5"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In design by contract, each module has an interface specification that precisely describes what the module is supposed to </a:t>
            </a:r>
            <a:r>
              <a:rPr lang="en-US" sz="2400" kern="0" dirty="0" smtClean="0">
                <a:solidFill>
                  <a:schemeClr val="tx1"/>
                </a:solidFill>
                <a:latin typeface="+mn-lt"/>
                <a:ea typeface="+mn-ea"/>
                <a:cs typeface="+mn-cs"/>
              </a:rPr>
              <a:t>do</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Meyer </a:t>
            </a:r>
            <a:r>
              <a:rPr lang="en-US" sz="2000" kern="0" dirty="0">
                <a:solidFill>
                  <a:schemeClr val="tx1"/>
                </a:solidFill>
                <a:latin typeface="+mn-lt"/>
                <a:ea typeface="+mn-ea"/>
                <a:cs typeface="+mn-cs"/>
              </a:rPr>
              <a:t>(1997) suggests that design by contract helps ensure that modules interoperate </a:t>
            </a:r>
            <a:r>
              <a:rPr lang="en-US" sz="2000" kern="0" dirty="0" smtClean="0">
                <a:solidFill>
                  <a:schemeClr val="tx1"/>
                </a:solidFill>
                <a:latin typeface="+mn-lt"/>
                <a:ea typeface="+mn-ea"/>
                <a:cs typeface="+mn-cs"/>
              </a:rPr>
              <a:t>correctly</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This </a:t>
            </a:r>
            <a:r>
              <a:rPr lang="en-US" sz="2000" kern="0" dirty="0">
                <a:solidFill>
                  <a:schemeClr val="tx1"/>
                </a:solidFill>
                <a:latin typeface="+mn-lt"/>
                <a:ea typeface="+mn-ea"/>
                <a:cs typeface="+mn-cs"/>
              </a:rPr>
              <a:t>specification, called a </a:t>
            </a:r>
            <a:r>
              <a:rPr lang="en-US" sz="2000" b="1" kern="0" dirty="0">
                <a:solidFill>
                  <a:schemeClr val="tx1"/>
                </a:solidFill>
                <a:latin typeface="+mn-lt"/>
                <a:ea typeface="+mn-ea"/>
                <a:cs typeface="+mn-cs"/>
              </a:rPr>
              <a:t>contract</a:t>
            </a:r>
            <a:r>
              <a:rPr lang="en-US" sz="2000" kern="0" dirty="0">
                <a:solidFill>
                  <a:schemeClr val="tx1"/>
                </a:solidFill>
                <a:latin typeface="+mn-lt"/>
                <a:ea typeface="+mn-ea"/>
                <a:cs typeface="+mn-cs"/>
              </a:rPr>
              <a:t>, governs how the module is to interact with other modules and </a:t>
            </a:r>
            <a:r>
              <a:rPr lang="en-US" sz="2000" kern="0" dirty="0" smtClean="0">
                <a:solidFill>
                  <a:schemeClr val="tx1"/>
                </a:solidFill>
                <a:latin typeface="+mn-lt"/>
                <a:ea typeface="+mn-ea"/>
                <a:cs typeface="+mn-cs"/>
              </a:rPr>
              <a:t>systems</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Such </a:t>
            </a:r>
            <a:r>
              <a:rPr lang="en-US" sz="2000" kern="0" dirty="0">
                <a:solidFill>
                  <a:schemeClr val="tx1"/>
                </a:solidFill>
                <a:latin typeface="+mn-lt"/>
                <a:ea typeface="+mn-ea"/>
                <a:cs typeface="+mn-cs"/>
              </a:rPr>
              <a:t>specification cannot guarantee a module’s correctness, but it forms a clear and consistent basis for testing and </a:t>
            </a:r>
            <a:r>
              <a:rPr lang="en-US" sz="2000" kern="0" dirty="0" smtClean="0">
                <a:solidFill>
                  <a:schemeClr val="tx1"/>
                </a:solidFill>
                <a:latin typeface="+mn-lt"/>
                <a:ea typeface="+mn-ea"/>
                <a:cs typeface="+mn-cs"/>
              </a:rPr>
              <a:t>verification</a:t>
            </a: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The </a:t>
            </a:r>
            <a:r>
              <a:rPr lang="en-US" sz="2000" kern="0" dirty="0">
                <a:solidFill>
                  <a:schemeClr val="tx1"/>
                </a:solidFill>
                <a:latin typeface="+mn-lt"/>
                <a:ea typeface="+mn-ea"/>
                <a:cs typeface="+mn-cs"/>
              </a:rPr>
              <a:t>contract covers mutual obligations (the </a:t>
            </a:r>
            <a:r>
              <a:rPr lang="en-US" sz="2000" kern="0" dirty="0" smtClean="0">
                <a:solidFill>
                  <a:schemeClr val="tx1"/>
                </a:solidFill>
                <a:latin typeface="+mn-lt"/>
                <a:ea typeface="+mn-ea"/>
                <a:cs typeface="+mn-cs"/>
              </a:rPr>
              <a:t>preconditions</a:t>
            </a:r>
            <a:r>
              <a:rPr lang="en-US" sz="2000" kern="0" dirty="0">
                <a:solidFill>
                  <a:schemeClr val="tx1"/>
                </a:solidFill>
                <a:latin typeface="+mn-lt"/>
                <a:ea typeface="+mn-ea"/>
                <a:cs typeface="+mn-cs"/>
              </a:rPr>
              <a:t>), benefits (the </a:t>
            </a:r>
            <a:r>
              <a:rPr lang="en-US" sz="2000" kern="0" dirty="0" err="1">
                <a:solidFill>
                  <a:schemeClr val="tx1"/>
                </a:solidFill>
                <a:latin typeface="+mn-lt"/>
                <a:ea typeface="+mn-ea"/>
                <a:cs typeface="+mn-cs"/>
              </a:rPr>
              <a:t>postconditions</a:t>
            </a:r>
            <a:r>
              <a:rPr lang="en-US" sz="2000" kern="0" dirty="0">
                <a:solidFill>
                  <a:schemeClr val="tx1"/>
                </a:solidFill>
                <a:latin typeface="+mn-lt"/>
                <a:ea typeface="+mn-ea"/>
                <a:cs typeface="+mn-cs"/>
              </a:rPr>
              <a:t>), and consistency constraints (called </a:t>
            </a:r>
            <a:r>
              <a:rPr lang="en-US" sz="2000" b="1" kern="0" dirty="0">
                <a:solidFill>
                  <a:schemeClr val="tx1"/>
                </a:solidFill>
                <a:latin typeface="+mn-lt"/>
                <a:ea typeface="+mn-ea"/>
                <a:cs typeface="+mn-cs"/>
              </a:rPr>
              <a:t>invariants</a:t>
            </a:r>
            <a:r>
              <a:rPr lang="en-US" sz="2000" kern="0" dirty="0">
                <a:solidFill>
                  <a:schemeClr val="tx1"/>
                </a:solidFill>
                <a:latin typeface="+mn-lt"/>
                <a:ea typeface="+mn-ea"/>
                <a:cs typeface="+mn-cs"/>
              </a:rPr>
              <a:t>) </a:t>
            </a:r>
            <a:endParaRPr lang="en-US" sz="2000" kern="0" dirty="0" smtClean="0">
              <a:solidFill>
                <a:schemeClr val="tx1"/>
              </a:solidFill>
              <a:latin typeface="+mn-lt"/>
              <a:ea typeface="+mn-ea"/>
              <a:cs typeface="+mn-cs"/>
            </a:endParaRPr>
          </a:p>
          <a:p>
            <a:pPr marL="787400" lvl="1" indent="-330200" defTabSz="457200" eaLnBrk="0" hangingPunct="0">
              <a:spcBef>
                <a:spcPts val="700"/>
              </a:spcBef>
              <a:buFont typeface="Lucida Sans Unicode" pitchFamily="34" charset="0"/>
              <a:buChar char="•"/>
              <a:defRPr/>
            </a:pPr>
            <a:r>
              <a:rPr lang="en-US" sz="2000" kern="0" dirty="0" smtClean="0">
                <a:solidFill>
                  <a:schemeClr val="tx1"/>
                </a:solidFill>
                <a:latin typeface="+mn-lt"/>
                <a:ea typeface="+mn-ea"/>
                <a:cs typeface="+mn-cs"/>
              </a:rPr>
              <a:t>Together</a:t>
            </a:r>
            <a:r>
              <a:rPr lang="en-US" sz="2000" kern="0" dirty="0">
                <a:solidFill>
                  <a:schemeClr val="tx1"/>
                </a:solidFill>
                <a:latin typeface="+mn-lt"/>
                <a:ea typeface="+mn-ea"/>
                <a:cs typeface="+mn-cs"/>
              </a:rPr>
              <a:t>, these contract properties are called </a:t>
            </a:r>
            <a:r>
              <a:rPr lang="en-US" sz="2000" b="1" kern="0" dirty="0">
                <a:solidFill>
                  <a:schemeClr val="tx1"/>
                </a:solidFill>
                <a:latin typeface="+mn-lt"/>
                <a:ea typeface="+mn-ea"/>
                <a:cs typeface="+mn-cs"/>
              </a:rPr>
              <a:t>assertions</a:t>
            </a:r>
            <a:r>
              <a:rPr lang="en-US" sz="2000" kern="0" dirty="0">
                <a:solidFill>
                  <a:schemeClr val="tx1"/>
                </a:solidFill>
                <a:latin typeface="+mn-lt"/>
                <a:ea typeface="+mn-ea"/>
                <a:cs typeface="+mn-cs"/>
              </a:rPr>
              <a:t> </a:t>
            </a:r>
          </a:p>
        </p:txBody>
      </p:sp>
    </p:spTree>
    <p:extLst>
      <p:ext uri="{BB962C8B-B14F-4D97-AF65-F5344CB8AC3E}">
        <p14:creationId xmlns:p14="http://schemas.microsoft.com/office/powerpoint/2010/main" val="1742980117"/>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
          <p:cNvSpPr>
            <a:spLocks noGrp="1" noChangeArrowheads="1"/>
          </p:cNvSpPr>
          <p:nvPr>
            <p:ph type="title"/>
          </p:nvPr>
        </p:nvSpPr>
        <p:spPr>
          <a:xfrm>
            <a:off x="457200" y="0"/>
            <a:ext cx="8686800" cy="1127125"/>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Design Documentation</a:t>
            </a:r>
            <a:br>
              <a:rPr lang="en-US" dirty="0" smtClean="0"/>
            </a:br>
            <a:r>
              <a:rPr lang="en-US" sz="2800" dirty="0" smtClean="0"/>
              <a:t>Design by Contract (continued)</a:t>
            </a:r>
            <a:endParaRPr lang="en-GB" sz="2800" dirty="0" smtClean="0"/>
          </a:p>
        </p:txBody>
      </p:sp>
      <p:sp>
        <p:nvSpPr>
          <p:cNvPr id="8" name="Rectangle 3"/>
          <p:cNvSpPr txBox="1">
            <a:spLocks noChangeArrowheads="1"/>
          </p:cNvSpPr>
          <p:nvPr/>
        </p:nvSpPr>
        <p:spPr bwMode="auto">
          <a:xfrm>
            <a:off x="457200" y="1447800"/>
            <a:ext cx="82169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endParaRPr lang="en-US" sz="2400" kern="0" dirty="0">
              <a:latin typeface="+mn-lt"/>
              <a:ea typeface="+mn-ea"/>
              <a:cs typeface="+mn-cs"/>
            </a:endParaRPr>
          </a:p>
        </p:txBody>
      </p:sp>
      <p:sp>
        <p:nvSpPr>
          <p:cNvPr id="7" name="Rectangle 3"/>
          <p:cNvSpPr txBox="1">
            <a:spLocks noChangeArrowheads="1"/>
          </p:cNvSpPr>
          <p:nvPr/>
        </p:nvSpPr>
        <p:spPr bwMode="auto">
          <a:xfrm>
            <a:off x="457200" y="1447800"/>
            <a:ext cx="8458200" cy="4665663"/>
          </a:xfrm>
          <a:prstGeom prst="rect">
            <a:avLst/>
          </a:prstGeom>
          <a:noFill/>
          <a:ln w="9525">
            <a:noFill/>
            <a:miter lim="800000"/>
            <a:headEnd/>
            <a:tailEnd/>
          </a:ln>
        </p:spPr>
        <p:txBody>
          <a:bodyPr lIns="0" tIns="0" rIns="0" bIns="0"/>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Design contract between software provider and user</a:t>
            </a:r>
            <a:endParaRPr lang="en-US" sz="1800" kern="0" dirty="0">
              <a:latin typeface="+mn-lt"/>
              <a:ea typeface="+mn-ea"/>
              <a:cs typeface="+mn-cs"/>
            </a:endParaRPr>
          </a:p>
        </p:txBody>
      </p:sp>
      <p:pic>
        <p:nvPicPr>
          <p:cNvPr id="79877" name="Picture 4" descr="Slide44.JPG"/>
          <p:cNvPicPr>
            <a:picLocks noChangeAspect="1"/>
          </p:cNvPicPr>
          <p:nvPr/>
        </p:nvPicPr>
        <p:blipFill>
          <a:blip r:embed="rId3" cstate="print"/>
          <a:srcRect l="13333" t="12222" r="38333" b="65556"/>
          <a:stretch>
            <a:fillRect/>
          </a:stretch>
        </p:blipFill>
        <p:spPr bwMode="auto">
          <a:xfrm>
            <a:off x="762000" y="2514600"/>
            <a:ext cx="7543800" cy="2601913"/>
          </a:xfrm>
          <a:prstGeom prst="rect">
            <a:avLst/>
          </a:prstGeom>
          <a:noFill/>
          <a:ln w="9525">
            <a:noFill/>
            <a:miter lim="800000"/>
            <a:headEnd/>
            <a:tailEnd/>
          </a:ln>
        </p:spPr>
      </p:pic>
    </p:spTree>
    <p:extLst>
      <p:ext uri="{BB962C8B-B14F-4D97-AF65-F5344CB8AC3E}">
        <p14:creationId xmlns:p14="http://schemas.microsoft.com/office/powerpoint/2010/main" val="2443690251"/>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a:xfrm>
            <a:off x="457200" y="3206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endParaRPr lang="en-GB" sz="2800" dirty="0" smtClean="0">
              <a:cs typeface="Arial" charset="0"/>
            </a:endParaRPr>
          </a:p>
        </p:txBody>
      </p:sp>
      <p:sp>
        <p:nvSpPr>
          <p:cNvPr id="26627" name="Rectangle 2"/>
          <p:cNvSpPr>
            <a:spLocks noGrp="1" noChangeArrowheads="1"/>
          </p:cNvSpPr>
          <p:nvPr>
            <p:ph idx="1"/>
          </p:nvPr>
        </p:nvSpPr>
        <p:spPr>
          <a:xfrm>
            <a:off x="457200" y="1447800"/>
            <a:ext cx="8212138" cy="4660900"/>
          </a:xfrm>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Pipe-and-Filter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Client-Server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Peer-to-Peer</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Publish-Subscribe</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Repositories</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Layering</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err="1" smtClean="0">
                <a:cs typeface="Arial" charset="0"/>
              </a:rPr>
              <a:t>Microservices</a:t>
            </a:r>
            <a:endParaRPr lang="en-GB" dirty="0" smtClean="0">
              <a:cs typeface="Arial" charset="0"/>
            </a:endParaRP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Call-Return</a:t>
            </a: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Pipe-and-Filter</a:t>
            </a:r>
          </a:p>
        </p:txBody>
      </p:sp>
      <p:sp>
        <p:nvSpPr>
          <p:cNvPr id="27651" name="Rectangle 2"/>
          <p:cNvSpPr>
            <a:spLocks noGrp="1" noChangeArrowheads="1"/>
          </p:cNvSpPr>
          <p:nvPr>
            <p:ph idx="1"/>
          </p:nvPr>
        </p:nvSpPr>
        <p:spPr>
          <a:xfrm>
            <a:off x="457200" y="14478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The system has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Streams of data (pipe) for input and output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Transformation of the data (filter)</a:t>
            </a:r>
          </a:p>
        </p:txBody>
      </p:sp>
      <p:grpSp>
        <p:nvGrpSpPr>
          <p:cNvPr id="27652" name="Group 4"/>
          <p:cNvGrpSpPr>
            <a:grpSpLocks/>
          </p:cNvGrpSpPr>
          <p:nvPr/>
        </p:nvGrpSpPr>
        <p:grpSpPr bwMode="auto">
          <a:xfrm>
            <a:off x="1143000" y="2743200"/>
            <a:ext cx="6781800" cy="2743200"/>
            <a:chOff x="1571" y="20"/>
            <a:chExt cx="7588" cy="2520"/>
          </a:xfrm>
        </p:grpSpPr>
        <p:sp>
          <p:nvSpPr>
            <p:cNvPr id="27653" name="Rectangle 5"/>
            <p:cNvSpPr>
              <a:spLocks/>
            </p:cNvSpPr>
            <p:nvPr/>
          </p:nvSpPr>
          <p:spPr bwMode="auto">
            <a:xfrm>
              <a:off x="7320" y="180"/>
              <a:ext cx="1400" cy="1440"/>
            </a:xfrm>
            <a:prstGeom prst="rect">
              <a:avLst/>
            </a:prstGeom>
            <a:solidFill>
              <a:srgbClr val="D5FFFF"/>
            </a:solidFill>
            <a:ln w="12700">
              <a:solidFill>
                <a:srgbClr val="000000"/>
              </a:solidFill>
              <a:miter lim="800000"/>
              <a:headEnd/>
              <a:tailEnd/>
            </a:ln>
          </p:spPr>
          <p:txBody>
            <a:bodyPr lIns="101600" tIns="101600" rIns="101600" bIns="101600"/>
            <a:lstStyle/>
            <a:p>
              <a:pPr eaLnBrk="0" hangingPunct="0"/>
              <a:endParaRPr lang="en-US" sz="1000" noProof="1"/>
            </a:p>
            <a:p>
              <a:pPr eaLnBrk="0" hangingPunct="0"/>
              <a:endParaRPr lang="en-US"/>
            </a:p>
          </p:txBody>
        </p:sp>
        <p:sp>
          <p:nvSpPr>
            <p:cNvPr id="27654" name="Rectangle 6"/>
            <p:cNvSpPr>
              <a:spLocks/>
            </p:cNvSpPr>
            <p:nvPr/>
          </p:nvSpPr>
          <p:spPr bwMode="auto">
            <a:xfrm>
              <a:off x="7760" y="1040"/>
              <a:ext cx="740" cy="400"/>
            </a:xfrm>
            <a:prstGeom prst="rect">
              <a:avLst/>
            </a:prstGeom>
            <a:noFill/>
            <a:ln w="12700">
              <a:solidFill>
                <a:srgbClr val="000000"/>
              </a:solidFill>
              <a:miter lim="800000"/>
              <a:headEnd/>
              <a:tailEnd/>
            </a:ln>
          </p:spPr>
          <p:txBody>
            <a:bodyPr lIns="101600" tIns="101600" rIns="101600" bIns="101600"/>
            <a:lstStyle/>
            <a:p>
              <a:pPr eaLnBrk="0" hangingPunct="0"/>
              <a:endParaRPr lang="en-US" sz="1000" noProof="1"/>
            </a:p>
            <a:p>
              <a:pPr eaLnBrk="0" hangingPunct="0"/>
              <a:endParaRPr lang="en-US"/>
            </a:p>
          </p:txBody>
        </p:sp>
        <p:sp>
          <p:nvSpPr>
            <p:cNvPr id="27655" name="Line 7"/>
            <p:cNvSpPr>
              <a:spLocks noChangeShapeType="1"/>
            </p:cNvSpPr>
            <p:nvPr/>
          </p:nvSpPr>
          <p:spPr bwMode="auto">
            <a:xfrm flipH="1">
              <a:off x="7880" y="860"/>
              <a:ext cx="480" cy="0"/>
            </a:xfrm>
            <a:prstGeom prst="line">
              <a:avLst/>
            </a:prstGeom>
            <a:noFill/>
            <a:ln w="25400">
              <a:solidFill>
                <a:srgbClr val="152E48"/>
              </a:solidFill>
              <a:round/>
              <a:headEnd type="stealth" w="med" len="med"/>
              <a:tailEnd/>
            </a:ln>
          </p:spPr>
          <p:txBody>
            <a:bodyPr/>
            <a:lstStyle/>
            <a:p>
              <a:endParaRPr lang="en-US"/>
            </a:p>
          </p:txBody>
        </p:sp>
        <p:sp>
          <p:nvSpPr>
            <p:cNvPr id="27656" name="Rectangle 8"/>
            <p:cNvSpPr>
              <a:spLocks/>
            </p:cNvSpPr>
            <p:nvPr/>
          </p:nvSpPr>
          <p:spPr bwMode="auto">
            <a:xfrm>
              <a:off x="7380" y="240"/>
              <a:ext cx="480" cy="320"/>
            </a:xfrm>
            <a:prstGeom prst="rect">
              <a:avLst/>
            </a:prstGeom>
            <a:noFill/>
            <a:ln w="12700">
              <a:noFill/>
              <a:miter lim="800000"/>
              <a:headEnd/>
              <a:tailEnd/>
            </a:ln>
          </p:spPr>
          <p:txBody>
            <a:bodyPr lIns="0" tIns="0" rIns="0" bIns="0"/>
            <a:lstStyle/>
            <a:p>
              <a:pPr eaLnBrk="0" hangingPunct="0"/>
              <a:r>
                <a:rPr lang="en-US" sz="900">
                  <a:latin typeface="Comic Sans MS" pitchFamily="66" charset="0"/>
                </a:rPr>
                <a:t>KEY</a:t>
              </a:r>
            </a:p>
            <a:p>
              <a:pPr eaLnBrk="0" hangingPunct="0"/>
              <a:r>
                <a:rPr lang="en-US" sz="900">
                  <a:latin typeface="Comic Sans MS" pitchFamily="66" charset="0"/>
                </a:rPr>
                <a:t>         pipe</a:t>
              </a:r>
              <a:endParaRPr lang="en-US" sz="1000" noProof="1"/>
            </a:p>
            <a:p>
              <a:pPr eaLnBrk="0" hangingPunct="0"/>
              <a:endParaRPr lang="en-US"/>
            </a:p>
          </p:txBody>
        </p:sp>
        <p:pic>
          <p:nvPicPr>
            <p:cNvPr id="27657" name="Picture 9"/>
            <p:cNvPicPr>
              <a:picLocks noChangeAspect="1" noChangeArrowheads="1"/>
            </p:cNvPicPr>
            <p:nvPr/>
          </p:nvPicPr>
          <p:blipFill>
            <a:blip r:embed="rId3" cstate="print"/>
            <a:srcRect/>
            <a:stretch>
              <a:fillRect/>
            </a:stretch>
          </p:blipFill>
          <p:spPr bwMode="auto">
            <a:xfrm>
              <a:off x="1571" y="500"/>
              <a:ext cx="5189" cy="2040"/>
            </a:xfrm>
            <a:prstGeom prst="rect">
              <a:avLst/>
            </a:prstGeom>
            <a:noFill/>
            <a:ln w="12700">
              <a:noFill/>
              <a:miter lim="800000"/>
              <a:headEnd/>
              <a:tailEnd/>
            </a:ln>
          </p:spPr>
        </p:pic>
        <p:pic>
          <p:nvPicPr>
            <p:cNvPr id="27658" name="Picture 11"/>
            <p:cNvPicPr>
              <a:picLocks noChangeAspect="1" noChangeArrowheads="1"/>
            </p:cNvPicPr>
            <p:nvPr/>
          </p:nvPicPr>
          <p:blipFill>
            <a:blip r:embed="rId4" cstate="print"/>
            <a:srcRect/>
            <a:stretch>
              <a:fillRect/>
            </a:stretch>
          </p:blipFill>
          <p:spPr bwMode="auto">
            <a:xfrm>
              <a:off x="7161" y="20"/>
              <a:ext cx="1998" cy="1620"/>
            </a:xfrm>
            <a:prstGeom prst="rect">
              <a:avLst/>
            </a:prstGeom>
            <a:noFill/>
            <a:ln w="12700">
              <a:noFill/>
              <a:miter lim="800000"/>
              <a:headEnd/>
              <a:tailEnd/>
            </a:ln>
          </p:spPr>
        </p:pic>
      </p:gr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Pipe-and-Filter (continued)</a:t>
            </a:r>
          </a:p>
        </p:txBody>
      </p:sp>
      <p:sp>
        <p:nvSpPr>
          <p:cNvPr id="28675" name="Rectangle 2"/>
          <p:cNvSpPr>
            <a:spLocks noGrp="1" noChangeArrowheads="1"/>
          </p:cNvSpPr>
          <p:nvPr>
            <p:ph idx="1"/>
          </p:nvPr>
        </p:nvSpPr>
        <p:spPr>
          <a:xfrm>
            <a:off x="457200" y="1447800"/>
            <a:ext cx="8212138" cy="4776788"/>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Drawbacks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Not good for handling interactive application</a:t>
            </a: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Client-Server</a:t>
            </a:r>
          </a:p>
        </p:txBody>
      </p:sp>
      <p:sp>
        <p:nvSpPr>
          <p:cNvPr id="29699"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smtClean="0">
                <a:cs typeface="Arial" charset="0"/>
              </a:rPr>
              <a:t>Two types of 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Server components offer services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Clients access them using a request/reply protocol</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smtClean="0">
                <a:cs typeface="Arial" charset="0"/>
              </a:rPr>
              <a:t>Client may send the server an executable function, called a callback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smtClean="0">
                <a:cs typeface="Arial" charset="0"/>
              </a:rPr>
              <a:t>The server subsequently calls under specific circumstances</a:t>
            </a:r>
            <a:endParaRPr lang="en-GB" sz="2000" smtClean="0">
              <a:cs typeface="Arial" charset="0"/>
            </a:endParaRPr>
          </a:p>
        </p:txBody>
      </p:sp>
      <p:pic>
        <p:nvPicPr>
          <p:cNvPr id="29700" name="Picture 5"/>
          <p:cNvPicPr>
            <a:picLocks noChangeAspect="1" noChangeArrowheads="1"/>
          </p:cNvPicPr>
          <p:nvPr/>
        </p:nvPicPr>
        <p:blipFill>
          <a:blip r:embed="rId3" cstate="print"/>
          <a:srcRect/>
          <a:stretch>
            <a:fillRect/>
          </a:stretch>
        </p:blipFill>
        <p:spPr bwMode="auto">
          <a:xfrm>
            <a:off x="1600200" y="4038600"/>
            <a:ext cx="6781800" cy="1954213"/>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Peer-to-Peer (P2P)</a:t>
            </a:r>
          </a:p>
        </p:txBody>
      </p:sp>
      <p:sp>
        <p:nvSpPr>
          <p:cNvPr id="30723" name="Rectangle 2"/>
          <p:cNvSpPr>
            <a:spLocks noGrp="1" noChangeArrowheads="1"/>
          </p:cNvSpPr>
          <p:nvPr>
            <p:ph idx="1"/>
          </p:nvPr>
        </p:nvSpPr>
        <p:spPr>
          <a:xfrm>
            <a:off x="457200" y="14478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Each component acts as its own process and acts as both a client and a server to other peer components.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Any component can initiate a request to any other peer component.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Characteristics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Scale up well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Increased system capabilities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Highly tolerant of failures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Examples: Napster, </a:t>
            </a:r>
            <a:r>
              <a:rPr lang="en-GB" sz="2800" dirty="0" err="1" smtClean="0">
                <a:cs typeface="Arial" charset="0"/>
              </a:rPr>
              <a:t>Kaaza</a:t>
            </a:r>
            <a:r>
              <a:rPr lang="en-GB" sz="2800" dirty="0" smtClean="0">
                <a:cs typeface="Arial" charset="0"/>
              </a:rPr>
              <a:t>, </a:t>
            </a:r>
            <a:r>
              <a:rPr lang="en-GB" sz="2800" dirty="0" err="1" smtClean="0">
                <a:cs typeface="Arial" charset="0"/>
              </a:rPr>
              <a:t>BitTorrent</a:t>
            </a:r>
            <a:endParaRPr lang="en-GB" sz="2800" dirty="0" smtClean="0">
              <a:cs typeface="Arial" charset="0"/>
            </a:endParaRP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Peer-to-Peer (P2P)</a:t>
            </a:r>
          </a:p>
        </p:txBody>
      </p:sp>
      <p:sp>
        <p:nvSpPr>
          <p:cNvPr id="30723" name="Rectangle 2"/>
          <p:cNvSpPr>
            <a:spLocks noGrp="1" noChangeArrowheads="1"/>
          </p:cNvSpPr>
          <p:nvPr>
            <p:ph idx="1"/>
          </p:nvPr>
        </p:nvSpPr>
        <p:spPr>
          <a:xfrm>
            <a:off x="457200" y="14478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3200" dirty="0" smtClean="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When trust between peers is required (e.g. the content is protected)</a:t>
            </a:r>
          </a:p>
        </p:txBody>
      </p:sp>
    </p:spTree>
    <p:extLst>
      <p:ext uri="{BB962C8B-B14F-4D97-AF65-F5344CB8AC3E}">
        <p14:creationId xmlns:p14="http://schemas.microsoft.com/office/powerpoint/2010/main" val="478520662"/>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Translating Requirements to Design</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90562" y="2034540"/>
            <a:ext cx="7762875" cy="4191000"/>
          </a:xfrm>
          <a:prstGeom prst="rect">
            <a:avLst/>
          </a:prstGeom>
        </p:spPr>
      </p:pic>
      <p:pic>
        <p:nvPicPr>
          <p:cNvPr id="5" name="Picture 4"/>
          <p:cNvPicPr>
            <a:picLocks noChangeAspect="1"/>
          </p:cNvPicPr>
          <p:nvPr/>
        </p:nvPicPr>
        <p:blipFill>
          <a:blip r:embed="rId3"/>
          <a:stretch>
            <a:fillRect/>
          </a:stretch>
        </p:blipFill>
        <p:spPr>
          <a:xfrm>
            <a:off x="690561" y="1429734"/>
            <a:ext cx="7824787" cy="4887028"/>
          </a:xfrm>
          <a:prstGeom prst="rect">
            <a:avLst/>
          </a:prstGeom>
        </p:spPr>
      </p:pic>
    </p:spTree>
    <p:extLst>
      <p:ext uri="{BB962C8B-B14F-4D97-AF65-F5344CB8AC3E}">
        <p14:creationId xmlns:p14="http://schemas.microsoft.com/office/powerpoint/2010/main" val="337320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Publish-Subscribe</a:t>
            </a:r>
          </a:p>
        </p:txBody>
      </p:sp>
      <p:sp>
        <p:nvSpPr>
          <p:cNvPr id="34819" name="Rectangle 2"/>
          <p:cNvSpPr>
            <a:spLocks noGrp="1" noChangeArrowheads="1"/>
          </p:cNvSpPr>
          <p:nvPr>
            <p:ph idx="1"/>
          </p:nvPr>
        </p:nvSpPr>
        <p:spPr>
          <a:xfrm>
            <a:off x="457200" y="1435100"/>
            <a:ext cx="8212138" cy="46609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Components interact by broadcasting and reacting to events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Component expresses interest in an event by subscribing to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When another component announces (publishes) that event has taken place, subscribing components are notified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000" dirty="0" smtClean="0">
                <a:cs typeface="Arial" charset="0"/>
              </a:rPr>
              <a:t>Implicit invocation is a common form of publish-subscribe architecture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smtClean="0">
                <a:cs typeface="Arial" charset="0"/>
              </a:rPr>
              <a:t>Registering:  subscribing component associates one of its procedures with each event of interest (called the procedure)</a:t>
            </a:r>
            <a:endParaRPr lang="en-GB" sz="18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Characteristics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Strong support for evolution and customization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Easy to reuse components in other event-driven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Need shared repository for components to share persistent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Difficult to test all subscribers</a:t>
            </a: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Repositories</a:t>
            </a:r>
          </a:p>
        </p:txBody>
      </p:sp>
      <p:sp>
        <p:nvSpPr>
          <p:cNvPr id="35843" name="Rectangle 2"/>
          <p:cNvSpPr>
            <a:spLocks noGrp="1" noChangeArrowheads="1"/>
          </p:cNvSpPr>
          <p:nvPr>
            <p:ph idx="1"/>
          </p:nvPr>
        </p:nvSpPr>
        <p:spPr>
          <a:xfrm>
            <a:off x="457200" y="1447800"/>
            <a:ext cx="8212138" cy="46609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Two components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 central data store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 collection of components that operate on it to store, retrieve, and update information (data accessors)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The challenge is deciding how the components will interact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 traditional database: transactions trigger process execution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 blackboard: the central store controls the triggering process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smtClean="0">
                <a:cs typeface="Arial" charset="0"/>
              </a:rPr>
              <a:t>Knowledge sources:  information about the current state of the system’s execution that triggers the execution of individual data accessors</a:t>
            </a:r>
            <a:endParaRPr lang="en-GB" sz="2400" dirty="0" smtClean="0">
              <a:cs typeface="Arial" charset="0"/>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ChangeArrowheads="1"/>
          </p:cNvSpPr>
          <p:nvPr>
            <p:ph type="title"/>
          </p:nvPr>
        </p:nvSpPr>
        <p:spPr>
          <a:xfrm>
            <a:off x="457200" y="5492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Repositories (continued)</a:t>
            </a:r>
          </a:p>
        </p:txBody>
      </p:sp>
      <p:sp>
        <p:nvSpPr>
          <p:cNvPr id="36867" name="Rectangle 2"/>
          <p:cNvSpPr>
            <a:spLocks noGrp="1" noChangeArrowheads="1"/>
          </p:cNvSpPr>
          <p:nvPr>
            <p:ph idx="1"/>
          </p:nvPr>
        </p:nvSpPr>
        <p:spPr>
          <a:xfrm>
            <a:off x="457200" y="16637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Openness?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Data representation is made available to various programmers (vendors) so they can build tools to access the repository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But also a disadvantage: the data format must be acceptable to all components</a:t>
            </a:r>
          </a:p>
        </p:txBody>
      </p:sp>
      <p:pic>
        <p:nvPicPr>
          <p:cNvPr id="36868" name="Picture 5"/>
          <p:cNvPicPr>
            <a:picLocks noChangeAspect="1" noChangeArrowheads="1"/>
          </p:cNvPicPr>
          <p:nvPr/>
        </p:nvPicPr>
        <p:blipFill>
          <a:blip r:embed="rId3" cstate="print"/>
          <a:srcRect/>
          <a:stretch>
            <a:fillRect/>
          </a:stretch>
        </p:blipFill>
        <p:spPr bwMode="auto">
          <a:xfrm>
            <a:off x="1219200" y="3429000"/>
            <a:ext cx="7243763" cy="2895600"/>
          </a:xfrm>
          <a:prstGeom prst="rect">
            <a:avLst/>
          </a:prstGeom>
          <a:noFill/>
          <a:ln w="12700">
            <a:noFill/>
            <a:miter lim="800000"/>
            <a:headEnd/>
            <a:tailEnd/>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457200" y="6254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Layering</a:t>
            </a:r>
          </a:p>
        </p:txBody>
      </p:sp>
      <p:sp>
        <p:nvSpPr>
          <p:cNvPr id="37891" name="Rectangle 2"/>
          <p:cNvSpPr>
            <a:spLocks noGrp="1" noChangeArrowheads="1"/>
          </p:cNvSpPr>
          <p:nvPr>
            <p:ph idx="1"/>
          </p:nvPr>
        </p:nvSpPr>
        <p:spPr>
          <a:xfrm>
            <a:off x="304800" y="1787525"/>
            <a:ext cx="8370888" cy="4841875"/>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Layers are 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Each layer provides service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smtClean="0">
                <a:cs typeface="Arial" charset="0"/>
              </a:rPr>
              <a:t>Layer bridging:  allowing a layer to access the services of layers below its lower neighbor</a:t>
            </a:r>
            <a:endParaRPr lang="en-GB" sz="18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The design includes 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Explain how each pair of layers will interact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High levels of abstraction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Relatively easy to add and modify a layer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Disadvantages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Not always easy to structure system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System performance may suffer from the extra coordination among layers </a:t>
            </a:r>
            <a:r>
              <a:rPr lang="en-GB" sz="2000" dirty="0" smtClean="0">
                <a:cs typeface="Arial" charset="0"/>
              </a:rPr>
              <a:t/>
            </a:r>
            <a:br>
              <a:rPr lang="en-GB" sz="2000" dirty="0" smtClean="0">
                <a:cs typeface="Arial" charset="0"/>
              </a:rPr>
            </a:br>
            <a:endParaRPr lang="en-GB" sz="2000" dirty="0" smtClean="0">
              <a:cs typeface="Arial" charset="0"/>
            </a:endParaRP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ChangeArrowheads="1"/>
          </p:cNvSpPr>
          <p:nvPr>
            <p:ph type="title"/>
          </p:nvPr>
        </p:nvSpPr>
        <p:spPr>
          <a:xfrm>
            <a:off x="457200" y="6254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Example of Layering System</a:t>
            </a:r>
          </a:p>
        </p:txBody>
      </p:sp>
      <p:sp>
        <p:nvSpPr>
          <p:cNvPr id="38915" name="Rectangle 2"/>
          <p:cNvSpPr>
            <a:spLocks noGrp="1" noChangeArrowheads="1"/>
          </p:cNvSpPr>
          <p:nvPr>
            <p:ph idx="1"/>
          </p:nvPr>
        </p:nvSpPr>
        <p:spPr>
          <a:xfrm>
            <a:off x="457200" y="16637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dirty="0" smtClean="0">
              <a:cs typeface="Arial" charset="0"/>
            </a:endParaRPr>
          </a:p>
        </p:txBody>
      </p:sp>
      <p:pic>
        <p:nvPicPr>
          <p:cNvPr id="2" name="Picture 1"/>
          <p:cNvPicPr>
            <a:picLocks noChangeAspect="1"/>
          </p:cNvPicPr>
          <p:nvPr/>
        </p:nvPicPr>
        <p:blipFill>
          <a:blip r:embed="rId3"/>
          <a:stretch>
            <a:fillRect/>
          </a:stretch>
        </p:blipFill>
        <p:spPr>
          <a:xfrm>
            <a:off x="2971800" y="1905000"/>
            <a:ext cx="5867400" cy="4645505"/>
          </a:xfrm>
          <a:prstGeom prst="rect">
            <a:avLst/>
          </a:prstGeom>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Styles and Strategies</a:t>
            </a:r>
            <a:br>
              <a:rPr lang="en-US" dirty="0" smtClean="0"/>
            </a:br>
            <a:r>
              <a:rPr lang="en-US" sz="2700" dirty="0" smtClean="0"/>
              <a:t>Call and Return</a:t>
            </a:r>
            <a:endParaRPr lang="en-US" dirty="0"/>
          </a:p>
        </p:txBody>
      </p:sp>
      <p:sp>
        <p:nvSpPr>
          <p:cNvPr id="3" name="Content Placeholder 2"/>
          <p:cNvSpPr>
            <a:spLocks noGrp="1"/>
          </p:cNvSpPr>
          <p:nvPr>
            <p:ph idx="1"/>
          </p:nvPr>
        </p:nvSpPr>
        <p:spPr/>
        <p:txBody>
          <a:bodyPr/>
          <a:lstStyle/>
          <a:p>
            <a:r>
              <a:rPr lang="en-US" dirty="0" smtClean="0"/>
              <a:t>Main program/sub program</a:t>
            </a:r>
          </a:p>
          <a:p>
            <a:r>
              <a:rPr lang="en-US" dirty="0" smtClean="0"/>
              <a:t>Remote procedure call</a:t>
            </a:r>
            <a:endParaRPr lang="en-US" dirty="0"/>
          </a:p>
        </p:txBody>
      </p:sp>
      <p:pic>
        <p:nvPicPr>
          <p:cNvPr id="4" name="Picture 3"/>
          <p:cNvPicPr>
            <a:picLocks noChangeAspect="1"/>
          </p:cNvPicPr>
          <p:nvPr/>
        </p:nvPicPr>
        <p:blipFill>
          <a:blip r:embed="rId2"/>
          <a:stretch>
            <a:fillRect/>
          </a:stretch>
        </p:blipFill>
        <p:spPr>
          <a:xfrm>
            <a:off x="147637" y="2533650"/>
            <a:ext cx="8848725" cy="4095750"/>
          </a:xfrm>
          <a:prstGeom prst="rect">
            <a:avLst/>
          </a:prstGeom>
        </p:spPr>
      </p:pic>
    </p:spTree>
    <p:extLst>
      <p:ext uri="{BB962C8B-B14F-4D97-AF65-F5344CB8AC3E}">
        <p14:creationId xmlns:p14="http://schemas.microsoft.com/office/powerpoint/2010/main" val="87842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Microservices</a:t>
            </a:r>
            <a:r>
              <a:rPr lang="en-US" dirty="0" smtClean="0"/>
              <a:t> Architecture</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81000" y="3352800"/>
            <a:ext cx="14478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Client Apps</a:t>
            </a:r>
            <a:endParaRPr lang="en-US" dirty="0"/>
          </a:p>
        </p:txBody>
      </p:sp>
      <p:sp>
        <p:nvSpPr>
          <p:cNvPr id="5" name="Rectangle 4"/>
          <p:cNvSpPr/>
          <p:nvPr/>
        </p:nvSpPr>
        <p:spPr>
          <a:xfrm>
            <a:off x="2590800" y="2057400"/>
            <a:ext cx="12192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 Gateway</a:t>
            </a:r>
            <a:endParaRPr lang="en-US" dirty="0"/>
          </a:p>
        </p:txBody>
      </p:sp>
      <p:sp>
        <p:nvSpPr>
          <p:cNvPr id="6" name="Rounded Rectangle 5"/>
          <p:cNvSpPr/>
          <p:nvPr/>
        </p:nvSpPr>
        <p:spPr>
          <a:xfrm>
            <a:off x="4953000" y="20574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1</a:t>
            </a:r>
            <a:endParaRPr lang="en-US" dirty="0"/>
          </a:p>
        </p:txBody>
      </p:sp>
      <p:sp>
        <p:nvSpPr>
          <p:cNvPr id="7" name="Rounded Rectangle 6"/>
          <p:cNvSpPr/>
          <p:nvPr/>
        </p:nvSpPr>
        <p:spPr>
          <a:xfrm>
            <a:off x="4953000" y="3056586"/>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2</a:t>
            </a:r>
            <a:endParaRPr lang="en-US" dirty="0"/>
          </a:p>
        </p:txBody>
      </p:sp>
      <p:sp>
        <p:nvSpPr>
          <p:cNvPr id="8" name="Rounded Rectangle 7"/>
          <p:cNvSpPr/>
          <p:nvPr/>
        </p:nvSpPr>
        <p:spPr>
          <a:xfrm>
            <a:off x="4953000" y="4001294"/>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3</a:t>
            </a:r>
            <a:endParaRPr lang="en-US" dirty="0"/>
          </a:p>
        </p:txBody>
      </p:sp>
      <p:sp>
        <p:nvSpPr>
          <p:cNvPr id="9" name="Rounded Rectangle 8"/>
          <p:cNvSpPr/>
          <p:nvPr/>
        </p:nvSpPr>
        <p:spPr>
          <a:xfrm>
            <a:off x="4953000" y="5029200"/>
            <a:ext cx="17526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Microservice</a:t>
            </a:r>
            <a:r>
              <a:rPr lang="en-US" dirty="0" smtClean="0"/>
              <a:t> 4</a:t>
            </a:r>
            <a:endParaRPr lang="en-US" dirty="0"/>
          </a:p>
        </p:txBody>
      </p:sp>
      <p:sp>
        <p:nvSpPr>
          <p:cNvPr id="10" name="Flowchart: Direct Access Storage 9"/>
          <p:cNvSpPr/>
          <p:nvPr/>
        </p:nvSpPr>
        <p:spPr>
          <a:xfrm>
            <a:off x="7315200" y="2209800"/>
            <a:ext cx="1143000" cy="533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DB1</a:t>
            </a:r>
            <a:endParaRPr lang="en-US" dirty="0"/>
          </a:p>
        </p:txBody>
      </p:sp>
      <p:sp>
        <p:nvSpPr>
          <p:cNvPr id="11" name="Flowchart: Direct Access Storage 10"/>
          <p:cNvSpPr/>
          <p:nvPr/>
        </p:nvSpPr>
        <p:spPr>
          <a:xfrm>
            <a:off x="7301248" y="3208986"/>
            <a:ext cx="1143000" cy="533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12" name="Flowchart: Direct Access Storage 11"/>
          <p:cNvSpPr/>
          <p:nvPr/>
        </p:nvSpPr>
        <p:spPr>
          <a:xfrm>
            <a:off x="7277100" y="4191000"/>
            <a:ext cx="1143000" cy="533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DB3</a:t>
            </a:r>
            <a:endParaRPr lang="en-US" dirty="0"/>
          </a:p>
        </p:txBody>
      </p:sp>
      <p:sp>
        <p:nvSpPr>
          <p:cNvPr id="13" name="Flowchart: Direct Access Storage 12"/>
          <p:cNvSpPr/>
          <p:nvPr/>
        </p:nvSpPr>
        <p:spPr>
          <a:xfrm>
            <a:off x="7277100" y="5207358"/>
            <a:ext cx="1143000" cy="533400"/>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DB4</a:t>
            </a:r>
            <a:endParaRPr lang="en-US" dirty="0"/>
          </a:p>
        </p:txBody>
      </p:sp>
      <p:cxnSp>
        <p:nvCxnSpPr>
          <p:cNvPr id="15" name="Straight Arrow Connector 14"/>
          <p:cNvCxnSpPr>
            <a:stCxn id="4" idx="3"/>
          </p:cNvCxnSpPr>
          <p:nvPr/>
        </p:nvCxnSpPr>
        <p:spPr>
          <a:xfrm>
            <a:off x="1828800" y="3848100"/>
            <a:ext cx="762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810000" y="2476500"/>
            <a:ext cx="1143000" cy="1485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7" idx="1"/>
          </p:cNvCxnSpPr>
          <p:nvPr/>
        </p:nvCxnSpPr>
        <p:spPr>
          <a:xfrm flipV="1">
            <a:off x="3810000" y="3475686"/>
            <a:ext cx="1143000" cy="48671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5" idx="3"/>
          </p:cNvCxnSpPr>
          <p:nvPr/>
        </p:nvCxnSpPr>
        <p:spPr>
          <a:xfrm>
            <a:off x="3810000" y="3962400"/>
            <a:ext cx="1143000" cy="4579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9" idx="1"/>
          </p:cNvCxnSpPr>
          <p:nvPr/>
        </p:nvCxnSpPr>
        <p:spPr>
          <a:xfrm>
            <a:off x="3810000" y="3962400"/>
            <a:ext cx="1143000" cy="14859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05600" y="2476500"/>
            <a:ext cx="5715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7" idx="3"/>
            <a:endCxn id="11" idx="1"/>
          </p:cNvCxnSpPr>
          <p:nvPr/>
        </p:nvCxnSpPr>
        <p:spPr>
          <a:xfrm>
            <a:off x="6705600" y="3475686"/>
            <a:ext cx="5956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2" idx="1"/>
          </p:cNvCxnSpPr>
          <p:nvPr/>
        </p:nvCxnSpPr>
        <p:spPr>
          <a:xfrm>
            <a:off x="6705600" y="4457700"/>
            <a:ext cx="5715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9" idx="3"/>
            <a:endCxn id="13" idx="1"/>
          </p:cNvCxnSpPr>
          <p:nvPr/>
        </p:nvCxnSpPr>
        <p:spPr>
          <a:xfrm>
            <a:off x="6705600" y="5448300"/>
            <a:ext cx="571500" cy="257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9156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Grp="1" noChangeArrowheads="1"/>
          </p:cNvSpPr>
          <p:nvPr>
            <p:ph type="title"/>
          </p:nvPr>
        </p:nvSpPr>
        <p:spPr>
          <a:xfrm>
            <a:off x="457200" y="5492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GB" sz="2800" dirty="0" smtClean="0">
                <a:cs typeface="Arial" charset="0"/>
              </a:rPr>
              <a:t>Combining Architectural Styles</a:t>
            </a:r>
          </a:p>
        </p:txBody>
      </p:sp>
      <p:sp>
        <p:nvSpPr>
          <p:cNvPr id="39939" name="Rectangle 2"/>
          <p:cNvSpPr>
            <a:spLocks noGrp="1" noChangeArrowheads="1"/>
          </p:cNvSpPr>
          <p:nvPr>
            <p:ph idx="1"/>
          </p:nvPr>
        </p:nvSpPr>
        <p:spPr>
          <a:xfrm>
            <a:off x="457200" y="1816100"/>
            <a:ext cx="8212138" cy="4660900"/>
          </a:xfrm>
        </p:spPr>
        <p:txBody>
          <a:bodyPr>
            <a:no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Actual software architectures rarely based on purely one style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Architectural styles can be combined in several ways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Use different styles at different layers (e.g., overall client-server architecture with server component decomposed into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Use mixture of styles to model different components or types of interaction (e.g., client components interact with one another using publish-subscribe communications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If architecture is expressed as collection of models, documentation must be created to show relation between models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800" dirty="0" smtClean="0">
              <a:cs typeface="Arial"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ChangeArrowheads="1"/>
          </p:cNvSpPr>
          <p:nvPr>
            <p:ph type="title"/>
          </p:nvPr>
        </p:nvSpPr>
        <p:spPr>
          <a:xfrm>
            <a:off x="457200" y="7016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a:t>
            </a:r>
            <a:br>
              <a:rPr lang="en-GB" dirty="0" smtClean="0">
                <a:cs typeface="Arial" charset="0"/>
              </a:rPr>
            </a:br>
            <a:r>
              <a:rPr lang="en-US" sz="2400" dirty="0" smtClean="0">
                <a:cs typeface="Arial" charset="0"/>
              </a:rPr>
              <a:t>Combination of WHICH Architecture Styles?</a:t>
            </a:r>
            <a:endParaRPr lang="en-GB" sz="2800" dirty="0" smtClean="0">
              <a:cs typeface="Arial" charset="0"/>
            </a:endParaRPr>
          </a:p>
        </p:txBody>
      </p:sp>
      <p:pic>
        <p:nvPicPr>
          <p:cNvPr id="40963" name="Picture 4"/>
          <p:cNvPicPr>
            <a:picLocks noChangeAspect="1" noChangeArrowheads="1"/>
          </p:cNvPicPr>
          <p:nvPr/>
        </p:nvPicPr>
        <p:blipFill>
          <a:blip r:embed="rId3" cstate="print"/>
          <a:srcRect/>
          <a:stretch>
            <a:fillRect/>
          </a:stretch>
        </p:blipFill>
        <p:spPr bwMode="auto">
          <a:xfrm>
            <a:off x="609600" y="1981200"/>
            <a:ext cx="7848600" cy="3552825"/>
          </a:xfrm>
          <a:prstGeom prst="rect">
            <a:avLst/>
          </a:prstGeom>
          <a:noFill/>
          <a:ln w="12700">
            <a:noFill/>
            <a:miter lim="800000"/>
            <a:headEnd/>
            <a:tailEnd/>
          </a:ln>
        </p:spPr>
      </p:pic>
      <p:sp>
        <p:nvSpPr>
          <p:cNvPr id="4" name="TextBox 3"/>
          <p:cNvSpPr txBox="1"/>
          <p:nvPr/>
        </p:nvSpPr>
        <p:spPr>
          <a:xfrm>
            <a:off x="1295400" y="5715000"/>
            <a:ext cx="6858000" cy="381000"/>
          </a:xfrm>
          <a:prstGeom prst="rect">
            <a:avLst/>
          </a:prstGeom>
          <a:noFill/>
        </p:spPr>
        <p:txBody>
          <a:bodyPr>
            <a:spAutoFit/>
          </a:bodyPr>
          <a:lstStyle/>
          <a:p>
            <a:pPr>
              <a:defRPr/>
            </a:pPr>
            <a:r>
              <a:rPr lang="en-US" dirty="0">
                <a:solidFill>
                  <a:schemeClr val="accent6">
                    <a:lumMod val="75000"/>
                  </a:schemeClr>
                </a:solidFill>
                <a:latin typeface="+mj-lt"/>
              </a:rPr>
              <a:t>Combination of Publish-Subscribe, Client-Server, Layering, Repository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a:xfrm>
            <a:off x="457200" y="7016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 </a:t>
            </a:r>
            <a:br>
              <a:rPr lang="en-GB" dirty="0" smtClean="0">
                <a:cs typeface="Arial" charset="0"/>
              </a:rPr>
            </a:br>
            <a:r>
              <a:rPr lang="en-GB" sz="2400" dirty="0" smtClean="0">
                <a:cs typeface="Arial" charset="0"/>
              </a:rPr>
              <a:t>The World Cup System</a:t>
            </a:r>
            <a:endParaRPr lang="en-GB" sz="2800" dirty="0" smtClean="0">
              <a:cs typeface="Arial" charset="0"/>
            </a:endParaRPr>
          </a:p>
        </p:txBody>
      </p:sp>
      <p:pic>
        <p:nvPicPr>
          <p:cNvPr id="31747" name="Picture 5"/>
          <p:cNvPicPr>
            <a:picLocks noChangeAspect="1" noChangeArrowheads="1"/>
          </p:cNvPicPr>
          <p:nvPr/>
        </p:nvPicPr>
        <p:blipFill>
          <a:blip r:embed="rId3" cstate="print"/>
          <a:srcRect/>
          <a:stretch>
            <a:fillRect/>
          </a:stretch>
        </p:blipFill>
        <p:spPr bwMode="auto">
          <a:xfrm>
            <a:off x="990600" y="1828800"/>
            <a:ext cx="6858000" cy="1504950"/>
          </a:xfrm>
          <a:prstGeom prst="rect">
            <a:avLst/>
          </a:prstGeom>
          <a:noFill/>
          <a:ln w="9525">
            <a:noFill/>
            <a:miter lim="800000"/>
            <a:headEnd/>
            <a:tailEnd/>
          </a:ln>
        </p:spPr>
      </p:pic>
      <p:grpSp>
        <p:nvGrpSpPr>
          <p:cNvPr id="2" name="Group 1"/>
          <p:cNvGrpSpPr/>
          <p:nvPr/>
        </p:nvGrpSpPr>
        <p:grpSpPr>
          <a:xfrm>
            <a:off x="0" y="3276600"/>
            <a:ext cx="8048625" cy="2857500"/>
            <a:chOff x="0" y="3276600"/>
            <a:chExt cx="8048625" cy="2857500"/>
          </a:xfrm>
        </p:grpSpPr>
        <p:pic>
          <p:nvPicPr>
            <p:cNvPr id="31748" name="Picture 6"/>
            <p:cNvPicPr>
              <a:picLocks noChangeAspect="1" noChangeArrowheads="1"/>
            </p:cNvPicPr>
            <p:nvPr/>
          </p:nvPicPr>
          <p:blipFill>
            <a:blip r:embed="rId4" cstate="print"/>
            <a:srcRect/>
            <a:stretch>
              <a:fillRect/>
            </a:stretch>
          </p:blipFill>
          <p:spPr bwMode="auto">
            <a:xfrm>
              <a:off x="0" y="3276600"/>
              <a:ext cx="8048625" cy="2857500"/>
            </a:xfrm>
            <a:prstGeom prst="rect">
              <a:avLst/>
            </a:prstGeom>
            <a:noFill/>
            <a:ln w="9525">
              <a:noFill/>
              <a:miter lim="800000"/>
              <a:headEnd/>
              <a:tailEnd/>
            </a:ln>
          </p:spPr>
        </p:pic>
        <p:sp>
          <p:nvSpPr>
            <p:cNvPr id="7" name="Rectangle 6"/>
            <p:cNvSpPr/>
            <p:nvPr/>
          </p:nvSpPr>
          <p:spPr bwMode="auto">
            <a:xfrm>
              <a:off x="977721" y="4241441"/>
              <a:ext cx="1066800" cy="219433"/>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a:solidFill>
                    <a:schemeClr val="tx1"/>
                  </a:solidFill>
                </a:rPr>
                <a:t>          Which</a:t>
              </a:r>
            </a:p>
          </p:txBody>
        </p:sp>
        <p:sp>
          <p:nvSpPr>
            <p:cNvPr id="6" name="Rectangle 5"/>
            <p:cNvSpPr/>
            <p:nvPr/>
          </p:nvSpPr>
          <p:spPr bwMode="auto">
            <a:xfrm>
              <a:off x="4788795" y="4685763"/>
              <a:ext cx="851891" cy="228600"/>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smtClean="0">
                  <a:solidFill>
                    <a:schemeClr val="tx1"/>
                  </a:solidFill>
                </a:rPr>
                <a:t>The center</a:t>
              </a:r>
              <a:endParaRPr lang="en-US" sz="1200" dirty="0">
                <a:solidFill>
                  <a:schemeClr val="tx1"/>
                </a:solidFill>
              </a:endParaRPr>
            </a:p>
          </p:txBody>
        </p:sp>
        <p:sp>
          <p:nvSpPr>
            <p:cNvPr id="8" name="Rectangle 7"/>
            <p:cNvSpPr/>
            <p:nvPr/>
          </p:nvSpPr>
          <p:spPr bwMode="auto">
            <a:xfrm>
              <a:off x="4456904" y="4225756"/>
              <a:ext cx="432776" cy="211676"/>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a:solidFill>
                    <a:schemeClr val="tx1"/>
                  </a:solidFill>
                </a:rPr>
                <a:t>    </a:t>
              </a:r>
              <a:r>
                <a:rPr lang="en-US" sz="1200" dirty="0" smtClean="0">
                  <a:solidFill>
                    <a:schemeClr val="tx1"/>
                  </a:solidFill>
                </a:rPr>
                <a:t>?</a:t>
              </a:r>
              <a:endParaRPr lang="en-US" sz="1200" dirty="0">
                <a:solidFill>
                  <a:schemeClr val="tx1"/>
                </a:solidFill>
              </a:endParaRPr>
            </a:p>
          </p:txBody>
        </p:sp>
        <p:sp>
          <p:nvSpPr>
            <p:cNvPr id="9" name="Rectangle 8"/>
            <p:cNvSpPr/>
            <p:nvPr/>
          </p:nvSpPr>
          <p:spPr bwMode="auto">
            <a:xfrm>
              <a:off x="951962" y="5227099"/>
              <a:ext cx="6870879" cy="411701"/>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a:solidFill>
                    <a:schemeClr val="tx1"/>
                  </a:solidFill>
                </a:rPr>
                <a:t>          </a:t>
              </a:r>
            </a:p>
          </p:txBody>
        </p:sp>
        <p:sp>
          <p:nvSpPr>
            <p:cNvPr id="10" name="Rectangle 9"/>
            <p:cNvSpPr/>
            <p:nvPr/>
          </p:nvSpPr>
          <p:spPr bwMode="auto">
            <a:xfrm>
              <a:off x="7417158" y="4914363"/>
              <a:ext cx="355241" cy="312736"/>
            </a:xfrm>
            <a:prstGeom prst="rect">
              <a:avLst/>
            </a:prstGeom>
            <a:solidFill>
              <a:schemeClr val="bg1">
                <a:lumMod val="85000"/>
              </a:schemeClr>
            </a:solidFill>
            <a:ln w="9525" cap="flat" cmpd="sng" algn="ctr">
              <a:noFill/>
              <a:prstDash val="solid"/>
              <a:round/>
              <a:headEnd type="none" w="med" len="med"/>
              <a:tailEnd type="none" w="med" len="med"/>
            </a:ln>
            <a:effectLst/>
          </p:spPr>
          <p:txBody>
            <a:bodyPr/>
            <a:lstStyle/>
            <a:p>
              <a:pPr algn="justLow" eaLnBrk="0" hangingPunct="0">
                <a:defRPr/>
              </a:pPr>
              <a:r>
                <a:rPr lang="en-US" sz="1200" dirty="0">
                  <a:solidFill>
                    <a:schemeClr val="tx1"/>
                  </a:solidFill>
                </a:rPr>
                <a:t>         </a:t>
              </a:r>
            </a:p>
          </p:txBody>
        </p:sp>
      </p:gr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cs typeface="Arial" charset="0"/>
              </a:rPr>
              <a:t>Design or Requirements?</a:t>
            </a:r>
          </a:p>
        </p:txBody>
      </p:sp>
      <p:sp>
        <p:nvSpPr>
          <p:cNvPr id="7171" name="Content Placeholder 2"/>
          <p:cNvSpPr>
            <a:spLocks noGrp="1"/>
          </p:cNvSpPr>
          <p:nvPr>
            <p:ph idx="1"/>
          </p:nvPr>
        </p:nvSpPr>
        <p:spPr/>
        <p:txBody>
          <a:bodyPr/>
          <a:lstStyle/>
          <a:p>
            <a:r>
              <a:rPr lang="en-US" dirty="0" smtClean="0">
                <a:cs typeface="Arial" charset="0"/>
              </a:rPr>
              <a:t>A room for three children to play and a separate place for them to sleep</a:t>
            </a:r>
          </a:p>
          <a:p>
            <a:r>
              <a:rPr lang="en-US" dirty="0" smtClean="0">
                <a:cs typeface="Arial" charset="0"/>
              </a:rPr>
              <a:t>A room for parents</a:t>
            </a:r>
          </a:p>
          <a:p>
            <a:r>
              <a:rPr lang="en-US" dirty="0" smtClean="0">
                <a:cs typeface="Arial" charset="0"/>
              </a:rPr>
              <a:t>A room for cooking</a:t>
            </a:r>
          </a:p>
          <a:p>
            <a:r>
              <a:rPr lang="en-US" dirty="0" smtClean="0">
                <a:cs typeface="Arial" charset="0"/>
              </a:rPr>
              <a:t>Heating for the winter and cooling for the summer</a:t>
            </a:r>
          </a:p>
          <a:p>
            <a:r>
              <a:rPr lang="en-US" dirty="0" smtClean="0">
                <a:cs typeface="Arial" charset="0"/>
              </a:rPr>
              <a:t>Indoor water and electricity</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32770"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 </a:t>
            </a:r>
            <a:br>
              <a:rPr lang="en-GB" dirty="0" smtClean="0">
                <a:cs typeface="Arial" charset="0"/>
              </a:rPr>
            </a:br>
            <a:r>
              <a:rPr lang="en-GB" sz="2400" dirty="0" smtClean="0">
                <a:cs typeface="Arial" charset="0"/>
              </a:rPr>
              <a:t>Sidebar 5.3  The World Cup Client-Server System</a:t>
            </a:r>
            <a:endParaRPr lang="en-GB" sz="2800" dirty="0" smtClean="0">
              <a:cs typeface="Arial" charset="0"/>
            </a:endParaRPr>
          </a:p>
        </p:txBody>
      </p:sp>
      <p:sp>
        <p:nvSpPr>
          <p:cNvPr id="32771" name="Rectangle 2"/>
          <p:cNvSpPr>
            <a:spLocks noGrp="1" noChangeArrowheads="1"/>
          </p:cNvSpPr>
          <p:nvPr>
            <p:ph idx="1"/>
          </p:nvPr>
        </p:nvSpPr>
        <p:spPr>
          <a:xfrm>
            <a:off x="457200" y="1435100"/>
            <a:ext cx="8212138" cy="4660900"/>
          </a:xfrm>
        </p:spPr>
        <p:txBody>
          <a:bodyPr>
            <a:noAutofit/>
          </a:bodyPr>
          <a:lstStyle/>
          <a:p>
            <a:r>
              <a:rPr lang="en-US" sz="2000" dirty="0" smtClean="0">
                <a:cs typeface="Arial" charset="0"/>
              </a:rPr>
              <a:t>Over one month in 1994, the World Cup soccer matches were held in the United States. Design system issues:</a:t>
            </a:r>
          </a:p>
          <a:p>
            <a:pPr lvl="1"/>
            <a:r>
              <a:rPr lang="en-US" sz="1600" dirty="0" smtClean="0">
                <a:cs typeface="Arial" charset="0"/>
              </a:rPr>
              <a:t>24 teams played 52 games</a:t>
            </a:r>
          </a:p>
          <a:p>
            <a:pPr lvl="1"/>
            <a:r>
              <a:rPr lang="en-US" sz="1600" dirty="0" smtClean="0">
                <a:cs typeface="Arial" charset="0"/>
              </a:rPr>
              <a:t>nine different cities that spanned four time zones</a:t>
            </a:r>
          </a:p>
          <a:p>
            <a:pPr lvl="1"/>
            <a:r>
              <a:rPr lang="en-US" sz="1600" dirty="0" smtClean="0">
                <a:cs typeface="Arial" charset="0"/>
              </a:rPr>
              <a:t>results of each game were recorded and disseminated to the press and to the fans</a:t>
            </a:r>
          </a:p>
          <a:p>
            <a:pPr lvl="1"/>
            <a:r>
              <a:rPr lang="en-US" sz="1600" dirty="0" smtClean="0">
                <a:cs typeface="Arial" charset="0"/>
              </a:rPr>
              <a:t>To deter violence among the fans, the organizers issued and tracked over 20,000 identification passes</a:t>
            </a:r>
          </a:p>
          <a:p>
            <a:r>
              <a:rPr lang="en-US" sz="2000" dirty="0" smtClean="0">
                <a:cs typeface="Arial" charset="0"/>
              </a:rPr>
              <a:t>This system required both central control and distributed functions. Thus, a client-server architecture seemed appropriate.</a:t>
            </a:r>
          </a:p>
          <a:p>
            <a:r>
              <a:rPr lang="en-US" sz="2000" dirty="0" smtClean="0">
                <a:cs typeface="Arial" charset="0"/>
              </a:rPr>
              <a:t>The system that was built included a central database, located in Texas, for ticket management, security, news services, and Internet links. This server also calculated games statistics and provided historical information, security photographs, and clips of video action.</a:t>
            </a:r>
          </a:p>
          <a:p>
            <a:r>
              <a:rPr lang="en-US" sz="2000" dirty="0" smtClean="0">
                <a:cs typeface="Arial" charset="0"/>
              </a:rPr>
              <a:t>The clients ran on 160 Sun workstations that were located in the same cities as the games and provided support to the administrative staff and the press</a:t>
            </a:r>
            <a:endParaRPr lang="en-GB" sz="2000" dirty="0" smtClean="0">
              <a:cs typeface="Arial"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100000">
              <a:srgbClr val="FFFFFF"/>
            </a:gs>
          </a:gsLst>
          <a:lin ang="8100000" scaled="1"/>
        </a:gradFill>
        <a:effectLst/>
      </p:bgPr>
    </p:bg>
    <p:spTree>
      <p:nvGrpSpPr>
        <p:cNvPr id="1" name=""/>
        <p:cNvGrpSpPr/>
        <p:nvPr/>
      </p:nvGrpSpPr>
      <p:grpSpPr>
        <a:xfrm>
          <a:off x="0" y="0"/>
          <a:ext cx="0" cy="0"/>
          <a:chOff x="0" y="0"/>
          <a:chExt cx="0" cy="0"/>
        </a:xfrm>
      </p:grpSpPr>
      <p:sp>
        <p:nvSpPr>
          <p:cNvPr id="33794" name="Rectangle 1"/>
          <p:cNvSpPr>
            <a:spLocks noGrp="1" noChangeArrowheads="1"/>
          </p:cNvSpPr>
          <p:nvPr>
            <p:ph type="title"/>
          </p:nvPr>
        </p:nvSpPr>
        <p:spPr>
          <a:xfrm>
            <a:off x="457200" y="473075"/>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Architectural Styles and Strategies </a:t>
            </a:r>
            <a:br>
              <a:rPr lang="en-GB" dirty="0" smtClean="0">
                <a:cs typeface="Arial" charset="0"/>
              </a:rPr>
            </a:br>
            <a:r>
              <a:rPr lang="en-GB" sz="2800" dirty="0" smtClean="0">
                <a:cs typeface="Arial" charset="0"/>
              </a:rPr>
              <a:t>Sidebar 5.4  Napster’s P2P Architecture</a:t>
            </a:r>
          </a:p>
        </p:txBody>
      </p:sp>
      <p:sp>
        <p:nvSpPr>
          <p:cNvPr id="33795" name="Rectangle 2"/>
          <p:cNvSpPr>
            <a:spLocks noGrp="1" noChangeArrowheads="1"/>
          </p:cNvSpPr>
          <p:nvPr>
            <p:ph idx="1"/>
          </p:nvPr>
        </p:nvSpPr>
        <p:spPr>
          <a:xfrm>
            <a:off x="457200" y="1435100"/>
            <a:ext cx="8212138" cy="4660900"/>
          </a:xfrm>
        </p:spPr>
        <p:txBody>
          <a:bodyPr>
            <a:normAutofit/>
          </a:bodyPr>
          <a:lstStyle/>
          <a:p>
            <a:r>
              <a:rPr lang="en-US" sz="2000" dirty="0" smtClean="0">
                <a:cs typeface="Arial" charset="0"/>
              </a:rPr>
              <a:t>Peers are typically users’ desktop computer systems running general-purpose computing applications (email, word processors, Web browsers, etc.)</a:t>
            </a:r>
          </a:p>
          <a:p>
            <a:pPr lvl="1"/>
            <a:r>
              <a:rPr lang="en-US" sz="1600" dirty="0" smtClean="0">
                <a:cs typeface="Arial" charset="0"/>
              </a:rPr>
              <a:t>Many user systems do not have stable Internet protocol (IP) addresses</a:t>
            </a:r>
          </a:p>
          <a:p>
            <a:pPr lvl="1"/>
            <a:r>
              <a:rPr lang="en-US" sz="1600" dirty="0" smtClean="0">
                <a:cs typeface="Arial" charset="0"/>
              </a:rPr>
              <a:t>Not always available to the rest of the network</a:t>
            </a:r>
          </a:p>
          <a:p>
            <a:pPr lvl="1"/>
            <a:r>
              <a:rPr lang="en-US" sz="1600" dirty="0" smtClean="0">
                <a:cs typeface="Arial" charset="0"/>
              </a:rPr>
              <a:t>Most users are not sophisticated; they are more interested in content than in the network’s configuration and protocols</a:t>
            </a:r>
          </a:p>
          <a:p>
            <a:pPr lvl="1"/>
            <a:r>
              <a:rPr lang="en-US" sz="1600" dirty="0" smtClean="0">
                <a:cs typeface="Arial" charset="0"/>
              </a:rPr>
              <a:t>Great variation in methods for accessing the network, from slow dial-up lines to fast broadband connections</a:t>
            </a:r>
          </a:p>
          <a:p>
            <a:r>
              <a:rPr lang="en-US" sz="2000" dirty="0" smtClean="0">
                <a:cs typeface="Arial" charset="0"/>
              </a:rPr>
              <a:t>Napster’s sophistication comes from its servers, which organize requests and manage content, with actual content provided by users, shared from peer to peer, and the sharing goes to other (anonymous) users, not to a centralized file server</a:t>
            </a:r>
          </a:p>
          <a:p>
            <a:r>
              <a:rPr lang="en-US" sz="2000" dirty="0" smtClean="0">
                <a:cs typeface="Arial" charset="0"/>
              </a:rPr>
              <a:t>If the file content changes frequently, sharing speed is key, file quality is critical, or one peer needs to be able to trust another, a centralized server architecture may be more appropriate</a:t>
            </a:r>
            <a:endParaRPr lang="en-GB" sz="2000" dirty="0" smtClean="0">
              <a:cs typeface="Arial" charset="0"/>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Architecture Evaluation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2472598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noGrp="1" noChangeArrowheads="1"/>
          </p:cNvSpPr>
          <p:nvPr>
            <p:ph type="title"/>
          </p:nvPr>
        </p:nvSpPr>
        <p:spPr>
          <a:xfrm>
            <a:off x="457200" y="0"/>
            <a:ext cx="8212138"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endParaRPr lang="en-GB" sz="2800" dirty="0" smtClean="0">
              <a:cs typeface="Arial" charset="0"/>
            </a:endParaRPr>
          </a:p>
        </p:txBody>
      </p:sp>
      <p:sp>
        <p:nvSpPr>
          <p:cNvPr id="41987" name="Rectangle 2"/>
          <p:cNvSpPr>
            <a:spLocks noGrp="1" noChangeArrowheads="1"/>
          </p:cNvSpPr>
          <p:nvPr>
            <p:ph idx="1"/>
          </p:nvPr>
        </p:nvSpPr>
        <p:spPr>
          <a:xfrm>
            <a:off x="457200" y="14478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Architectural styles provide general beneficial properties.  Quality attributes also need to be supported: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Modifiability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Performance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Security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Reliability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Robustness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Usability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Business goals</a:t>
            </a:r>
          </a:p>
        </p:txBody>
      </p:sp>
      <p:sp>
        <p:nvSpPr>
          <p:cNvPr id="2" name="TextBox 1"/>
          <p:cNvSpPr txBox="1"/>
          <p:nvPr/>
        </p:nvSpPr>
        <p:spPr>
          <a:xfrm>
            <a:off x="914400" y="5726668"/>
            <a:ext cx="7391400" cy="369332"/>
          </a:xfrm>
          <a:prstGeom prst="rect">
            <a:avLst/>
          </a:prstGeom>
          <a:solidFill>
            <a:srgbClr val="FFFF00"/>
          </a:solidFill>
        </p:spPr>
        <p:txBody>
          <a:bodyPr wrap="square" rtlCol="0">
            <a:spAutoFit/>
          </a:bodyPr>
          <a:lstStyle/>
          <a:p>
            <a:r>
              <a:rPr lang="en-US" dirty="0" smtClean="0">
                <a:solidFill>
                  <a:schemeClr val="tx1"/>
                </a:solidFill>
              </a:rPr>
              <a:t>Characteristics that users want to see in products that we build</a:t>
            </a:r>
            <a:endParaRPr lang="en-US" dirty="0">
              <a:solidFill>
                <a:schemeClr val="tx1"/>
              </a:solidFill>
            </a:endParaRPr>
          </a:p>
        </p:txBody>
      </p:sp>
    </p:spTree>
    <p:extLst>
      <p:ext uri="{BB962C8B-B14F-4D97-AF65-F5344CB8AC3E}">
        <p14:creationId xmlns:p14="http://schemas.microsoft.com/office/powerpoint/2010/main" val="2303304004"/>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Modifiability</a:t>
            </a:r>
          </a:p>
        </p:txBody>
      </p:sp>
      <p:sp>
        <p:nvSpPr>
          <p:cNvPr id="43011"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Design must be easy to change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Two classifications of affected software units: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Directly affected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Indirectly affected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Directly affected units’ responsibilities change to accommodate a system modification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Anticipate expected changes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Value cohesion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Maintain generality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Indirectly affected units’ responsibilities do not change, but implementations must be revised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Lower coupling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Interact through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Employ multiple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dirty="0" smtClean="0">
              <a:cs typeface="Arial" charset="0"/>
            </a:endParaRPr>
          </a:p>
        </p:txBody>
      </p:sp>
      <p:sp>
        <p:nvSpPr>
          <p:cNvPr id="4" name="TextBox 3"/>
          <p:cNvSpPr txBox="1"/>
          <p:nvPr/>
        </p:nvSpPr>
        <p:spPr>
          <a:xfrm>
            <a:off x="5486400" y="1535668"/>
            <a:ext cx="2971800" cy="369332"/>
          </a:xfrm>
          <a:prstGeom prst="rect">
            <a:avLst/>
          </a:prstGeom>
          <a:solidFill>
            <a:srgbClr val="FFFF00"/>
          </a:solidFill>
        </p:spPr>
        <p:txBody>
          <a:bodyPr wrap="square" rtlCol="0">
            <a:spAutoFit/>
          </a:bodyPr>
          <a:lstStyle/>
          <a:p>
            <a:r>
              <a:rPr lang="en-US" dirty="0" smtClean="0">
                <a:solidFill>
                  <a:schemeClr val="tx1"/>
                </a:solidFill>
              </a:rPr>
              <a:t>Cost spent after first version?</a:t>
            </a:r>
            <a:endParaRPr lang="en-US" dirty="0">
              <a:solidFill>
                <a:schemeClr val="tx1"/>
              </a:solidFill>
            </a:endParaRPr>
          </a:p>
        </p:txBody>
      </p:sp>
    </p:spTree>
    <p:extLst>
      <p:ext uri="{BB962C8B-B14F-4D97-AF65-F5344CB8AC3E}">
        <p14:creationId xmlns:p14="http://schemas.microsoft.com/office/powerpoint/2010/main" val="3361139327"/>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Performance</a:t>
            </a:r>
          </a:p>
        </p:txBody>
      </p:sp>
      <p:sp>
        <p:nvSpPr>
          <p:cNvPr id="44035"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Performance attributes describe constraints on system speed and capacity: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smtClean="0">
                <a:cs typeface="Arial" charset="0"/>
              </a:rPr>
              <a:t>Response time:  How fast does our software respond to requests?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smtClean="0">
                <a:cs typeface="Arial" charset="0"/>
              </a:rPr>
              <a:t>Throughput:  How many requests can it process per minute?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smtClean="0">
                <a:cs typeface="Arial" charset="0"/>
              </a:rPr>
              <a:t>Load:  How many users can it support before response time and throughput start to suffer?</a:t>
            </a:r>
            <a:endParaRPr lang="en-GB" sz="2400" dirty="0" smtClean="0">
              <a:cs typeface="Arial" charset="0"/>
            </a:endParaRPr>
          </a:p>
        </p:txBody>
      </p:sp>
    </p:spTree>
    <p:extLst>
      <p:ext uri="{BB962C8B-B14F-4D97-AF65-F5344CB8AC3E}">
        <p14:creationId xmlns:p14="http://schemas.microsoft.com/office/powerpoint/2010/main" val="1882304116"/>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Performance</a:t>
            </a:r>
          </a:p>
        </p:txBody>
      </p:sp>
      <p:sp>
        <p:nvSpPr>
          <p:cNvPr id="45059"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Tactics for improving performance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Improve utilization of resources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Manage resource allocation more effectively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First-come/first-served:  </a:t>
            </a:r>
            <a:r>
              <a:rPr lang="en-US" sz="2400" dirty="0" smtClean="0">
                <a:cs typeface="Arial" charset="0"/>
              </a:rPr>
              <a:t>Requests are processed in the order in which they are received</a:t>
            </a:r>
            <a:endParaRPr lang="en-GB" sz="2400" dirty="0" smtClean="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Explicit priority:  </a:t>
            </a:r>
            <a:r>
              <a:rPr lang="en-US" sz="2400" dirty="0" smtClean="0">
                <a:cs typeface="Arial" charset="0"/>
              </a:rPr>
              <a:t>Requests are processed in order of their assigned priorities</a:t>
            </a:r>
            <a:endParaRPr lang="en-GB" sz="2400" dirty="0" smtClean="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Earliest deadline first: </a:t>
            </a:r>
            <a:r>
              <a:rPr lang="en-US" sz="2400" dirty="0" smtClean="0">
                <a:cs typeface="Arial" charset="0"/>
              </a:rPr>
              <a:t>Requests are processed in order of their impending deadlines</a:t>
            </a:r>
            <a:endParaRPr lang="en-GB" sz="2400" dirty="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Reduce demand for resources</a:t>
            </a:r>
          </a:p>
        </p:txBody>
      </p:sp>
      <p:sp>
        <p:nvSpPr>
          <p:cNvPr id="2" name="TextBox 1"/>
          <p:cNvSpPr txBox="1"/>
          <p:nvPr/>
        </p:nvSpPr>
        <p:spPr>
          <a:xfrm>
            <a:off x="5791200" y="634781"/>
            <a:ext cx="3124200" cy="646331"/>
          </a:xfrm>
          <a:prstGeom prst="rect">
            <a:avLst/>
          </a:prstGeom>
          <a:solidFill>
            <a:srgbClr val="FFFF00"/>
          </a:solidFill>
        </p:spPr>
        <p:txBody>
          <a:bodyPr wrap="square" rtlCol="0">
            <a:spAutoFit/>
          </a:bodyPr>
          <a:lstStyle/>
          <a:p>
            <a:r>
              <a:rPr lang="en-US" dirty="0" smtClean="0">
                <a:solidFill>
                  <a:srgbClr val="FF0000"/>
                </a:solidFill>
                <a:latin typeface="Constantia" panose="02030602050306030303" pitchFamily="18" charset="0"/>
              </a:rPr>
              <a:t>Reduce computational overhead? </a:t>
            </a:r>
            <a:endParaRPr lang="en-US" dirty="0">
              <a:solidFill>
                <a:srgbClr val="FF0000"/>
              </a:solidFill>
              <a:latin typeface="Constantia" panose="02030602050306030303" pitchFamily="18" charset="0"/>
            </a:endParaRPr>
          </a:p>
        </p:txBody>
      </p:sp>
      <p:sp>
        <p:nvSpPr>
          <p:cNvPr id="5" name="TextBox 4"/>
          <p:cNvSpPr txBox="1"/>
          <p:nvPr/>
        </p:nvSpPr>
        <p:spPr>
          <a:xfrm>
            <a:off x="5510794" y="5410200"/>
            <a:ext cx="3124200" cy="1200329"/>
          </a:xfrm>
          <a:prstGeom prst="rect">
            <a:avLst/>
          </a:prstGeom>
          <a:solidFill>
            <a:srgbClr val="FFFF00"/>
          </a:solidFill>
        </p:spPr>
        <p:txBody>
          <a:bodyPr wrap="square" rtlCol="0">
            <a:spAutoFit/>
          </a:bodyPr>
          <a:lstStyle/>
          <a:p>
            <a:r>
              <a:rPr lang="en-US" dirty="0" smtClean="0">
                <a:solidFill>
                  <a:srgbClr val="FF0000"/>
                </a:solidFill>
                <a:latin typeface="Constantia" panose="02030602050306030303" pitchFamily="18" charset="0"/>
              </a:rPr>
              <a:t>Increase resources? Multiple copies? Additional processors, memory? Lower sample rate?</a:t>
            </a:r>
            <a:endParaRPr lang="en-US" dirty="0">
              <a:solidFill>
                <a:srgbClr val="FF0000"/>
              </a:solidFill>
              <a:latin typeface="Constantia" panose="02030602050306030303" pitchFamily="18" charset="0"/>
            </a:endParaRPr>
          </a:p>
        </p:txBody>
      </p:sp>
    </p:spTree>
    <p:extLst>
      <p:ext uri="{BB962C8B-B14F-4D97-AF65-F5344CB8AC3E}">
        <p14:creationId xmlns:p14="http://schemas.microsoft.com/office/powerpoint/2010/main" val="355312709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Security</a:t>
            </a:r>
          </a:p>
        </p:txBody>
      </p:sp>
      <p:sp>
        <p:nvSpPr>
          <p:cNvPr id="46083"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Two key architectural characteristics particularly relevant to security:  immunity and resilience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b="1" dirty="0" smtClean="0">
                <a:cs typeface="Arial" charset="0"/>
              </a:rPr>
              <a:t>Immunity</a:t>
            </a:r>
            <a:r>
              <a:rPr lang="en-GB" sz="2800" dirty="0" smtClean="0">
                <a:cs typeface="Arial" charset="0"/>
              </a:rPr>
              <a:t>: ability to thwart an attempted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The architecture encourages immunity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Minimizing exploitable security weaknesses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b="1" dirty="0" smtClean="0">
                <a:cs typeface="Arial" charset="0"/>
              </a:rPr>
              <a:t>Resilience</a:t>
            </a:r>
            <a:r>
              <a:rPr lang="en-GB" sz="2800" dirty="0" smtClean="0">
                <a:cs typeface="Arial" charset="0"/>
              </a:rPr>
              <a:t>: ability to recover quickly and easily from an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The architecture encourages resilience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Enabling the system to quickly restore functionality</a:t>
            </a:r>
          </a:p>
        </p:txBody>
      </p:sp>
    </p:spTree>
    <p:extLst>
      <p:ext uri="{BB962C8B-B14F-4D97-AF65-F5344CB8AC3E}">
        <p14:creationId xmlns:p14="http://schemas.microsoft.com/office/powerpoint/2010/main" val="307283617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Reliability</a:t>
            </a:r>
          </a:p>
        </p:txBody>
      </p:sp>
      <p:sp>
        <p:nvSpPr>
          <p:cNvPr id="47107"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 software system is reliable if it correctly performs its required functions under assumed conditions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Is the software internally free of errors?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A </a:t>
            </a:r>
            <a:r>
              <a:rPr lang="en-GB" sz="2800" b="1" dirty="0" smtClean="0">
                <a:cs typeface="Arial" charset="0"/>
              </a:rPr>
              <a:t>fault</a:t>
            </a:r>
            <a:r>
              <a:rPr lang="en-GB" sz="2800" dirty="0" smtClean="0">
                <a:cs typeface="Arial" charset="0"/>
              </a:rPr>
              <a:t> is the result of human error, compared to a </a:t>
            </a:r>
            <a:r>
              <a:rPr lang="en-GB" sz="2800" b="1" dirty="0" smtClean="0">
                <a:cs typeface="Arial" charset="0"/>
              </a:rPr>
              <a:t>failure</a:t>
            </a:r>
            <a:r>
              <a:rPr lang="en-GB" sz="2800" dirty="0" smtClean="0">
                <a:cs typeface="Arial" charset="0"/>
              </a:rPr>
              <a:t>, which is an observable departure from required behaviour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Software is made more reliable by preventing or tolerating faults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800" dirty="0" smtClean="0">
              <a:cs typeface="Arial" charset="0"/>
            </a:endParaRPr>
          </a:p>
        </p:txBody>
      </p:sp>
    </p:spTree>
    <p:extLst>
      <p:ext uri="{BB962C8B-B14F-4D97-AF65-F5344CB8AC3E}">
        <p14:creationId xmlns:p14="http://schemas.microsoft.com/office/powerpoint/2010/main" val="1852081873"/>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Reliability (continued)</a:t>
            </a:r>
          </a:p>
        </p:txBody>
      </p:sp>
      <p:sp>
        <p:nvSpPr>
          <p:cNvPr id="48131"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Passive fault detection</a:t>
            </a:r>
            <a:r>
              <a:rPr lang="en-GB" sz="2400" dirty="0" smtClean="0">
                <a:cs typeface="Arial" charset="0"/>
              </a:rPr>
              <a:t>: wait until fault occurs during execution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Active fault detection</a:t>
            </a:r>
            <a:r>
              <a:rPr lang="en-GB" sz="2400" dirty="0" smtClean="0">
                <a:cs typeface="Arial" charset="0"/>
              </a:rPr>
              <a:t>: periodically check for symptoms or try to anticipate when failures will occur</a:t>
            </a:r>
            <a:endParaRPr lang="en-GB" sz="20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Exceptions</a:t>
            </a:r>
            <a:r>
              <a:rPr lang="en-GB" sz="2400" dirty="0" smtClean="0">
                <a:cs typeface="Arial" charset="0"/>
              </a:rPr>
              <a:t>: situations that cause the system to deviate from its desired behaviour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Include </a:t>
            </a:r>
            <a:r>
              <a:rPr lang="en-GB" sz="2400" b="1" dirty="0" smtClean="0">
                <a:cs typeface="Arial" charset="0"/>
              </a:rPr>
              <a:t>exception handling </a:t>
            </a:r>
            <a:r>
              <a:rPr lang="en-GB" sz="2400" dirty="0" smtClean="0">
                <a:cs typeface="Arial" charset="0"/>
              </a:rPr>
              <a:t>in design to handle exception and return system to acceptable state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Typical exceptions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Failing to provide a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Providing the wrong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Corrupting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Violating a system invariant (e.g.; security property)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smtClean="0">
                <a:cs typeface="Arial" charset="0"/>
              </a:rPr>
              <a:t>Deadlocking</a:t>
            </a:r>
          </a:p>
        </p:txBody>
      </p:sp>
    </p:spTree>
    <p:extLst>
      <p:ext uri="{BB962C8B-B14F-4D97-AF65-F5344CB8AC3E}">
        <p14:creationId xmlns:p14="http://schemas.microsoft.com/office/powerpoint/2010/main" val="336226313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cs typeface="Arial" charset="0"/>
              </a:rPr>
              <a:t>Multiple Designs?</a:t>
            </a:r>
          </a:p>
        </p:txBody>
      </p:sp>
      <p:sp>
        <p:nvSpPr>
          <p:cNvPr id="3" name="Content Placeholder 2"/>
          <p:cNvSpPr>
            <a:spLocks noGrp="1"/>
          </p:cNvSpPr>
          <p:nvPr>
            <p:ph idx="1"/>
          </p:nvPr>
        </p:nvSpPr>
        <p:spPr>
          <a:xfrm>
            <a:off x="457200" y="1893887"/>
            <a:ext cx="8382000" cy="4659313"/>
          </a:xfrm>
        </p:spPr>
        <p:txBody>
          <a:bodyPr/>
          <a:lstStyle/>
          <a:p>
            <a:r>
              <a:rPr lang="en-US" dirty="0" smtClean="0">
                <a:cs typeface="Arial" charset="0"/>
              </a:rPr>
              <a:t>Maximize playing area</a:t>
            </a:r>
          </a:p>
          <a:p>
            <a:r>
              <a:rPr lang="en-US" dirty="0" smtClean="0">
                <a:cs typeface="Arial" charset="0"/>
              </a:rPr>
              <a:t>Minimize playing area</a:t>
            </a:r>
          </a:p>
          <a:p>
            <a:r>
              <a:rPr lang="en-US" dirty="0" smtClean="0">
                <a:cs typeface="Arial" charset="0"/>
              </a:rPr>
              <a:t>Large bedrooms</a:t>
            </a:r>
          </a:p>
          <a:p>
            <a:r>
              <a:rPr lang="en-US" dirty="0" smtClean="0">
                <a:cs typeface="Arial" charset="0"/>
              </a:rPr>
              <a:t>Two storey house</a:t>
            </a:r>
          </a:p>
          <a:p>
            <a:r>
              <a:rPr lang="en-US" dirty="0" smtClean="0">
                <a:cs typeface="Arial" charset="0"/>
              </a:rPr>
              <a:t>Single storey house</a:t>
            </a:r>
          </a:p>
          <a:p>
            <a:pPr>
              <a:buFont typeface="Lucida Sans Unicode" pitchFamily="34" charset="0"/>
              <a:buNone/>
            </a:pPr>
            <a:endParaRPr lang="en-US" dirty="0" smtClean="0">
              <a:cs typeface="Arial" charset="0"/>
            </a:endParaRPr>
          </a:p>
          <a:p>
            <a:pPr>
              <a:buFont typeface="Lucida Sans Unicode" pitchFamily="34" charset="0"/>
              <a:buNone/>
            </a:pPr>
            <a:r>
              <a:rPr lang="en-US" dirty="0" smtClean="0">
                <a:cs typeface="Arial" charset="0"/>
              </a:rPr>
              <a:t>Which is the best design?</a:t>
            </a:r>
          </a:p>
          <a:p>
            <a:pPr>
              <a:buFont typeface="Lucida Sans Unicode" pitchFamily="34" charset="0"/>
              <a:buNone/>
            </a:pPr>
            <a:r>
              <a:rPr lang="en-US" dirty="0" smtClean="0">
                <a:cs typeface="Arial" charset="0"/>
              </a:rPr>
              <a:t>Will a proposed solution result in modified requirements?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0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Reliability (continued)</a:t>
            </a:r>
          </a:p>
        </p:txBody>
      </p:sp>
      <p:sp>
        <p:nvSpPr>
          <p:cNvPr id="49155"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b="1" dirty="0" smtClean="0">
                <a:cs typeface="Arial" charset="0"/>
              </a:rPr>
              <a:t>Fault recovery</a:t>
            </a:r>
            <a:r>
              <a:rPr lang="en-GB" sz="2400" dirty="0" smtClean="0">
                <a:cs typeface="Arial" charset="0"/>
              </a:rPr>
              <a:t>: handling fault immediately to limit damage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Fault recovery tactics: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Undoing transactions:  </a:t>
            </a:r>
            <a:r>
              <a:rPr lang="en-US" sz="2000" dirty="0" smtClean="0">
                <a:cs typeface="Arial" charset="0"/>
              </a:rPr>
              <a:t>manage a series of actions as a single transaction that are easily undone if a fault occurs midway through the transaction</a:t>
            </a:r>
            <a:endParaRPr lang="en-GB" sz="2000" dirty="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Checkpoint/rollback:  software records a checkpoint of current state; rolls back to that point if system gets in trouble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Backup:  system automatically substitutes faulty unit with backup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Degraded service:  returns to previous state, offers degraded version of the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Correct and continue:  detects the problem and treats the symptoms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Report: </a:t>
            </a:r>
            <a:r>
              <a:rPr lang="en-US" sz="2000" dirty="0" smtClean="0">
                <a:cs typeface="Arial" charset="0"/>
              </a:rPr>
              <a:t>system returns to its previous state and reports the problem to an exception-handling unit</a:t>
            </a:r>
            <a:endParaRPr lang="en-GB" sz="2000" dirty="0" smtClean="0">
              <a:cs typeface="Arial" charset="0"/>
            </a:endParaRPr>
          </a:p>
          <a:p>
            <a:pPr lvl="1" eaLnBrk="1" hangingPunct="1">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000" dirty="0" smtClean="0">
              <a:cs typeface="Arial" charset="0"/>
            </a:endParaRPr>
          </a:p>
        </p:txBody>
      </p:sp>
    </p:spTree>
    <p:extLst>
      <p:ext uri="{BB962C8B-B14F-4D97-AF65-F5344CB8AC3E}">
        <p14:creationId xmlns:p14="http://schemas.microsoft.com/office/powerpoint/2010/main" val="4007128934"/>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Robustness</a:t>
            </a:r>
          </a:p>
        </p:txBody>
      </p:sp>
      <p:sp>
        <p:nvSpPr>
          <p:cNvPr id="50179"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A system is </a:t>
            </a:r>
            <a:r>
              <a:rPr lang="en-GB" sz="2400" b="1" dirty="0" smtClean="0">
                <a:cs typeface="Arial" charset="0"/>
              </a:rPr>
              <a:t>robust</a:t>
            </a:r>
            <a:r>
              <a:rPr lang="en-GB" sz="2400" dirty="0" smtClean="0">
                <a:cs typeface="Arial" charset="0"/>
              </a:rPr>
              <a:t> if it includes mechanisms for accommodating or recovering from problems in the environment or in other unit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400" dirty="0" smtClean="0">
                <a:cs typeface="Arial" charset="0"/>
              </a:rPr>
              <a:t>Mutual suspicion: each software unit assumes that the other units contain faults</a:t>
            </a:r>
            <a:endParaRPr lang="en-GB" sz="2400" dirty="0" smtClean="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Robustness tactics differ from reliability tactics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Recovery tactics are similar: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Rollback to checkpoint state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Abort a transaction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Initiate a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Provide reduced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Correct symptoms and continue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Trigger an exception</a:t>
            </a:r>
          </a:p>
          <a:p>
            <a:pPr lvl="1" eaLnBrk="1" hangingPunct="1">
              <a:buFont typeface="Lucida Sans Unicode" pitchFamily="34" charset="0"/>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dirty="0" smtClean="0">
              <a:cs typeface="Arial" charset="0"/>
            </a:endParaRPr>
          </a:p>
        </p:txBody>
      </p:sp>
    </p:spTree>
    <p:extLst>
      <p:ext uri="{BB962C8B-B14F-4D97-AF65-F5344CB8AC3E}">
        <p14:creationId xmlns:p14="http://schemas.microsoft.com/office/powerpoint/2010/main" val="392061806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Usability</a:t>
            </a:r>
          </a:p>
        </p:txBody>
      </p:sp>
      <p:sp>
        <p:nvSpPr>
          <p:cNvPr id="51203"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Usability reflects the ease in which a user is able to operate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User interface should reside in its own software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Some user-initiated commands require architectural support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There are some system-initiated activities for which the system should maintain a model of its environment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dirty="0" smtClean="0">
              <a:cs typeface="Arial" charset="0"/>
            </a:endParaRPr>
          </a:p>
        </p:txBody>
      </p:sp>
    </p:spTree>
    <p:extLst>
      <p:ext uri="{BB962C8B-B14F-4D97-AF65-F5344CB8AC3E}">
        <p14:creationId xmlns:p14="http://schemas.microsoft.com/office/powerpoint/2010/main" val="3264933552"/>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Achieving Quality Attributes</a:t>
            </a:r>
            <a:br>
              <a:rPr lang="en-GB" dirty="0" smtClean="0">
                <a:cs typeface="Arial" charset="0"/>
              </a:rPr>
            </a:br>
            <a:r>
              <a:rPr lang="en-GB" sz="2800" dirty="0" smtClean="0">
                <a:cs typeface="Arial" charset="0"/>
              </a:rPr>
              <a:t>Business Goals</a:t>
            </a:r>
          </a:p>
        </p:txBody>
      </p:sp>
      <p:sp>
        <p:nvSpPr>
          <p:cNvPr id="52227"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Business Goals are quality attributes the system is expected to exhibit (e.g., minimizing the cost of development and time to market)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Buy vs. Build</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Save development time, money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More reliable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Existing components create constraints; vulnerable to supplier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Initial development vs. maintenance costs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Save money by making system modifiable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Increased complexity  may delay release; lose market to competitors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000" dirty="0" smtClean="0">
                <a:cs typeface="Arial" charset="0"/>
              </a:rPr>
              <a:t>New vs. known technologies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smtClean="0">
                <a:cs typeface="Arial" charset="0"/>
              </a:rPr>
              <a:t>Acquiring expertise costs money, delays product release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smtClean="0">
                <a:cs typeface="Arial" charset="0"/>
              </a:rPr>
              <a:t>Either learn how to use the new technology or hire new personnel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1800" dirty="0" smtClean="0">
                <a:cs typeface="Arial" charset="0"/>
              </a:rPr>
              <a:t>Eventually, we must develop the expertise ourselves</a:t>
            </a:r>
            <a:endParaRPr lang="en-GB" sz="1800" dirty="0" smtClean="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1600" dirty="0" smtClean="0">
              <a:cs typeface="Arial" charset="0"/>
            </a:endParaRPr>
          </a:p>
        </p:txBody>
      </p:sp>
    </p:spTree>
    <p:extLst>
      <p:ext uri="{BB962C8B-B14F-4D97-AF65-F5344CB8AC3E}">
        <p14:creationId xmlns:p14="http://schemas.microsoft.com/office/powerpoint/2010/main" val="141279796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
          <p:cNvSpPr>
            <a:spLocks noGrp="1" noChangeArrowheads="1"/>
          </p:cNvSpPr>
          <p:nvPr>
            <p:ph type="title"/>
          </p:nvPr>
        </p:nvSpPr>
        <p:spPr>
          <a:xfrm>
            <a:off x="457200" y="473075"/>
            <a:ext cx="8686800"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Architecture Evaluation and Refinement</a:t>
            </a:r>
          </a:p>
        </p:txBody>
      </p:sp>
      <p:sp>
        <p:nvSpPr>
          <p:cNvPr id="58371" name="Rectangle 2"/>
          <p:cNvSpPr>
            <a:spLocks noGrp="1" noChangeArrowheads="1"/>
          </p:cNvSpPr>
          <p:nvPr>
            <p:ph idx="1"/>
          </p:nvPr>
        </p:nvSpPr>
        <p:spPr>
          <a:xfrm>
            <a:off x="457200" y="1435100"/>
            <a:ext cx="8212138" cy="4660900"/>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Design is iterative:  we propose design decisions, assess, make adjustments, and propose more decisions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Many techniques to evaluate the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Trade-off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Cost-benefit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Prototyping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z="2800" dirty="0" smtClean="0">
              <a:cs typeface="Arial" charset="0"/>
            </a:endParaRPr>
          </a:p>
        </p:txBody>
      </p:sp>
    </p:spTree>
    <p:extLst>
      <p:ext uri="{BB962C8B-B14F-4D97-AF65-F5344CB8AC3E}">
        <p14:creationId xmlns:p14="http://schemas.microsoft.com/office/powerpoint/2010/main" val="307425894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
          <p:cNvSpPr>
            <a:spLocks noGrp="1" noChangeArrowheads="1"/>
          </p:cNvSpPr>
          <p:nvPr>
            <p:ph type="title"/>
          </p:nvPr>
        </p:nvSpPr>
        <p:spPr>
          <a:xfrm>
            <a:off x="457200" y="0"/>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Trade-off Analysis</a:t>
            </a:r>
            <a:endParaRPr lang="en-GB" dirty="0" smtClean="0">
              <a:cs typeface="Arial" charset="0"/>
            </a:endParaRPr>
          </a:p>
        </p:txBody>
      </p:sp>
      <p:sp>
        <p:nvSpPr>
          <p:cNvPr id="59395" name="Rectangle 2"/>
          <p:cNvSpPr>
            <a:spLocks noGrp="1" noChangeArrowheads="1"/>
          </p:cNvSpPr>
          <p:nvPr>
            <p:ph idx="1"/>
          </p:nvPr>
        </p:nvSpPr>
        <p:spPr>
          <a:xfrm>
            <a:off x="457200" y="1435100"/>
            <a:ext cx="8212138" cy="4660900"/>
          </a:xfrm>
        </p:spPr>
        <p:txBody>
          <a:bodyPr>
            <a:normAutofit/>
          </a:bodyPr>
          <a:lstStyle/>
          <a:p>
            <a:r>
              <a:rPr lang="en-US" sz="2800" dirty="0" smtClean="0">
                <a:cs typeface="Arial" charset="0"/>
              </a:rPr>
              <a:t>Often several alternative designs to consider</a:t>
            </a:r>
          </a:p>
          <a:p>
            <a:pPr lvl="1"/>
            <a:r>
              <a:rPr lang="en-US" sz="2400" dirty="0" smtClean="0">
                <a:cs typeface="Arial" charset="0"/>
              </a:rPr>
              <a:t>professional duty to explore design alternatives and not simply implement the first design that comes to mind</a:t>
            </a:r>
          </a:p>
          <a:p>
            <a:pPr lvl="1"/>
            <a:r>
              <a:rPr lang="en-US" sz="2400" dirty="0" smtClean="0">
                <a:cs typeface="Arial" charset="0"/>
              </a:rPr>
              <a:t>different members of design team may promote competing designs</a:t>
            </a:r>
          </a:p>
          <a:p>
            <a:pPr lvl="1"/>
            <a:r>
              <a:rPr lang="en-US" sz="2400" dirty="0" smtClean="0">
                <a:cs typeface="Arial" charset="0"/>
              </a:rPr>
              <a:t>need a measurement-based method for comparing design alternatives</a:t>
            </a:r>
            <a:endParaRPr lang="en-GB" sz="2400" dirty="0" smtClean="0">
              <a:cs typeface="Arial" charset="0"/>
            </a:endParaRPr>
          </a:p>
        </p:txBody>
      </p:sp>
    </p:spTree>
    <p:extLst>
      <p:ext uri="{BB962C8B-B14F-4D97-AF65-F5344CB8AC3E}">
        <p14:creationId xmlns:p14="http://schemas.microsoft.com/office/powerpoint/2010/main" val="2652276902"/>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
          <p:cNvSpPr>
            <a:spLocks noGrp="1" noChangeArrowheads="1"/>
          </p:cNvSpPr>
          <p:nvPr>
            <p:ph type="title"/>
          </p:nvPr>
        </p:nvSpPr>
        <p:spPr>
          <a:xfrm>
            <a:off x="457200" y="549275"/>
            <a:ext cx="84582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a:t>
            </a:r>
          </a:p>
        </p:txBody>
      </p:sp>
      <p:sp>
        <p:nvSpPr>
          <p:cNvPr id="60419" name="Rectangle 2"/>
          <p:cNvSpPr>
            <a:spLocks noGrp="1" noChangeArrowheads="1"/>
          </p:cNvSpPr>
          <p:nvPr>
            <p:ph idx="1"/>
          </p:nvPr>
        </p:nvSpPr>
        <p:spPr>
          <a:xfrm>
            <a:off x="457200" y="15875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smtClean="0">
                <a:cs typeface="Arial" charset="0"/>
              </a:rPr>
              <a:t>One specification, many designs</a:t>
            </a:r>
            <a:r>
              <a:rPr lang="en-GB" dirty="0" smtClean="0">
                <a:cs typeface="Arial" charset="0"/>
              </a:rPr>
              <a:t>: to see how different designs can be used to solve the same problem</a:t>
            </a:r>
          </a:p>
        </p:txBody>
      </p:sp>
      <p:pic>
        <p:nvPicPr>
          <p:cNvPr id="60420" name="Picture 4"/>
          <p:cNvPicPr>
            <a:picLocks noChangeAspect="1" noChangeArrowheads="1"/>
          </p:cNvPicPr>
          <p:nvPr/>
        </p:nvPicPr>
        <p:blipFill>
          <a:blip r:embed="rId3" cstate="print"/>
          <a:srcRect/>
          <a:stretch>
            <a:fillRect/>
          </a:stretch>
        </p:blipFill>
        <p:spPr bwMode="auto">
          <a:xfrm>
            <a:off x="76200" y="2852738"/>
            <a:ext cx="8991600" cy="784225"/>
          </a:xfrm>
          <a:prstGeom prst="rect">
            <a:avLst/>
          </a:prstGeom>
          <a:noFill/>
          <a:ln w="9525">
            <a:noFill/>
            <a:miter lim="800000"/>
            <a:headEnd/>
            <a:tailEnd/>
          </a:ln>
        </p:spPr>
      </p:pic>
      <p:pic>
        <p:nvPicPr>
          <p:cNvPr id="60421" name="Picture 5"/>
          <p:cNvPicPr>
            <a:picLocks noChangeAspect="1" noChangeArrowheads="1"/>
          </p:cNvPicPr>
          <p:nvPr/>
        </p:nvPicPr>
        <p:blipFill>
          <a:blip r:embed="rId4" cstate="print"/>
          <a:srcRect/>
          <a:stretch>
            <a:fillRect/>
          </a:stretch>
        </p:blipFill>
        <p:spPr bwMode="auto">
          <a:xfrm>
            <a:off x="65088" y="3552825"/>
            <a:ext cx="9002712" cy="942975"/>
          </a:xfrm>
          <a:prstGeom prst="rect">
            <a:avLst/>
          </a:prstGeom>
          <a:noFill/>
          <a:ln w="9525">
            <a:noFill/>
            <a:miter lim="800000"/>
            <a:headEnd/>
            <a:tailEnd/>
          </a:ln>
        </p:spPr>
      </p:pic>
    </p:spTree>
    <p:extLst>
      <p:ext uri="{BB962C8B-B14F-4D97-AF65-F5344CB8AC3E}">
        <p14:creationId xmlns:p14="http://schemas.microsoft.com/office/powerpoint/2010/main" val="2858908592"/>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
          <p:cNvSpPr>
            <a:spLocks noGrp="1" noChangeArrowheads="1"/>
          </p:cNvSpPr>
          <p:nvPr>
            <p:ph type="title"/>
          </p:nvPr>
        </p:nvSpPr>
        <p:spPr>
          <a:xfrm>
            <a:off x="457200" y="0"/>
            <a:ext cx="84582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a:t>
            </a:r>
          </a:p>
        </p:txBody>
      </p:sp>
      <p:sp>
        <p:nvSpPr>
          <p:cNvPr id="61443" name="Rectangle 2"/>
          <p:cNvSpPr>
            <a:spLocks noGrp="1" noChangeArrowheads="1"/>
          </p:cNvSpPr>
          <p:nvPr>
            <p:ph idx="1"/>
          </p:nvPr>
        </p:nvSpPr>
        <p:spPr>
          <a:xfrm>
            <a:off x="457200" y="1447800"/>
            <a:ext cx="8212138" cy="46609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b="1" dirty="0" smtClean="0">
                <a:cs typeface="Arial" charset="0"/>
              </a:rPr>
              <a:t>One specification, many designs</a:t>
            </a:r>
            <a:r>
              <a:rPr lang="en-GB" sz="2800" dirty="0" smtClean="0">
                <a:cs typeface="Arial" charset="0"/>
              </a:rPr>
              <a:t>: to see how different designs can be used to solve the same problem</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800" dirty="0" smtClean="0">
                <a:cs typeface="Arial" charset="0"/>
              </a:rPr>
              <a:t>Shaw and </a:t>
            </a:r>
            <a:r>
              <a:rPr lang="en-GB" sz="2800" dirty="0" err="1" smtClean="0">
                <a:cs typeface="Arial" charset="0"/>
              </a:rPr>
              <a:t>Garlan</a:t>
            </a:r>
            <a:r>
              <a:rPr lang="en-GB" sz="2800" dirty="0" smtClean="0">
                <a:cs typeface="Arial" charset="0"/>
              </a:rPr>
              <a:t> present four different architectural designs to implement KWIC (Key Word in Context problem)</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shared data </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data abstraction</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implicit invocation</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dirty="0" smtClean="0">
                <a:cs typeface="Arial" charset="0"/>
              </a:rPr>
              <a:t>pipe and filter</a:t>
            </a:r>
          </a:p>
        </p:txBody>
      </p:sp>
    </p:spTree>
    <p:extLst>
      <p:ext uri="{BB962C8B-B14F-4D97-AF65-F5344CB8AC3E}">
        <p14:creationId xmlns:p14="http://schemas.microsoft.com/office/powerpoint/2010/main" val="2810848911"/>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 (continued)</a:t>
            </a:r>
          </a:p>
        </p:txBody>
      </p:sp>
      <p:sp>
        <p:nvSpPr>
          <p:cNvPr id="62467"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Shared data solution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Four functional parts: input, circular shift, alphabetize, and output</a:t>
            </a:r>
          </a:p>
        </p:txBody>
      </p:sp>
      <p:pic>
        <p:nvPicPr>
          <p:cNvPr id="62468" name="Picture 5"/>
          <p:cNvPicPr>
            <a:picLocks noChangeAspect="1" noChangeArrowheads="1"/>
          </p:cNvPicPr>
          <p:nvPr/>
        </p:nvPicPr>
        <p:blipFill>
          <a:blip r:embed="rId3" cstate="print"/>
          <a:srcRect/>
          <a:stretch>
            <a:fillRect/>
          </a:stretch>
        </p:blipFill>
        <p:spPr bwMode="auto">
          <a:xfrm>
            <a:off x="1676400" y="2590800"/>
            <a:ext cx="7000875" cy="3505200"/>
          </a:xfrm>
          <a:prstGeom prst="rect">
            <a:avLst/>
          </a:prstGeom>
          <a:noFill/>
          <a:ln w="12700">
            <a:noFill/>
            <a:miter lim="800000"/>
            <a:headEnd/>
            <a:tailEnd/>
          </a:ln>
        </p:spPr>
      </p:pic>
    </p:spTree>
    <p:extLst>
      <p:ext uri="{BB962C8B-B14F-4D97-AF65-F5344CB8AC3E}">
        <p14:creationId xmlns:p14="http://schemas.microsoft.com/office/powerpoint/2010/main" val="261332864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sz="2800" dirty="0" smtClean="0">
                <a:cs typeface="Arial" charset="0"/>
              </a:rPr>
              <a:t/>
            </a:r>
            <a:br>
              <a:rPr lang="en-GB" sz="2800" dirty="0" smtClean="0">
                <a:cs typeface="Arial" charset="0"/>
              </a:rPr>
            </a:br>
            <a:r>
              <a:rPr lang="en-GB" sz="2800" dirty="0" smtClean="0">
                <a:cs typeface="Arial" charset="0"/>
              </a:rPr>
              <a:t>One Specification, Many Designs (continued)</a:t>
            </a:r>
          </a:p>
        </p:txBody>
      </p:sp>
      <p:sp>
        <p:nvSpPr>
          <p:cNvPr id="63491"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Data-module (data abstraction) solution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Modules form data abstraction (hide data representation)</a:t>
            </a:r>
          </a:p>
        </p:txBody>
      </p:sp>
      <p:pic>
        <p:nvPicPr>
          <p:cNvPr id="63492" name="Picture 5"/>
          <p:cNvPicPr>
            <a:picLocks noChangeAspect="1" noChangeArrowheads="1"/>
          </p:cNvPicPr>
          <p:nvPr/>
        </p:nvPicPr>
        <p:blipFill>
          <a:blip r:embed="rId3" cstate="print"/>
          <a:srcRect/>
          <a:stretch>
            <a:fillRect/>
          </a:stretch>
        </p:blipFill>
        <p:spPr bwMode="auto">
          <a:xfrm>
            <a:off x="1219200" y="2438400"/>
            <a:ext cx="7390290" cy="3990975"/>
          </a:xfrm>
          <a:prstGeom prst="rect">
            <a:avLst/>
          </a:prstGeom>
          <a:noFill/>
          <a:ln w="12700">
            <a:noFill/>
            <a:miter lim="800000"/>
            <a:headEnd/>
            <a:tailEnd/>
          </a:ln>
        </p:spPr>
      </p:pic>
      <p:sp>
        <p:nvSpPr>
          <p:cNvPr id="2" name="Rectangle 1"/>
          <p:cNvSpPr/>
          <p:nvPr/>
        </p:nvSpPr>
        <p:spPr>
          <a:xfrm>
            <a:off x="5029200" y="4038600"/>
            <a:ext cx="1295400" cy="2070100"/>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smtClean="0">
              <a:solidFill>
                <a:srgbClr val="FF0000"/>
              </a:solidFill>
            </a:endParaRPr>
          </a:p>
          <a:p>
            <a:pPr algn="ctr"/>
            <a:r>
              <a:rPr lang="en-US" sz="1600" dirty="0" smtClean="0">
                <a:solidFill>
                  <a:srgbClr val="FF0000"/>
                </a:solidFill>
              </a:rPr>
              <a:t>Circular-shift module</a:t>
            </a:r>
            <a:endParaRPr lang="en-US" sz="1600" dirty="0">
              <a:solidFill>
                <a:srgbClr val="FF0000"/>
              </a:solidFill>
            </a:endParaRPr>
          </a:p>
        </p:txBody>
      </p:sp>
      <p:sp>
        <p:nvSpPr>
          <p:cNvPr id="6" name="Rectangle 5"/>
          <p:cNvSpPr/>
          <p:nvPr/>
        </p:nvSpPr>
        <p:spPr>
          <a:xfrm>
            <a:off x="6756162" y="4157994"/>
            <a:ext cx="1473438" cy="166846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a:solidFill>
                <a:srgbClr val="FF0000"/>
              </a:solidFill>
            </a:endParaRPr>
          </a:p>
          <a:p>
            <a:pPr algn="ctr"/>
            <a:endParaRPr lang="en-US" sz="1200" dirty="0" smtClean="0">
              <a:solidFill>
                <a:srgbClr val="FF0000"/>
              </a:solidFill>
            </a:endParaRPr>
          </a:p>
          <a:p>
            <a:pPr algn="ctr"/>
            <a:endParaRPr lang="en-US" sz="1200" dirty="0" smtClean="0">
              <a:solidFill>
                <a:srgbClr val="FF0000"/>
              </a:solidFill>
            </a:endParaRPr>
          </a:p>
        </p:txBody>
      </p:sp>
      <p:sp>
        <p:nvSpPr>
          <p:cNvPr id="3" name="Rectangle 2"/>
          <p:cNvSpPr/>
          <p:nvPr/>
        </p:nvSpPr>
        <p:spPr>
          <a:xfrm rot="16200000">
            <a:off x="7716810" y="4904373"/>
            <a:ext cx="2191626" cy="338554"/>
          </a:xfrm>
          <a:prstGeom prst="rect">
            <a:avLst/>
          </a:prstGeom>
        </p:spPr>
        <p:txBody>
          <a:bodyPr wrap="none">
            <a:spAutoFit/>
          </a:bodyPr>
          <a:lstStyle/>
          <a:p>
            <a:pPr algn="ctr"/>
            <a:r>
              <a:rPr lang="en-US" sz="1600" dirty="0" smtClean="0">
                <a:solidFill>
                  <a:srgbClr val="FF0000"/>
                </a:solidFill>
              </a:rPr>
              <a:t>Alphabetic-shift </a:t>
            </a:r>
            <a:r>
              <a:rPr lang="en-US" sz="1600" dirty="0">
                <a:solidFill>
                  <a:srgbClr val="FF0000"/>
                </a:solidFill>
              </a:rPr>
              <a:t>module</a:t>
            </a:r>
          </a:p>
        </p:txBody>
      </p:sp>
      <p:cxnSp>
        <p:nvCxnSpPr>
          <p:cNvPr id="5" name="Straight Arrow Connector 4"/>
          <p:cNvCxnSpPr>
            <a:endCxn id="6" idx="3"/>
          </p:cNvCxnSpPr>
          <p:nvPr/>
        </p:nvCxnSpPr>
        <p:spPr>
          <a:xfrm flipH="1">
            <a:off x="8229600" y="4800600"/>
            <a:ext cx="439738" cy="191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06047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a:t>
            </a:r>
          </a:p>
        </p:txBody>
      </p:sp>
      <p:sp>
        <p:nvSpPr>
          <p:cNvPr id="9219" name="Rectangle 2"/>
          <p:cNvSpPr>
            <a:spLocks noGrp="1" noChangeArrowheads="1"/>
          </p:cNvSpPr>
          <p:nvPr>
            <p:ph idx="1"/>
          </p:nvPr>
        </p:nvSpPr>
        <p:spPr>
          <a:xfrm>
            <a:off x="457200" y="1447800"/>
            <a:ext cx="8212138" cy="46609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Most design work is </a:t>
            </a:r>
            <a:r>
              <a:rPr lang="en-GB" sz="2400" b="1" smtClean="0">
                <a:cs typeface="Arial" charset="0"/>
              </a:rPr>
              <a:t>routine design</a:t>
            </a:r>
            <a:r>
              <a:rPr lang="en-GB" sz="2400" smtClean="0">
                <a:cs typeface="Arial" charset="0"/>
              </a:rPr>
              <a:t>, solve problem by reusing and adapting solutions from similar problems</a:t>
            </a: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1"/>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One Specification, Many Designs (continued)</a:t>
            </a:r>
          </a:p>
        </p:txBody>
      </p:sp>
      <p:sp>
        <p:nvSpPr>
          <p:cNvPr id="64514"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smtClean="0">
                <a:cs typeface="Arial" charset="0"/>
              </a:rPr>
              <a:t>Implicit Invocation solution: Data is stored in ADTs, the decomposition process is similar to solution 1</a:t>
            </a:r>
          </a:p>
        </p:txBody>
      </p:sp>
      <p:pic>
        <p:nvPicPr>
          <p:cNvPr id="64516" name="Picture 4"/>
          <p:cNvPicPr>
            <a:picLocks noChangeAspect="1" noChangeArrowheads="1"/>
          </p:cNvPicPr>
          <p:nvPr/>
        </p:nvPicPr>
        <p:blipFill>
          <a:blip r:embed="rId3" cstate="print"/>
          <a:srcRect/>
          <a:stretch>
            <a:fillRect/>
          </a:stretch>
        </p:blipFill>
        <p:spPr bwMode="auto">
          <a:xfrm>
            <a:off x="1524000" y="2667000"/>
            <a:ext cx="6340475" cy="3733800"/>
          </a:xfrm>
          <a:prstGeom prst="rect">
            <a:avLst/>
          </a:prstGeom>
          <a:noFill/>
          <a:ln w="12700">
            <a:noFill/>
            <a:miter lim="800000"/>
            <a:headEnd/>
            <a:tailEnd/>
          </a:ln>
        </p:spPr>
      </p:pic>
    </p:spTree>
    <p:extLst>
      <p:ext uri="{BB962C8B-B14F-4D97-AF65-F5344CB8AC3E}">
        <p14:creationId xmlns:p14="http://schemas.microsoft.com/office/powerpoint/2010/main" val="2753824878"/>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 (continued)</a:t>
            </a:r>
          </a:p>
        </p:txBody>
      </p:sp>
      <p:sp>
        <p:nvSpPr>
          <p:cNvPr id="65539" name="Rectangle 2"/>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Pipe-and-filter solution: The sequence of processing is controlled by the sequence of filters</a:t>
            </a:r>
          </a:p>
        </p:txBody>
      </p:sp>
      <p:pic>
        <p:nvPicPr>
          <p:cNvPr id="65540" name="Picture 4"/>
          <p:cNvPicPr>
            <a:picLocks noChangeAspect="1" noChangeArrowheads="1"/>
          </p:cNvPicPr>
          <p:nvPr/>
        </p:nvPicPr>
        <p:blipFill>
          <a:blip r:embed="rId3" cstate="print"/>
          <a:srcRect/>
          <a:stretch>
            <a:fillRect/>
          </a:stretch>
        </p:blipFill>
        <p:spPr bwMode="auto">
          <a:xfrm>
            <a:off x="1371600" y="2286000"/>
            <a:ext cx="6400800" cy="3810000"/>
          </a:xfrm>
          <a:prstGeom prst="rect">
            <a:avLst/>
          </a:prstGeom>
          <a:noFill/>
          <a:ln w="12700">
            <a:noFill/>
            <a:miter lim="800000"/>
            <a:headEnd/>
            <a:tailEnd/>
          </a:ln>
        </p:spPr>
      </p:pic>
    </p:spTree>
    <p:extLst>
      <p:ext uri="{BB962C8B-B14F-4D97-AF65-F5344CB8AC3E}">
        <p14:creationId xmlns:p14="http://schemas.microsoft.com/office/powerpoint/2010/main" val="332994580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a:xfrm>
            <a:off x="457200" y="0"/>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One Specification, Many Designs (continued)</a:t>
            </a:r>
            <a:endParaRPr lang="en-GB" dirty="0" smtClean="0">
              <a:cs typeface="Arial" charset="0"/>
            </a:endParaRPr>
          </a:p>
        </p:txBody>
      </p:sp>
      <p:pic>
        <p:nvPicPr>
          <p:cNvPr id="66563" name="Picture 5"/>
          <p:cNvPicPr>
            <a:picLocks noChangeAspect="1" noChangeArrowheads="1"/>
          </p:cNvPicPr>
          <p:nvPr/>
        </p:nvPicPr>
        <p:blipFill>
          <a:blip r:embed="rId3" cstate="print"/>
          <a:srcRect/>
          <a:stretch>
            <a:fillRect/>
          </a:stretch>
        </p:blipFill>
        <p:spPr bwMode="auto">
          <a:xfrm>
            <a:off x="228600" y="1600200"/>
            <a:ext cx="4114800" cy="2060575"/>
          </a:xfrm>
          <a:prstGeom prst="rect">
            <a:avLst/>
          </a:prstGeom>
          <a:noFill/>
          <a:ln w="12700">
            <a:noFill/>
            <a:miter lim="800000"/>
            <a:headEnd/>
            <a:tailEnd/>
          </a:ln>
        </p:spPr>
      </p:pic>
      <p:grpSp>
        <p:nvGrpSpPr>
          <p:cNvPr id="66564" name="Group 4"/>
          <p:cNvGrpSpPr>
            <a:grpSpLocks/>
          </p:cNvGrpSpPr>
          <p:nvPr/>
        </p:nvGrpSpPr>
        <p:grpSpPr bwMode="auto">
          <a:xfrm>
            <a:off x="4572000" y="1600200"/>
            <a:ext cx="4051300" cy="2286000"/>
            <a:chOff x="0" y="0"/>
            <a:chExt cx="7620" cy="4300"/>
          </a:xfrm>
        </p:grpSpPr>
        <p:pic>
          <p:nvPicPr>
            <p:cNvPr id="66567" name="Picture 5"/>
            <p:cNvPicPr>
              <a:picLocks noChangeAspect="1" noChangeArrowheads="1"/>
            </p:cNvPicPr>
            <p:nvPr/>
          </p:nvPicPr>
          <p:blipFill>
            <a:blip r:embed="rId4" cstate="print"/>
            <a:srcRect/>
            <a:stretch>
              <a:fillRect/>
            </a:stretch>
          </p:blipFill>
          <p:spPr bwMode="auto">
            <a:xfrm>
              <a:off x="0" y="0"/>
              <a:ext cx="7295" cy="3940"/>
            </a:xfrm>
            <a:prstGeom prst="rect">
              <a:avLst/>
            </a:prstGeom>
            <a:noFill/>
            <a:ln w="12700">
              <a:noFill/>
              <a:miter lim="800000"/>
              <a:headEnd/>
              <a:tailEnd/>
            </a:ln>
          </p:spPr>
        </p:pic>
        <p:sp>
          <p:nvSpPr>
            <p:cNvPr id="66568" name="Rectangle 6"/>
            <p:cNvSpPr>
              <a:spLocks/>
            </p:cNvSpPr>
            <p:nvPr/>
          </p:nvSpPr>
          <p:spPr bwMode="auto">
            <a:xfrm>
              <a:off x="460" y="4040"/>
              <a:ext cx="7160" cy="260"/>
            </a:xfrm>
            <a:prstGeom prst="rect">
              <a:avLst/>
            </a:prstGeom>
            <a:noFill/>
            <a:ln w="3175">
              <a:noFill/>
              <a:miter lim="800000"/>
              <a:headEnd/>
              <a:tailEnd/>
            </a:ln>
          </p:spPr>
          <p:txBody>
            <a:bodyPr lIns="0" tIns="0" rIns="0" bIns="0"/>
            <a:lstStyle/>
            <a:p>
              <a:pPr eaLnBrk="0" hangingPunct="0"/>
              <a:endParaRPr lang="en-US"/>
            </a:p>
          </p:txBody>
        </p:sp>
      </p:grpSp>
      <p:pic>
        <p:nvPicPr>
          <p:cNvPr id="66565" name="Picture 4"/>
          <p:cNvPicPr>
            <a:picLocks noChangeAspect="1" noChangeArrowheads="1"/>
          </p:cNvPicPr>
          <p:nvPr/>
        </p:nvPicPr>
        <p:blipFill>
          <a:blip r:embed="rId5" cstate="print"/>
          <a:srcRect/>
          <a:stretch>
            <a:fillRect/>
          </a:stretch>
        </p:blipFill>
        <p:spPr bwMode="auto">
          <a:xfrm>
            <a:off x="228600" y="3733800"/>
            <a:ext cx="4114800" cy="2422525"/>
          </a:xfrm>
          <a:prstGeom prst="rect">
            <a:avLst/>
          </a:prstGeom>
          <a:noFill/>
          <a:ln w="12700">
            <a:noFill/>
            <a:miter lim="800000"/>
            <a:headEnd/>
            <a:tailEnd/>
          </a:ln>
        </p:spPr>
      </p:pic>
      <p:pic>
        <p:nvPicPr>
          <p:cNvPr id="66566" name="Picture 4"/>
          <p:cNvPicPr>
            <a:picLocks noChangeAspect="1" noChangeArrowheads="1"/>
          </p:cNvPicPr>
          <p:nvPr/>
        </p:nvPicPr>
        <p:blipFill>
          <a:blip r:embed="rId6" cstate="print"/>
          <a:srcRect/>
          <a:stretch>
            <a:fillRect/>
          </a:stretch>
        </p:blipFill>
        <p:spPr bwMode="auto">
          <a:xfrm>
            <a:off x="4572000" y="3810000"/>
            <a:ext cx="3968750" cy="2362200"/>
          </a:xfrm>
          <a:prstGeom prst="rect">
            <a:avLst/>
          </a:prstGeom>
          <a:noFill/>
          <a:ln w="12700">
            <a:noFill/>
            <a:miter lim="800000"/>
            <a:headEnd/>
            <a:tailEnd/>
          </a:ln>
        </p:spPr>
      </p:pic>
    </p:spTree>
    <p:extLst>
      <p:ext uri="{BB962C8B-B14F-4D97-AF65-F5344CB8AC3E}">
        <p14:creationId xmlns:p14="http://schemas.microsoft.com/office/powerpoint/2010/main" val="2362838414"/>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
          <p:cNvSpPr>
            <a:spLocks noGrp="1" noChangeArrowheads="1"/>
          </p:cNvSpPr>
          <p:nvPr>
            <p:ph type="title"/>
          </p:nvPr>
        </p:nvSpPr>
        <p:spPr>
          <a:xfrm>
            <a:off x="457200" y="320675"/>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One Specification, Many Designs (continued)</a:t>
            </a:r>
            <a:endParaRPr lang="en-GB" dirty="0" smtClean="0">
              <a:cs typeface="Arial" charset="0"/>
            </a:endParaRPr>
          </a:p>
        </p:txBody>
      </p:sp>
      <p:sp>
        <p:nvSpPr>
          <p:cNvPr id="8" name="Rectangle 2"/>
          <p:cNvSpPr txBox="1">
            <a:spLocks noChangeArrowheads="1"/>
          </p:cNvSpPr>
          <p:nvPr/>
        </p:nvSpPr>
        <p:spPr bwMode="auto">
          <a:xfrm>
            <a:off x="457200" y="1435100"/>
            <a:ext cx="8212138" cy="4660900"/>
          </a:xfrm>
          <a:prstGeom prst="rect">
            <a:avLst/>
          </a:prstGeom>
          <a:noFill/>
          <a:ln w="9525">
            <a:noFill/>
            <a:miter lim="800000"/>
            <a:headEnd/>
            <a:tailEnd/>
          </a:ln>
        </p:spPr>
        <p:txBody>
          <a:bodyPr lIns="0" tIns="0" rIns="0" bIns="0"/>
          <a:lstStyle/>
          <a:p>
            <a:pPr marL="323850" indent="-323850" defTabSz="457200" eaLnBrk="0" hangingPunct="0">
              <a:spcBef>
                <a:spcPts val="700"/>
              </a:spcBef>
              <a:buClr>
                <a:srgbClr val="003399"/>
              </a:buClr>
              <a:buSzPct val="100000"/>
              <a:buFont typeface="Lucida Sans Unicode" pitchFamily="34" charset="0"/>
              <a:buChar char="•"/>
              <a:defRPr/>
            </a:pPr>
            <a:r>
              <a:rPr lang="en-US" sz="2400" kern="0" dirty="0">
                <a:solidFill>
                  <a:srgbClr val="000099"/>
                </a:solidFill>
                <a:latin typeface="+mn-lt"/>
                <a:cs typeface="+mn-cs"/>
              </a:rPr>
              <a:t>Comparison of KWIC solutions on the basis of important attributes</a:t>
            </a:r>
          </a:p>
        </p:txBody>
      </p:sp>
      <p:graphicFrame>
        <p:nvGraphicFramePr>
          <p:cNvPr id="7" name="Table 6"/>
          <p:cNvGraphicFramePr>
            <a:graphicFrameLocks noGrp="1"/>
          </p:cNvGraphicFramePr>
          <p:nvPr/>
        </p:nvGraphicFramePr>
        <p:xfrm>
          <a:off x="609600" y="2468563"/>
          <a:ext cx="8001000" cy="2796540"/>
        </p:xfrm>
        <a:graphic>
          <a:graphicData uri="http://schemas.openxmlformats.org/drawingml/2006/table">
            <a:tbl>
              <a:tblPr firstRow="1" bandRow="1">
                <a:tableStyleId>{5C22544A-7EE6-4342-B048-85BDC9FD1C3A}</a:tableStyleId>
              </a:tblPr>
              <a:tblGrid>
                <a:gridCol w="2895600"/>
                <a:gridCol w="990600"/>
                <a:gridCol w="1524000"/>
                <a:gridCol w="1371600"/>
                <a:gridCol w="1219200"/>
              </a:tblGrid>
              <a:tr h="370840">
                <a:tc>
                  <a:txBody>
                    <a:bodyPr/>
                    <a:lstStyle/>
                    <a:p>
                      <a:endParaRPr lang="en-US" dirty="0" smtClean="0">
                        <a:latin typeface="Arial" pitchFamily="34" charset="0"/>
                        <a:cs typeface="Arial" pitchFamily="34" charset="0"/>
                      </a:endParaRPr>
                    </a:p>
                    <a:p>
                      <a:r>
                        <a:rPr lang="en-US" dirty="0" smtClean="0">
                          <a:latin typeface="Arial" pitchFamily="34" charset="0"/>
                          <a:cs typeface="Arial" pitchFamily="34" charset="0"/>
                        </a:rPr>
                        <a:t>Attribute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Shared</a:t>
                      </a:r>
                    </a:p>
                    <a:p>
                      <a:pPr algn="ctr"/>
                      <a:r>
                        <a:rPr lang="en-US" dirty="0" smtClean="0">
                          <a:latin typeface="Arial" pitchFamily="34" charset="0"/>
                          <a:cs typeface="Arial" pitchFamily="34" charset="0"/>
                        </a:rPr>
                        <a:t>Data</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Data</a:t>
                      </a:r>
                    </a:p>
                    <a:p>
                      <a:pPr algn="ctr"/>
                      <a:r>
                        <a:rPr lang="en-US" sz="1800" dirty="0" smtClean="0">
                          <a:latin typeface="Arial" pitchFamily="34" charset="0"/>
                          <a:cs typeface="Arial" pitchFamily="34" charset="0"/>
                        </a:rPr>
                        <a:t>Abstraction</a:t>
                      </a:r>
                      <a:endParaRPr lang="en-US" sz="1800"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Implicit</a:t>
                      </a:r>
                      <a:r>
                        <a:rPr lang="en-US" baseline="0" dirty="0" smtClean="0">
                          <a:latin typeface="Arial" pitchFamily="34" charset="0"/>
                          <a:cs typeface="Arial" pitchFamily="34" charset="0"/>
                        </a:rPr>
                        <a:t> </a:t>
                      </a:r>
                      <a:r>
                        <a:rPr lang="en-US" sz="1800" baseline="0" dirty="0" smtClean="0">
                          <a:latin typeface="Arial" pitchFamily="34" charset="0"/>
                          <a:cs typeface="Arial" pitchFamily="34" charset="0"/>
                        </a:rPr>
                        <a:t>Invocation</a:t>
                      </a:r>
                      <a:endParaRPr lang="en-US" sz="1800" dirty="0" smtClean="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Pipe and</a:t>
                      </a:r>
                    </a:p>
                    <a:p>
                      <a:pPr algn="ctr"/>
                      <a:r>
                        <a:rPr lang="en-US" dirty="0" smtClean="0">
                          <a:latin typeface="Arial" pitchFamily="34" charset="0"/>
                          <a:cs typeface="Arial" pitchFamily="34" charset="0"/>
                        </a:rPr>
                        <a:t>Filter</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Easy to change Algorithm</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Easy to Change Data</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Easy to Add Functionality</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Performance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Efficient Data Rep</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r h="370840">
                <a:tc>
                  <a:txBody>
                    <a:bodyPr/>
                    <a:lstStyle/>
                    <a:p>
                      <a:r>
                        <a:rPr lang="en-US" dirty="0" smtClean="0">
                          <a:latin typeface="Arial" pitchFamily="34" charset="0"/>
                          <a:cs typeface="Arial" pitchFamily="34" charset="0"/>
                        </a:rPr>
                        <a:t>Easy</a:t>
                      </a:r>
                      <a:r>
                        <a:rPr lang="en-US" baseline="0" dirty="0" smtClean="0">
                          <a:latin typeface="Arial" pitchFamily="34" charset="0"/>
                          <a:cs typeface="Arial" pitchFamily="34" charset="0"/>
                        </a:rPr>
                        <a:t> to Reuse</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r>
            </a:tbl>
          </a:graphicData>
        </a:graphic>
      </p:graphicFrame>
      <p:sp>
        <p:nvSpPr>
          <p:cNvPr id="5" name="TextBox 4"/>
          <p:cNvSpPr txBox="1"/>
          <p:nvPr/>
        </p:nvSpPr>
        <p:spPr>
          <a:xfrm>
            <a:off x="838200" y="5486400"/>
            <a:ext cx="7162800" cy="646113"/>
          </a:xfrm>
          <a:prstGeom prst="rect">
            <a:avLst/>
          </a:prstGeom>
          <a:noFill/>
        </p:spPr>
        <p:txBody>
          <a:bodyPr>
            <a:spAutoFit/>
          </a:bodyPr>
          <a:lstStyle/>
          <a:p>
            <a:pPr>
              <a:defRPr/>
            </a:pPr>
            <a:r>
              <a:rPr lang="en-US" dirty="0">
                <a:solidFill>
                  <a:schemeClr val="accent6">
                    <a:lumMod val="75000"/>
                  </a:schemeClr>
                </a:solidFill>
                <a:latin typeface="+mj-lt"/>
              </a:rPr>
              <a:t>+ means that the design has the attribute</a:t>
            </a:r>
          </a:p>
          <a:p>
            <a:pPr>
              <a:defRPr/>
            </a:pPr>
            <a:r>
              <a:rPr lang="en-US" dirty="0">
                <a:solidFill>
                  <a:schemeClr val="accent6">
                    <a:lumMod val="75000"/>
                  </a:schemeClr>
                </a:solidFill>
                <a:latin typeface="+mj-lt"/>
              </a:rPr>
              <a:t>- means that the attribute is not an aspect of the design </a:t>
            </a:r>
          </a:p>
        </p:txBody>
      </p:sp>
    </p:spTree>
    <p:extLst>
      <p:ext uri="{BB962C8B-B14F-4D97-AF65-F5344CB8AC3E}">
        <p14:creationId xmlns:p14="http://schemas.microsoft.com/office/powerpoint/2010/main" val="3409726656"/>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 (continued)</a:t>
            </a:r>
          </a:p>
        </p:txBody>
      </p:sp>
      <p:sp>
        <p:nvSpPr>
          <p:cNvPr id="68611" name="Rectangle 3"/>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Weighted comparison of KWIC solutions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p:txBody>
      </p:sp>
      <p:graphicFrame>
        <p:nvGraphicFramePr>
          <p:cNvPr id="5" name="Table 4"/>
          <p:cNvGraphicFramePr>
            <a:graphicFrameLocks noGrp="1"/>
          </p:cNvGraphicFramePr>
          <p:nvPr>
            <p:extLst/>
          </p:nvPr>
        </p:nvGraphicFramePr>
        <p:xfrm>
          <a:off x="533400" y="1878013"/>
          <a:ext cx="8229599" cy="3684462"/>
        </p:xfrm>
        <a:graphic>
          <a:graphicData uri="http://schemas.openxmlformats.org/drawingml/2006/table">
            <a:tbl>
              <a:tblPr firstRow="1" bandRow="1">
                <a:tableStyleId>{5C22544A-7EE6-4342-B048-85BDC9FD1C3A}</a:tableStyleId>
              </a:tblPr>
              <a:tblGrid>
                <a:gridCol w="2362955"/>
                <a:gridCol w="896293"/>
                <a:gridCol w="977773"/>
                <a:gridCol w="1466662"/>
                <a:gridCol w="1303699"/>
                <a:gridCol w="1222217"/>
              </a:tblGrid>
              <a:tr h="449644">
                <a:tc>
                  <a:txBody>
                    <a:bodyPr/>
                    <a:lstStyle/>
                    <a:p>
                      <a:pPr marL="0" marR="0" hangingPunct="0">
                        <a:spcBef>
                          <a:spcPts val="0"/>
                        </a:spcBef>
                        <a:spcAft>
                          <a:spcPts val="0"/>
                        </a:spcAft>
                      </a:pPr>
                      <a:endParaRPr lang="en-US" sz="1600" i="0" kern="1000" dirty="0" smtClean="0">
                        <a:latin typeface="Arial" pitchFamily="34" charset="0"/>
                        <a:ea typeface="Times New Roman"/>
                        <a:cs typeface="Arial" pitchFamily="34" charset="0"/>
                      </a:endParaRPr>
                    </a:p>
                    <a:p>
                      <a:pPr marL="0" marR="0" hangingPunct="0">
                        <a:spcBef>
                          <a:spcPts val="0"/>
                        </a:spcBef>
                        <a:spcAft>
                          <a:spcPts val="0"/>
                        </a:spcAft>
                      </a:pPr>
                      <a:r>
                        <a:rPr lang="en-US" sz="1600" i="0" kern="1000" dirty="0" smtClean="0">
                          <a:latin typeface="Arial" pitchFamily="34" charset="0"/>
                          <a:ea typeface="Times New Roman"/>
                          <a:cs typeface="Arial" pitchFamily="34" charset="0"/>
                        </a:rPr>
                        <a:t>Attribute</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endParaRPr lang="en-US" sz="1600" b="1" i="0" kern="1000" dirty="0" smtClean="0">
                        <a:latin typeface="Arial" pitchFamily="34" charset="0"/>
                        <a:ea typeface="Times New Roman"/>
                        <a:cs typeface="Arial" pitchFamily="34" charset="0"/>
                      </a:endParaRPr>
                    </a:p>
                    <a:p>
                      <a:pPr marL="0" marR="0" algn="ctr" hangingPunct="0">
                        <a:spcBef>
                          <a:spcPts val="0"/>
                        </a:spcBef>
                        <a:spcAft>
                          <a:spcPts val="0"/>
                        </a:spcAft>
                      </a:pPr>
                      <a:r>
                        <a:rPr lang="en-US" sz="1600" b="1" i="0" kern="1000" dirty="0" smtClean="0">
                          <a:latin typeface="Arial" pitchFamily="34" charset="0"/>
                          <a:ea typeface="Times New Roman"/>
                          <a:cs typeface="Arial" pitchFamily="34" charset="0"/>
                        </a:rPr>
                        <a:t>Priority</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Shared data</a:t>
                      </a:r>
                    </a:p>
                  </a:txBody>
                  <a:tcPr marL="83153" marR="83153" marT="0" marB="0"/>
                </a:tc>
                <a:tc>
                  <a:txBody>
                    <a:bodyPr/>
                    <a:lstStyle/>
                    <a:p>
                      <a:pPr marL="0" marR="0" algn="ctr" hangingPunct="0">
                        <a:spcBef>
                          <a:spcPts val="0"/>
                        </a:spcBef>
                        <a:spcAft>
                          <a:spcPts val="0"/>
                        </a:spcAft>
                      </a:pPr>
                      <a:r>
                        <a:rPr lang="en-US" sz="1600" i="0" kern="1000" dirty="0" smtClean="0">
                          <a:latin typeface="Arial" pitchFamily="34" charset="0"/>
                          <a:ea typeface="Times New Roman"/>
                          <a:cs typeface="Arial" pitchFamily="34" charset="0"/>
                        </a:rPr>
                        <a:t>Data abstraction</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Implicit invocation</a:t>
                      </a: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Pipe and filter</a:t>
                      </a:r>
                    </a:p>
                  </a:txBody>
                  <a:tcPr marL="83153" marR="83153" marT="0" marB="0"/>
                </a:tc>
              </a:tr>
              <a:tr h="554355">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algorithm</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5</a:t>
                      </a:r>
                    </a:p>
                  </a:txBody>
                  <a:tcPr marL="83153" marR="83153" marT="0" marB="0"/>
                </a:tc>
              </a:tr>
              <a:tr h="739140">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data representation</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r>
              <a:tr h="554355">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function</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3</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r>
              <a:tr h="449644">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Good performance</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3</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2</a:t>
                      </a:r>
                    </a:p>
                  </a:txBody>
                  <a:tcPr marL="83153" marR="83153" marT="0" marB="0"/>
                </a:tc>
              </a:tr>
              <a:tr h="449644">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reuse</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r>
              <a:tr h="449644">
                <a:tc>
                  <a:txBody>
                    <a:bodyPr/>
                    <a:lstStyle/>
                    <a:p>
                      <a:endParaRPr lang="en-US" sz="2200"/>
                    </a:p>
                  </a:txBody>
                  <a:tcPr marL="110871" marR="110871" marT="55436" marB="55436"/>
                </a:tc>
                <a:tc>
                  <a:txBody>
                    <a:bodyPr/>
                    <a:lstStyle/>
                    <a:p>
                      <a:endParaRPr lang="en-US" sz="2200"/>
                    </a:p>
                  </a:txBody>
                  <a:tcPr marL="110871" marR="110871" marT="55436" marB="55436"/>
                </a:tc>
                <a:tc>
                  <a:txBody>
                    <a:bodyPr/>
                    <a:lstStyle/>
                    <a:p>
                      <a:endParaRPr lang="en-US" sz="2200"/>
                    </a:p>
                  </a:txBody>
                  <a:tcPr marL="110871" marR="110871" marT="55436" marB="55436"/>
                </a:tc>
                <a:tc>
                  <a:txBody>
                    <a:bodyPr/>
                    <a:lstStyle/>
                    <a:p>
                      <a:endParaRPr lang="en-US" sz="2200" dirty="0"/>
                    </a:p>
                  </a:txBody>
                  <a:tcPr marL="110871" marR="110871" marT="55436" marB="55436"/>
                </a:tc>
                <a:tc>
                  <a:txBody>
                    <a:bodyPr/>
                    <a:lstStyle/>
                    <a:p>
                      <a:endParaRPr lang="en-US" sz="2200" dirty="0"/>
                    </a:p>
                  </a:txBody>
                  <a:tcPr marL="110871" marR="110871" marT="55436" marB="55436"/>
                </a:tc>
                <a:tc>
                  <a:txBody>
                    <a:bodyPr/>
                    <a:lstStyle/>
                    <a:p>
                      <a:endParaRPr lang="en-US" sz="2200" dirty="0"/>
                    </a:p>
                  </a:txBody>
                  <a:tcPr marL="110871" marR="110871" marT="55436" marB="55436"/>
                </a:tc>
              </a:tr>
            </a:tbl>
          </a:graphicData>
        </a:graphic>
      </p:graphicFrame>
      <p:sp>
        <p:nvSpPr>
          <p:cNvPr id="6" name="TextBox 5"/>
          <p:cNvSpPr txBox="1"/>
          <p:nvPr/>
        </p:nvSpPr>
        <p:spPr>
          <a:xfrm>
            <a:off x="533400" y="5105400"/>
            <a:ext cx="8229600" cy="1200150"/>
          </a:xfrm>
          <a:prstGeom prst="rect">
            <a:avLst/>
          </a:prstGeom>
          <a:noFill/>
        </p:spPr>
        <p:txBody>
          <a:bodyPr>
            <a:spAutoFit/>
          </a:bodyPr>
          <a:lstStyle/>
          <a:p>
            <a:pPr>
              <a:defRPr/>
            </a:pPr>
            <a:r>
              <a:rPr lang="en-US" dirty="0">
                <a:solidFill>
                  <a:schemeClr val="accent6">
                    <a:lumMod val="75000"/>
                  </a:schemeClr>
                </a:solidFill>
                <a:latin typeface="+mj-lt"/>
              </a:rPr>
              <a:t>Highest Priority of an attribute = 5,  Lowest priority = 1.  For example, Reusability is the most desirable attribute here</a:t>
            </a:r>
          </a:p>
          <a:p>
            <a:pPr>
              <a:defRPr/>
            </a:pPr>
            <a:r>
              <a:rPr lang="en-US" dirty="0">
                <a:solidFill>
                  <a:schemeClr val="accent6">
                    <a:lumMod val="75000"/>
                  </a:schemeClr>
                </a:solidFill>
                <a:latin typeface="+mj-lt"/>
              </a:rPr>
              <a:t>Numbers in column 3 to 6 represent the extent to which a design satisfies the characteristic of the corresponding attribute. 1 being the lowest, 5  being the highest</a:t>
            </a:r>
          </a:p>
        </p:txBody>
      </p:sp>
    </p:spTree>
    <p:extLst>
      <p:ext uri="{BB962C8B-B14F-4D97-AF65-F5344CB8AC3E}">
        <p14:creationId xmlns:p14="http://schemas.microsoft.com/office/powerpoint/2010/main" val="1976521231"/>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 (continued)</a:t>
            </a:r>
          </a:p>
        </p:txBody>
      </p:sp>
      <p:sp>
        <p:nvSpPr>
          <p:cNvPr id="69635" name="Rectangle 3"/>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Weighted comparison of KWIC solutions</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p:txBody>
      </p:sp>
      <p:graphicFrame>
        <p:nvGraphicFramePr>
          <p:cNvPr id="5" name="Table 4"/>
          <p:cNvGraphicFramePr>
            <a:graphicFrameLocks noGrp="1"/>
          </p:cNvGraphicFramePr>
          <p:nvPr>
            <p:extLst/>
          </p:nvPr>
        </p:nvGraphicFramePr>
        <p:xfrm>
          <a:off x="533400" y="1878013"/>
          <a:ext cx="8229599" cy="3684462"/>
        </p:xfrm>
        <a:graphic>
          <a:graphicData uri="http://schemas.openxmlformats.org/drawingml/2006/table">
            <a:tbl>
              <a:tblPr firstRow="1" bandRow="1">
                <a:tableStyleId>{5C22544A-7EE6-4342-B048-85BDC9FD1C3A}</a:tableStyleId>
              </a:tblPr>
              <a:tblGrid>
                <a:gridCol w="2362955"/>
                <a:gridCol w="896293"/>
                <a:gridCol w="977773"/>
                <a:gridCol w="1466662"/>
                <a:gridCol w="1303699"/>
                <a:gridCol w="1222217"/>
              </a:tblGrid>
              <a:tr h="449644">
                <a:tc>
                  <a:txBody>
                    <a:bodyPr/>
                    <a:lstStyle/>
                    <a:p>
                      <a:pPr marL="0" marR="0" hangingPunct="0">
                        <a:spcBef>
                          <a:spcPts val="0"/>
                        </a:spcBef>
                        <a:spcAft>
                          <a:spcPts val="0"/>
                        </a:spcAft>
                      </a:pPr>
                      <a:endParaRPr lang="en-US" sz="1600" i="0" kern="1000" dirty="0" smtClean="0">
                        <a:latin typeface="Arial" pitchFamily="34" charset="0"/>
                        <a:ea typeface="Times New Roman"/>
                        <a:cs typeface="Arial" pitchFamily="34" charset="0"/>
                      </a:endParaRPr>
                    </a:p>
                    <a:p>
                      <a:pPr marL="0" marR="0" hangingPunct="0">
                        <a:spcBef>
                          <a:spcPts val="0"/>
                        </a:spcBef>
                        <a:spcAft>
                          <a:spcPts val="0"/>
                        </a:spcAft>
                      </a:pPr>
                      <a:r>
                        <a:rPr lang="en-US" sz="1600" i="0" kern="1000" dirty="0" smtClean="0">
                          <a:latin typeface="Arial" pitchFamily="34" charset="0"/>
                          <a:ea typeface="Times New Roman"/>
                          <a:cs typeface="Arial" pitchFamily="34" charset="0"/>
                        </a:rPr>
                        <a:t>Attribute</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endParaRPr lang="en-US" sz="1600" b="1" i="0" kern="1000" dirty="0" smtClean="0">
                        <a:latin typeface="Arial" pitchFamily="34" charset="0"/>
                        <a:ea typeface="Times New Roman"/>
                        <a:cs typeface="Arial" pitchFamily="34" charset="0"/>
                      </a:endParaRPr>
                    </a:p>
                    <a:p>
                      <a:pPr marL="0" marR="0" algn="ctr" hangingPunct="0">
                        <a:spcBef>
                          <a:spcPts val="0"/>
                        </a:spcBef>
                        <a:spcAft>
                          <a:spcPts val="0"/>
                        </a:spcAft>
                      </a:pPr>
                      <a:r>
                        <a:rPr lang="en-US" sz="1600" b="1" i="0" kern="1000" dirty="0" smtClean="0">
                          <a:latin typeface="Arial" pitchFamily="34" charset="0"/>
                          <a:ea typeface="Times New Roman"/>
                          <a:cs typeface="Arial" pitchFamily="34" charset="0"/>
                        </a:rPr>
                        <a:t>Priority</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Shared data</a:t>
                      </a:r>
                    </a:p>
                  </a:txBody>
                  <a:tcPr marL="83153" marR="83153" marT="0" marB="0"/>
                </a:tc>
                <a:tc>
                  <a:txBody>
                    <a:bodyPr/>
                    <a:lstStyle/>
                    <a:p>
                      <a:pPr marL="0" marR="0" algn="ctr" hangingPunct="0">
                        <a:spcBef>
                          <a:spcPts val="0"/>
                        </a:spcBef>
                        <a:spcAft>
                          <a:spcPts val="0"/>
                        </a:spcAft>
                      </a:pPr>
                      <a:r>
                        <a:rPr lang="en-US" sz="1600" i="0" kern="1000" dirty="0" smtClean="0">
                          <a:latin typeface="Arial" pitchFamily="34" charset="0"/>
                          <a:ea typeface="Times New Roman"/>
                          <a:cs typeface="Arial" pitchFamily="34" charset="0"/>
                        </a:rPr>
                        <a:t>Data abstraction</a:t>
                      </a:r>
                      <a:endParaRPr lang="en-US" sz="1600" i="0" kern="1000" dirty="0">
                        <a:latin typeface="Arial" pitchFamily="34" charset="0"/>
                        <a:ea typeface="Times New Roman"/>
                        <a:cs typeface="Arial" pitchFamily="34" charset="0"/>
                      </a:endParaRP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Implicit invocation</a:t>
                      </a:r>
                    </a:p>
                  </a:txBody>
                  <a:tcPr marL="83153" marR="83153" marT="0" marB="0"/>
                </a:tc>
                <a:tc>
                  <a:txBody>
                    <a:bodyPr/>
                    <a:lstStyle/>
                    <a:p>
                      <a:pPr marL="0" marR="0" algn="ctr" hangingPunct="0">
                        <a:spcBef>
                          <a:spcPts val="0"/>
                        </a:spcBef>
                        <a:spcAft>
                          <a:spcPts val="0"/>
                        </a:spcAft>
                      </a:pPr>
                      <a:r>
                        <a:rPr lang="en-US" sz="1600" i="0" kern="1000" dirty="0">
                          <a:latin typeface="Arial" pitchFamily="34" charset="0"/>
                          <a:ea typeface="Times New Roman"/>
                          <a:cs typeface="Arial" pitchFamily="34" charset="0"/>
                        </a:rPr>
                        <a:t>Pipe and filter</a:t>
                      </a:r>
                    </a:p>
                  </a:txBody>
                  <a:tcPr marL="83153" marR="83153" marT="0" marB="0"/>
                </a:tc>
              </a:tr>
              <a:tr h="554355">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algorithm</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r>
              <a:tr h="739140">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data representation</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1</a:t>
                      </a:r>
                    </a:p>
                  </a:txBody>
                  <a:tcPr marL="83153" marR="83153" marT="0" marB="0"/>
                </a:tc>
              </a:tr>
              <a:tr h="554355">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change function</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3</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r>
              <a:tr h="449644">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Good performance</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3</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2</a:t>
                      </a:r>
                    </a:p>
                  </a:txBody>
                  <a:tcPr marL="83153" marR="83153" marT="0" marB="0"/>
                </a:tc>
              </a:tr>
              <a:tr h="449644">
                <a:tc>
                  <a:txBody>
                    <a:bodyPr/>
                    <a:lstStyle/>
                    <a:p>
                      <a:pPr marL="0" marR="0" hangingPunct="0">
                        <a:spcBef>
                          <a:spcPts val="0"/>
                        </a:spcBef>
                        <a:spcAft>
                          <a:spcPts val="0"/>
                        </a:spcAft>
                      </a:pPr>
                      <a:r>
                        <a:rPr lang="en-US" sz="1800" kern="1000" dirty="0">
                          <a:latin typeface="Arial" pitchFamily="34" charset="0"/>
                          <a:ea typeface="Times New Roman"/>
                          <a:cs typeface="Arial" pitchFamily="34" charset="0"/>
                        </a:rPr>
                        <a:t>Easy to reuse</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1</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4</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2</a:t>
                      </a:r>
                    </a:p>
                  </a:txBody>
                  <a:tcPr marL="83153" marR="83153" marT="0" marB="0"/>
                </a:tc>
                <a:tc>
                  <a:txBody>
                    <a:bodyPr/>
                    <a:lstStyle/>
                    <a:p>
                      <a:pPr marL="0" marR="0" algn="ctr" hangingPunct="0">
                        <a:spcBef>
                          <a:spcPts val="0"/>
                        </a:spcBef>
                        <a:spcAft>
                          <a:spcPts val="0"/>
                        </a:spcAft>
                      </a:pPr>
                      <a:r>
                        <a:rPr lang="en-US" sz="1800" kern="1000" dirty="0">
                          <a:latin typeface="Arial" pitchFamily="34" charset="0"/>
                          <a:ea typeface="Times New Roman"/>
                          <a:cs typeface="Arial" pitchFamily="34" charset="0"/>
                        </a:rPr>
                        <a:t>5</a:t>
                      </a:r>
                    </a:p>
                  </a:txBody>
                  <a:tcPr marL="83153" marR="83153" marT="0" marB="0"/>
                </a:tc>
              </a:tr>
              <a:tr h="449644">
                <a:tc>
                  <a:txBody>
                    <a:bodyPr/>
                    <a:lstStyle/>
                    <a:p>
                      <a:endParaRPr lang="en-US" sz="2200"/>
                    </a:p>
                  </a:txBody>
                  <a:tcPr marL="110871" marR="110871" marT="55436" marB="55436"/>
                </a:tc>
                <a:tc>
                  <a:txBody>
                    <a:bodyPr/>
                    <a:lstStyle/>
                    <a:p>
                      <a:endParaRPr lang="en-US" sz="2200"/>
                    </a:p>
                  </a:txBody>
                  <a:tcPr marL="110871" marR="110871" marT="55436" marB="55436"/>
                </a:tc>
                <a:tc>
                  <a:txBody>
                    <a:bodyPr/>
                    <a:lstStyle/>
                    <a:p>
                      <a:endParaRPr lang="en-US" sz="2200"/>
                    </a:p>
                  </a:txBody>
                  <a:tcPr marL="110871" marR="110871" marT="55436" marB="55436"/>
                </a:tc>
                <a:tc>
                  <a:txBody>
                    <a:bodyPr/>
                    <a:lstStyle/>
                    <a:p>
                      <a:endParaRPr lang="en-US" sz="2200" dirty="0"/>
                    </a:p>
                  </a:txBody>
                  <a:tcPr marL="110871" marR="110871" marT="55436" marB="55436"/>
                </a:tc>
                <a:tc>
                  <a:txBody>
                    <a:bodyPr/>
                    <a:lstStyle/>
                    <a:p>
                      <a:endParaRPr lang="en-US" sz="2200" dirty="0"/>
                    </a:p>
                  </a:txBody>
                  <a:tcPr marL="110871" marR="110871" marT="55436" marB="55436"/>
                </a:tc>
                <a:tc>
                  <a:txBody>
                    <a:bodyPr/>
                    <a:lstStyle/>
                    <a:p>
                      <a:endParaRPr lang="en-US" sz="2200" dirty="0"/>
                    </a:p>
                  </a:txBody>
                  <a:tcPr marL="110871" marR="110871" marT="55436" marB="55436"/>
                </a:tc>
              </a:tr>
            </a:tbl>
          </a:graphicData>
        </a:graphic>
      </p:graphicFrame>
      <p:sp>
        <p:nvSpPr>
          <p:cNvPr id="6" name="TextBox 5"/>
          <p:cNvSpPr txBox="1"/>
          <p:nvPr/>
        </p:nvSpPr>
        <p:spPr>
          <a:xfrm>
            <a:off x="457200" y="5105400"/>
            <a:ext cx="8610600" cy="923925"/>
          </a:xfrm>
          <a:prstGeom prst="rect">
            <a:avLst/>
          </a:prstGeom>
          <a:noFill/>
        </p:spPr>
        <p:txBody>
          <a:bodyPr>
            <a:spAutoFit/>
          </a:bodyPr>
          <a:lstStyle/>
          <a:p>
            <a:pPr>
              <a:defRPr/>
            </a:pPr>
            <a:r>
              <a:rPr lang="en-US" dirty="0">
                <a:solidFill>
                  <a:schemeClr val="accent6">
                    <a:lumMod val="75000"/>
                  </a:schemeClr>
                </a:solidFill>
                <a:latin typeface="+mj-lt"/>
              </a:rPr>
              <a:t>Multiply the priorities with ratings and sum over the design to get score for each design</a:t>
            </a:r>
          </a:p>
          <a:p>
            <a:pPr>
              <a:defRPr/>
            </a:pPr>
            <a:r>
              <a:rPr lang="en-US" dirty="0">
                <a:solidFill>
                  <a:schemeClr val="accent6">
                    <a:lumMod val="75000"/>
                  </a:schemeClr>
                </a:solidFill>
                <a:latin typeface="+mj-lt"/>
              </a:rPr>
              <a:t>For example score for pipe and filter = 1x5 + 4x1 + 3x5 + 3x2 + 5x5 = 55.</a:t>
            </a:r>
          </a:p>
          <a:p>
            <a:pPr>
              <a:defRPr/>
            </a:pPr>
            <a:r>
              <a:rPr lang="en-US" dirty="0">
                <a:solidFill>
                  <a:schemeClr val="accent6">
                    <a:lumMod val="75000"/>
                  </a:schemeClr>
                </a:solidFill>
                <a:latin typeface="+mj-lt"/>
              </a:rPr>
              <a:t>Pick the design with the highest score. Here </a:t>
            </a:r>
            <a:r>
              <a:rPr lang="en-US" dirty="0" smtClean="0">
                <a:solidFill>
                  <a:schemeClr val="accent6">
                    <a:lumMod val="75000"/>
                  </a:schemeClr>
                </a:solidFill>
                <a:latin typeface="+mj-lt"/>
              </a:rPr>
              <a:t>data abstraction </a:t>
            </a:r>
            <a:r>
              <a:rPr lang="en-US" dirty="0">
                <a:solidFill>
                  <a:schemeClr val="accent6">
                    <a:lumMod val="75000"/>
                  </a:schemeClr>
                </a:solidFill>
                <a:latin typeface="+mj-lt"/>
              </a:rPr>
              <a:t>has the highest score (57)</a:t>
            </a:r>
          </a:p>
        </p:txBody>
      </p:sp>
    </p:spTree>
    <p:extLst>
      <p:ext uri="{BB962C8B-B14F-4D97-AF65-F5344CB8AC3E}">
        <p14:creationId xmlns:p14="http://schemas.microsoft.com/office/powerpoint/2010/main" val="302847617"/>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0"/>
            <a:ext cx="8534400" cy="1127125"/>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br>
              <a:rPr lang="en-GB" sz="3200" dirty="0" smtClean="0">
                <a:cs typeface="Arial" charset="0"/>
              </a:rPr>
            </a:br>
            <a:r>
              <a:rPr lang="en-GB" sz="2800" dirty="0" smtClean="0">
                <a:cs typeface="Arial" charset="0"/>
              </a:rPr>
              <a:t>One Specification, Many Designs (continued)</a:t>
            </a:r>
          </a:p>
        </p:txBody>
      </p:sp>
      <p:sp>
        <p:nvSpPr>
          <p:cNvPr id="70659" name="Rectangle 3"/>
          <p:cNvSpPr>
            <a:spLocks noGrp="1" noChangeArrowheads="1"/>
          </p:cNvSpPr>
          <p:nvPr>
            <p:ph idx="1"/>
          </p:nvPr>
        </p:nvSpPr>
        <p:spPr>
          <a:xfrm>
            <a:off x="457200" y="1447800"/>
            <a:ext cx="8212138" cy="466090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Other attributes to consider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Modularity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Testability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Security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Ease of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Ease of understanding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mtClean="0">
                <a:cs typeface="Arial" charset="0"/>
              </a:rPr>
              <a:t>Ease of integration</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smtClean="0">
              <a:cs typeface="Arial" charset="0"/>
            </a:endParaRPr>
          </a:p>
        </p:txBody>
      </p:sp>
    </p:spTree>
    <p:extLst>
      <p:ext uri="{BB962C8B-B14F-4D97-AF65-F5344CB8AC3E}">
        <p14:creationId xmlns:p14="http://schemas.microsoft.com/office/powerpoint/2010/main" val="2782809102"/>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
          <p:cNvSpPr>
            <a:spLocks noGrp="1" noChangeArrowheads="1"/>
          </p:cNvSpPr>
          <p:nvPr>
            <p:ph type="title"/>
          </p:nvPr>
        </p:nvSpPr>
        <p:spPr>
          <a:xfrm>
            <a:off x="457200" y="0"/>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Cost-Benefit Analysis</a:t>
            </a:r>
            <a:endParaRPr lang="en-GB" dirty="0" smtClean="0">
              <a:cs typeface="Arial" charset="0"/>
            </a:endParaRPr>
          </a:p>
        </p:txBody>
      </p:sp>
      <p:sp>
        <p:nvSpPr>
          <p:cNvPr id="71683" name="Rectangle 2"/>
          <p:cNvSpPr>
            <a:spLocks noGrp="1" noChangeArrowheads="1"/>
          </p:cNvSpPr>
          <p:nvPr>
            <p:ph idx="1"/>
          </p:nvPr>
        </p:nvSpPr>
        <p:spPr>
          <a:xfrm>
            <a:off x="457200" y="1435100"/>
            <a:ext cx="8229600" cy="4660900"/>
          </a:xfrm>
        </p:spPr>
        <p:txBody>
          <a:bodyPr/>
          <a:lstStyle/>
          <a:p>
            <a:r>
              <a:rPr lang="en-US" smtClean="0">
                <a:cs typeface="Arial" charset="0"/>
              </a:rPr>
              <a:t>Consider a proposal to improve KWIC performance because the number of KWIC indices have increased</a:t>
            </a:r>
          </a:p>
          <a:p>
            <a:pPr lvl="1"/>
            <a:r>
              <a:rPr lang="en-US" sz="2000" smtClean="0">
                <a:cs typeface="Arial" charset="0"/>
              </a:rPr>
              <a:t>Eliminate noise word indices?</a:t>
            </a:r>
          </a:p>
          <a:p>
            <a:pPr lvl="1"/>
            <a:r>
              <a:rPr lang="en-US" sz="2000" smtClean="0">
                <a:cs typeface="Arial" charset="0"/>
              </a:rPr>
              <a:t>Change representation of indices to bin of indices?</a:t>
            </a:r>
            <a:endParaRPr lang="en-GB" sz="2000" smtClean="0">
              <a:cs typeface="Arial" charset="0"/>
            </a:endParaRPr>
          </a:p>
          <a:p>
            <a:pPr lvl="1"/>
            <a:r>
              <a:rPr lang="en-GB" sz="2000" smtClean="0">
                <a:cs typeface="Arial" charset="0"/>
              </a:rPr>
              <a:t>Increase server capacity?</a:t>
            </a:r>
          </a:p>
          <a:p>
            <a:r>
              <a:rPr lang="en-US" smtClean="0">
                <a:cs typeface="Arial" charset="0"/>
              </a:rPr>
              <a:t>A cost–benefit analysis is a widely used business tool for estimating and comparing the costs and benefits of a proposed change</a:t>
            </a:r>
          </a:p>
          <a:p>
            <a:pPr>
              <a:buFont typeface="Lucida Sans Unicode" pitchFamily="34" charset="0"/>
              <a:buNone/>
            </a:pPr>
            <a:endParaRPr lang="en-US" smtClean="0">
              <a:cs typeface="Arial" charset="0"/>
            </a:endParaRPr>
          </a:p>
        </p:txBody>
      </p:sp>
    </p:spTree>
    <p:extLst>
      <p:ext uri="{BB962C8B-B14F-4D97-AF65-F5344CB8AC3E}">
        <p14:creationId xmlns:p14="http://schemas.microsoft.com/office/powerpoint/2010/main" val="4151004628"/>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a:xfrm>
            <a:off x="457200" y="0"/>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Computing Benefits</a:t>
            </a:r>
            <a:endParaRPr lang="en-GB" dirty="0" smtClean="0">
              <a:cs typeface="Arial" charset="0"/>
            </a:endParaRPr>
          </a:p>
        </p:txBody>
      </p:sp>
      <p:sp>
        <p:nvSpPr>
          <p:cNvPr id="72707" name="Rectangle 2"/>
          <p:cNvSpPr>
            <a:spLocks noGrp="1" noChangeArrowheads="1"/>
          </p:cNvSpPr>
          <p:nvPr>
            <p:ph idx="1"/>
          </p:nvPr>
        </p:nvSpPr>
        <p:spPr>
          <a:xfrm>
            <a:off x="457200" y="1435100"/>
            <a:ext cx="8212138" cy="4660900"/>
          </a:xfrm>
        </p:spPr>
        <p:txBody>
          <a:bodyPr/>
          <a:lstStyle/>
          <a:p>
            <a:r>
              <a:rPr lang="en-US" dirty="0" smtClean="0">
                <a:cs typeface="Arial" charset="0"/>
              </a:rPr>
              <a:t>A cost-benefit analysis contrasts financial benefits with financial costs, both in Dollars</a:t>
            </a:r>
          </a:p>
          <a:p>
            <a:pPr lvl="1"/>
            <a:r>
              <a:rPr lang="en-US" dirty="0" smtClean="0">
                <a:cs typeface="Arial" charset="0"/>
              </a:rPr>
              <a:t>Costs</a:t>
            </a:r>
          </a:p>
          <a:p>
            <a:pPr lvl="2"/>
            <a:r>
              <a:rPr lang="en-US" dirty="0" smtClean="0">
                <a:cs typeface="Arial" charset="0"/>
              </a:rPr>
              <a:t>Development</a:t>
            </a:r>
          </a:p>
          <a:p>
            <a:pPr lvl="2"/>
            <a:r>
              <a:rPr lang="en-US" dirty="0" smtClean="0">
                <a:cs typeface="Arial" charset="0"/>
              </a:rPr>
              <a:t>Operational</a:t>
            </a:r>
          </a:p>
          <a:p>
            <a:pPr lvl="1"/>
            <a:r>
              <a:rPr lang="en-US" dirty="0" smtClean="0">
                <a:cs typeface="Arial" charset="0"/>
              </a:rPr>
              <a:t>Benefits</a:t>
            </a:r>
          </a:p>
          <a:p>
            <a:pPr lvl="2"/>
            <a:r>
              <a:rPr lang="en-US" dirty="0" smtClean="0">
                <a:cs typeface="Arial" charset="0"/>
              </a:rPr>
              <a:t>Reduced Operational Costs</a:t>
            </a:r>
          </a:p>
          <a:p>
            <a:pPr lvl="2"/>
            <a:r>
              <a:rPr lang="en-US" dirty="0" smtClean="0">
                <a:cs typeface="Arial" charset="0"/>
              </a:rPr>
              <a:t>Increased Earnings</a:t>
            </a:r>
          </a:p>
          <a:p>
            <a:r>
              <a:rPr lang="en-US" dirty="0" smtClean="0">
                <a:cs typeface="Arial" charset="0"/>
              </a:rPr>
              <a:t>Payback period</a:t>
            </a:r>
          </a:p>
          <a:p>
            <a:pPr lvl="1"/>
            <a:r>
              <a:rPr lang="en-US" dirty="0" smtClean="0">
                <a:cs typeface="Arial" charset="0"/>
              </a:rPr>
              <a:t>the length of time before accumulative benefits recover the costs of implementation</a:t>
            </a:r>
          </a:p>
        </p:txBody>
      </p:sp>
    </p:spTree>
    <p:extLst>
      <p:ext uri="{BB962C8B-B14F-4D97-AF65-F5344CB8AC3E}">
        <p14:creationId xmlns:p14="http://schemas.microsoft.com/office/powerpoint/2010/main" val="3294063389"/>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676400"/>
            <a:ext cx="9052112" cy="4267200"/>
          </a:xfrm>
          <a:prstGeom prst="rect">
            <a:avLst/>
          </a:prstGeom>
        </p:spPr>
      </p:pic>
      <p:pic>
        <p:nvPicPr>
          <p:cNvPr id="5" name="Picture 4"/>
          <p:cNvPicPr>
            <a:picLocks noChangeAspect="1"/>
          </p:cNvPicPr>
          <p:nvPr/>
        </p:nvPicPr>
        <p:blipFill>
          <a:blip r:embed="rId3"/>
          <a:stretch>
            <a:fillRect/>
          </a:stretch>
        </p:blipFill>
        <p:spPr>
          <a:xfrm>
            <a:off x="271098" y="304800"/>
            <a:ext cx="6315075" cy="4467225"/>
          </a:xfrm>
          <a:prstGeom prst="rect">
            <a:avLst/>
          </a:prstGeom>
        </p:spPr>
      </p:pic>
    </p:spTree>
    <p:extLst>
      <p:ext uri="{BB962C8B-B14F-4D97-AF65-F5344CB8AC3E}">
        <p14:creationId xmlns:p14="http://schemas.microsoft.com/office/powerpoint/2010/main" val="191594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p:cNvPicPr>
            <a:picLocks noChangeAspect="1" noChangeArrowheads="1"/>
          </p:cNvPicPr>
          <p:nvPr/>
        </p:nvPicPr>
        <p:blipFill>
          <a:blip r:embed="rId3" cstate="print"/>
          <a:srcRect/>
          <a:stretch>
            <a:fillRect/>
          </a:stretch>
        </p:blipFill>
        <p:spPr bwMode="auto">
          <a:xfrm>
            <a:off x="2362200" y="3048000"/>
            <a:ext cx="5357813" cy="3149600"/>
          </a:xfrm>
          <a:prstGeom prst="rect">
            <a:avLst/>
          </a:prstGeom>
          <a:noFill/>
          <a:ln w="12700">
            <a:noFill/>
            <a:miter lim="800000"/>
            <a:headEnd/>
            <a:tailEnd/>
          </a:ln>
        </p:spPr>
      </p:pic>
      <p:sp>
        <p:nvSpPr>
          <p:cNvPr id="10243"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0244"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Many ways to leverage existing solutions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Cloning:  Borrow design/code in its entirety, with minor adjustments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Reference models:  Generic architecture that suggests how to decompose the system</a:t>
            </a:r>
          </a:p>
        </p:txBody>
      </p:sp>
    </p:spTree>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a:spLocks noGrp="1" noChangeArrowheads="1"/>
          </p:cNvSpPr>
          <p:nvPr>
            <p:ph type="title"/>
          </p:nvPr>
        </p:nvSpPr>
        <p:spPr>
          <a:xfrm>
            <a:off x="457200" y="0"/>
            <a:ext cx="8686800" cy="1127125"/>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3200" dirty="0" smtClean="0">
                <a:cs typeface="Arial" charset="0"/>
              </a:rPr>
              <a:t>Architecture Evaluation and Refinement</a:t>
            </a:r>
            <a:r>
              <a:rPr lang="en-GB" dirty="0" smtClean="0">
                <a:cs typeface="Arial" charset="0"/>
              </a:rPr>
              <a:t/>
            </a:r>
            <a:br>
              <a:rPr lang="en-GB" dirty="0" smtClean="0">
                <a:cs typeface="Arial" charset="0"/>
              </a:rPr>
            </a:br>
            <a:r>
              <a:rPr lang="en-GB" sz="2800" dirty="0" smtClean="0">
                <a:cs typeface="Arial" charset="0"/>
              </a:rPr>
              <a:t>Computing Benefits (Continued)</a:t>
            </a:r>
            <a:endParaRPr lang="en-GB" dirty="0" smtClean="0">
              <a:cs typeface="Arial" charset="0"/>
            </a:endParaRPr>
          </a:p>
        </p:txBody>
      </p:sp>
      <p:sp>
        <p:nvSpPr>
          <p:cNvPr id="73731" name="Rectangle 2"/>
          <p:cNvSpPr>
            <a:spLocks noGrp="1" noChangeArrowheads="1"/>
          </p:cNvSpPr>
          <p:nvPr>
            <p:ph idx="1"/>
          </p:nvPr>
        </p:nvSpPr>
        <p:spPr>
          <a:xfrm>
            <a:off x="457200" y="1435100"/>
            <a:ext cx="8212138" cy="4660900"/>
          </a:xfrm>
        </p:spPr>
        <p:txBody>
          <a:bodyPr>
            <a:normAutofit/>
          </a:bodyPr>
          <a:lstStyle/>
          <a:p>
            <a:r>
              <a:rPr lang="en-US" sz="3200" dirty="0" smtClean="0">
                <a:cs typeface="Arial" charset="0"/>
              </a:rPr>
              <a:t>Return on Investment (ROI)</a:t>
            </a:r>
          </a:p>
          <a:p>
            <a:pPr lvl="1"/>
            <a:r>
              <a:rPr lang="en-US" sz="2800" dirty="0" smtClean="0">
                <a:cs typeface="Arial" charset="0"/>
              </a:rPr>
              <a:t>ROI = Benefits/Cost, ROI &gt; 1 is desired</a:t>
            </a:r>
          </a:p>
          <a:p>
            <a:pPr lvl="1"/>
            <a:r>
              <a:rPr lang="en-US" sz="2800" dirty="0" smtClean="0">
                <a:cs typeface="Arial" charset="0"/>
              </a:rPr>
              <a:t>%age gain ROI = (Benefits – Cost) / Cost x 100</a:t>
            </a:r>
          </a:p>
          <a:p>
            <a:pPr lvl="1"/>
            <a:r>
              <a:rPr lang="en-US" sz="2800" dirty="0" smtClean="0">
                <a:cs typeface="Arial" charset="0"/>
              </a:rPr>
              <a:t>Example</a:t>
            </a:r>
          </a:p>
          <a:p>
            <a:pPr lvl="2"/>
            <a:r>
              <a:rPr lang="en-US" sz="2000" dirty="0" smtClean="0">
                <a:cs typeface="Arial" charset="0"/>
              </a:rPr>
              <a:t>After five years</a:t>
            </a:r>
          </a:p>
          <a:p>
            <a:pPr lvl="3"/>
            <a:r>
              <a:rPr lang="en-US" sz="1800" dirty="0" smtClean="0">
                <a:cs typeface="Arial" charset="0"/>
              </a:rPr>
              <a:t>Cost = $ 2249559</a:t>
            </a:r>
          </a:p>
          <a:p>
            <a:pPr lvl="3"/>
            <a:r>
              <a:rPr lang="en-US" sz="1800" dirty="0" smtClean="0">
                <a:cs typeface="Arial" charset="0"/>
              </a:rPr>
              <a:t>Benefits = $ 6122893</a:t>
            </a:r>
          </a:p>
          <a:p>
            <a:pPr lvl="3"/>
            <a:r>
              <a:rPr lang="en-US" sz="1800" dirty="0" smtClean="0">
                <a:cs typeface="Arial" charset="0"/>
              </a:rPr>
              <a:t>ROI =  2.72 i.e.  Total benefits are approx. 3 times the total costs</a:t>
            </a:r>
          </a:p>
          <a:p>
            <a:pPr lvl="3"/>
            <a:r>
              <a:rPr lang="en-US" sz="1800" dirty="0" smtClean="0">
                <a:cs typeface="Arial" charset="0"/>
              </a:rPr>
              <a:t>%age gain ROI  = 172.19 % i.e. Your earnings are 172.19 % of the total costs</a:t>
            </a:r>
          </a:p>
        </p:txBody>
      </p:sp>
    </p:spTree>
    <p:extLst>
      <p:ext uri="{BB962C8B-B14F-4D97-AF65-F5344CB8AC3E}">
        <p14:creationId xmlns:p14="http://schemas.microsoft.com/office/powerpoint/2010/main" val="1008331390"/>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SE book by </a:t>
            </a:r>
            <a:r>
              <a:rPr lang="en-US" dirty="0" err="1" smtClean="0"/>
              <a:t>Pfleeger</a:t>
            </a:r>
            <a:endParaRPr lang="en-US" dirty="0" smtClean="0"/>
          </a:p>
          <a:p>
            <a:r>
              <a:rPr lang="en-US" dirty="0" smtClean="0"/>
              <a:t>SE book by Pressman</a:t>
            </a:r>
          </a:p>
          <a:p>
            <a:r>
              <a:rPr lang="en-US" dirty="0" smtClean="0"/>
              <a:t>SE book by Ian </a:t>
            </a:r>
            <a:r>
              <a:rPr lang="en-US" dirty="0" err="1" smtClean="0"/>
              <a:t>Sommerville</a:t>
            </a:r>
            <a:endParaRPr lang="en-US" dirty="0" smtClean="0"/>
          </a:p>
          <a:p>
            <a:r>
              <a:rPr lang="en-US" dirty="0" smtClean="0"/>
              <a:t>UCF slides for SE course (a few slides have been reused)</a:t>
            </a:r>
          </a:p>
          <a:p>
            <a:endParaRPr lang="en-US" dirty="0"/>
          </a:p>
        </p:txBody>
      </p:sp>
    </p:spTree>
    <p:extLst>
      <p:ext uri="{BB962C8B-B14F-4D97-AF65-F5344CB8AC3E}">
        <p14:creationId xmlns:p14="http://schemas.microsoft.com/office/powerpoint/2010/main" val="875833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1267" name="Rectangle 2"/>
          <p:cNvSpPr>
            <a:spLocks noGrp="1" noChangeArrowheads="1"/>
          </p:cNvSpPr>
          <p:nvPr>
            <p:ph idx="1"/>
          </p:nvPr>
        </p:nvSpPr>
        <p:spPr>
          <a:xfrm>
            <a:off x="457200" y="1447800"/>
            <a:ext cx="8212138" cy="17526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Reference model for a compiler</a:t>
            </a:r>
          </a:p>
        </p:txBody>
      </p:sp>
      <p:grpSp>
        <p:nvGrpSpPr>
          <p:cNvPr id="11268" name="Group 4"/>
          <p:cNvGrpSpPr>
            <a:grpSpLocks/>
          </p:cNvGrpSpPr>
          <p:nvPr/>
        </p:nvGrpSpPr>
        <p:grpSpPr bwMode="auto">
          <a:xfrm>
            <a:off x="1371600" y="1981200"/>
            <a:ext cx="6629400" cy="4114800"/>
            <a:chOff x="0" y="0"/>
            <a:chExt cx="9100" cy="5280"/>
          </a:xfrm>
        </p:grpSpPr>
        <p:pic>
          <p:nvPicPr>
            <p:cNvPr id="11269" name="Picture 5"/>
            <p:cNvPicPr>
              <a:picLocks noChangeAspect="1" noChangeArrowheads="1"/>
            </p:cNvPicPr>
            <p:nvPr/>
          </p:nvPicPr>
          <p:blipFill>
            <a:blip r:embed="rId3" cstate="print"/>
            <a:srcRect/>
            <a:stretch>
              <a:fillRect/>
            </a:stretch>
          </p:blipFill>
          <p:spPr bwMode="auto">
            <a:xfrm>
              <a:off x="163" y="0"/>
              <a:ext cx="8440" cy="4837"/>
            </a:xfrm>
            <a:prstGeom prst="rect">
              <a:avLst/>
            </a:prstGeom>
            <a:noFill/>
            <a:ln w="12700">
              <a:noFill/>
              <a:miter lim="800000"/>
              <a:headEnd/>
              <a:tailEnd/>
            </a:ln>
          </p:spPr>
        </p:pic>
        <p:sp>
          <p:nvSpPr>
            <p:cNvPr id="11270" name="Rectangle 6"/>
            <p:cNvSpPr>
              <a:spLocks/>
            </p:cNvSpPr>
            <p:nvPr/>
          </p:nvSpPr>
          <p:spPr bwMode="auto">
            <a:xfrm>
              <a:off x="0" y="4940"/>
              <a:ext cx="9100" cy="340"/>
            </a:xfrm>
            <a:prstGeom prst="rect">
              <a:avLst/>
            </a:prstGeom>
            <a:noFill/>
            <a:ln w="3175">
              <a:noFill/>
              <a:miter lim="800000"/>
              <a:headEnd/>
              <a:tailEnd/>
            </a:ln>
          </p:spPr>
          <p:txBody>
            <a:bodyPr lIns="0" tIns="0" rIns="0" bIns="0"/>
            <a:lstStyle/>
            <a:p>
              <a:pPr eaLnBrk="0" hangingPunct="0"/>
              <a:endParaRPr lang="en-US"/>
            </a:p>
          </p:txBody>
        </p:sp>
      </p:gr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a:xfrm>
            <a:off x="457200" y="0"/>
            <a:ext cx="8212138" cy="1127125"/>
          </a:xfrm>
        </p:spPr>
        <p:txBody>
          <a:bodyP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cs typeface="Arial" charset="0"/>
              </a:rPr>
              <a:t>The Design Process</a:t>
            </a:r>
            <a:br>
              <a:rPr lang="en-GB" dirty="0" smtClean="0">
                <a:cs typeface="Arial" charset="0"/>
              </a:rPr>
            </a:br>
            <a:r>
              <a:rPr lang="en-GB" sz="2800" dirty="0" smtClean="0">
                <a:cs typeface="Arial" charset="0"/>
              </a:rPr>
              <a:t>Design is a Creative Process (continued)</a:t>
            </a:r>
          </a:p>
        </p:txBody>
      </p:sp>
      <p:sp>
        <p:nvSpPr>
          <p:cNvPr id="12291" name="Rectangle 2"/>
          <p:cNvSpPr>
            <a:spLocks noGrp="1" noChangeArrowheads="1"/>
          </p:cNvSpPr>
          <p:nvPr>
            <p:ph idx="1"/>
          </p:nvPr>
        </p:nvSpPr>
        <p:spPr>
          <a:xfrm>
            <a:off x="457200" y="1447800"/>
            <a:ext cx="8212138" cy="4648200"/>
          </a:xfrm>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More typically, a reference model will not exist for the problem</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smtClean="0">
                <a:cs typeface="Arial" charset="0"/>
              </a:rPr>
              <a:t>Software architectures have generic solutions too, referred to as </a:t>
            </a:r>
            <a:r>
              <a:rPr lang="en-GB" sz="2400" b="1" smtClean="0">
                <a:cs typeface="Arial" charset="0"/>
              </a:rPr>
              <a:t>architectural styles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Focusing on one architectural style can create problems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1800" smtClean="0">
                <a:cs typeface="Arial" charset="0"/>
              </a:rPr>
              <a:t>Good design is about selecting, adapting, and integrating several architectural design styles to produce the desired result  </a:t>
            </a:r>
          </a:p>
        </p:txBody>
      </p:sp>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77907</TotalTime>
  <Words>3490</Words>
  <Application>Microsoft Office PowerPoint</Application>
  <PresentationFormat>On-screen Show (4:3)</PresentationFormat>
  <Paragraphs>569</Paragraphs>
  <Slides>71</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71</vt:i4>
      </vt:variant>
    </vt:vector>
  </HeadingPairs>
  <TitlesOfParts>
    <vt:vector size="79" baseType="lpstr">
      <vt:lpstr>Arial</vt:lpstr>
      <vt:lpstr>Calibri</vt:lpstr>
      <vt:lpstr>Calibri Light</vt:lpstr>
      <vt:lpstr>Comic Sans MS</vt:lpstr>
      <vt:lpstr>Constantia</vt:lpstr>
      <vt:lpstr>Lucida Sans Unicode</vt:lpstr>
      <vt:lpstr>Times New Roman</vt:lpstr>
      <vt:lpstr>Office Theme</vt:lpstr>
      <vt:lpstr>Designing System Architecture</vt:lpstr>
      <vt:lpstr>The Design Process</vt:lpstr>
      <vt:lpstr>Translating Requirements to Design</vt:lpstr>
      <vt:lpstr>Design or Requirements?</vt:lpstr>
      <vt:lpstr>Multiple Designs?</vt:lpstr>
      <vt:lpstr>The Design Process Design is a Creative Process</vt:lpstr>
      <vt:lpstr>The Design Process Design is a Creative Process (continued)</vt:lpstr>
      <vt:lpstr>The Design Process Design is a Creative Process (continued)</vt:lpstr>
      <vt:lpstr>The Design Process Design is a Creative Process (continued)</vt:lpstr>
      <vt:lpstr>The Design Process Design is an Iterative Process (continued)</vt:lpstr>
      <vt:lpstr>Decomposition and Views</vt:lpstr>
      <vt:lpstr>Decomposition and Views  Popular Design Methods</vt:lpstr>
      <vt:lpstr>Decomposition and Views  Popular Design Methods</vt:lpstr>
      <vt:lpstr>PowerPoint Presentation</vt:lpstr>
      <vt:lpstr>Functional Decomposition Example</vt:lpstr>
      <vt:lpstr>Decomposition and Views  Popular Design Methods (continued)</vt:lpstr>
      <vt:lpstr>Decomposition and Views Sidebar 5.2  Component-based Software Engineering</vt:lpstr>
      <vt:lpstr>Example</vt:lpstr>
      <vt:lpstr>Design Methodology</vt:lpstr>
      <vt:lpstr>Design Methodology</vt:lpstr>
      <vt:lpstr>Design Documentation</vt:lpstr>
      <vt:lpstr>Design Documentation Design by Contract</vt:lpstr>
      <vt:lpstr>Design Documentation Design by Contract (continued)</vt:lpstr>
      <vt:lpstr>Architectural Styles and Strategies</vt:lpstr>
      <vt:lpstr>Architectural Styles and Strategies Pipe-and-Filter</vt:lpstr>
      <vt:lpstr>Architectural Styles and Strategies Pipe-and-Filter (continued)</vt:lpstr>
      <vt:lpstr>Architectural Styles and Strategies Client-Server</vt:lpstr>
      <vt:lpstr>Architectural Styles and Strategies Peer-to-Peer (P2P)</vt:lpstr>
      <vt:lpstr>Architectural Styles and Strategies Peer-to-Peer (P2P)</vt:lpstr>
      <vt:lpstr>Architectural Styles and Strategies Publish-Subscribe</vt:lpstr>
      <vt:lpstr>Architectural Styles and Strategies Repositories</vt:lpstr>
      <vt:lpstr>Architectural Styles and Strategies Repositories (continued)</vt:lpstr>
      <vt:lpstr>Architectural Styles and Strategies Layering</vt:lpstr>
      <vt:lpstr>Architectural Styles and Strategies Example of Layering System</vt:lpstr>
      <vt:lpstr>Architecture Styles and Strategies Call and Return</vt:lpstr>
      <vt:lpstr>Microservices Architecture</vt:lpstr>
      <vt:lpstr>Architectural Styles and Strategies Combining Architectural Styles</vt:lpstr>
      <vt:lpstr>Architectural Styles and Strategies Combination of WHICH Architecture Styles?</vt:lpstr>
      <vt:lpstr>Architectural Styles and Strategies  The World Cup System</vt:lpstr>
      <vt:lpstr>Architectural Styles and Strategies  Sidebar 5.3  The World Cup Client-Server System</vt:lpstr>
      <vt:lpstr>Architectural Styles and Strategies  Sidebar 5.4  Napster’s P2P Architecture</vt:lpstr>
      <vt:lpstr>Architecture Evaluation</vt:lpstr>
      <vt:lpstr>Achieving Quality Attributes</vt:lpstr>
      <vt:lpstr>Achieving Quality Attributes Modifiability</vt:lpstr>
      <vt:lpstr>Achieving Quality Attributes Performance</vt:lpstr>
      <vt:lpstr>Achieving Quality Attributes Performance</vt:lpstr>
      <vt:lpstr>Achieving Quality Attributes Security</vt:lpstr>
      <vt:lpstr>Achieving Quality Attributes Reliability</vt:lpstr>
      <vt:lpstr>Achieving Quality Attributes Reliability (continued)</vt:lpstr>
      <vt:lpstr>Achieving Quality Attributes Reliability (continued)</vt:lpstr>
      <vt:lpstr>Achieving Quality Attributes Robustness</vt:lpstr>
      <vt:lpstr>Achieving Quality Attributes Usability</vt:lpstr>
      <vt:lpstr>Achieving Quality Attributes Business Goals</vt:lpstr>
      <vt:lpstr>Architecture Evaluation and Refinement</vt:lpstr>
      <vt:lpstr>Architecture Evaluation and Refinement Trade-off Analysis</vt:lpstr>
      <vt:lpstr>Architecture Evaluation and Refinement One Specification, Many Designs</vt:lpstr>
      <vt:lpstr>Architecture Evaluation and Refinement One Specification, Many Designs</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One Specification, Many Designs (continued)</vt:lpstr>
      <vt:lpstr>Architecture Evaluation and Refinement Cost-Benefit Analysis</vt:lpstr>
      <vt:lpstr>Architecture Evaluation and Refinement Computing Benefits</vt:lpstr>
      <vt:lpstr>PowerPoint Presentation</vt:lpstr>
      <vt:lpstr>Architecture Evaluation and Refinement Computing Benefits (Continued)</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HS</dc:creator>
  <cp:lastModifiedBy>Zeeshan</cp:lastModifiedBy>
  <cp:revision>215</cp:revision>
  <dcterms:modified xsi:type="dcterms:W3CDTF">2024-03-29T05:08:34Z</dcterms:modified>
</cp:coreProperties>
</file>