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303" r:id="rId2"/>
    <p:sldId id="421" r:id="rId3"/>
    <p:sldId id="324" r:id="rId4"/>
    <p:sldId id="422" r:id="rId5"/>
    <p:sldId id="423" r:id="rId6"/>
    <p:sldId id="424" r:id="rId7"/>
    <p:sldId id="425" r:id="rId8"/>
    <p:sldId id="426" r:id="rId9"/>
    <p:sldId id="427" r:id="rId10"/>
    <p:sldId id="42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46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DF98-04A3-4FA1-8165-AC9A68647D5A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8B157-7CD0-4B3B-9669-778326D8A8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541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110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173D3E-08EC-4E65-995F-34869A3E30B2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19600" y="4038600"/>
            <a:ext cx="1973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Zeeshan</a:t>
            </a:r>
            <a:r>
              <a:rPr lang="en-US" dirty="0" smtClean="0"/>
              <a:t> Ali </a:t>
            </a:r>
            <a:r>
              <a:rPr lang="en-US" dirty="0" err="1" smtClean="0"/>
              <a:t>Rana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Capturing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Functional/Non Functional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System </a:t>
            </a:r>
            <a:r>
              <a:rPr lang="en-US" dirty="0" smtClean="0"/>
              <a:t>shall </a:t>
            </a:r>
            <a:r>
              <a:rPr lang="en-US" dirty="0"/>
              <a:t>allow the user to enter </a:t>
            </a:r>
            <a:r>
              <a:rPr lang="en-US" dirty="0" smtClean="0"/>
              <a:t>valid credentials </a:t>
            </a:r>
            <a:r>
              <a:rPr lang="en-US" dirty="0"/>
              <a:t>and access any features of the system.	</a:t>
            </a:r>
          </a:p>
          <a:p>
            <a:pPr lvl="0"/>
            <a:r>
              <a:rPr lang="en-US" dirty="0" smtClean="0"/>
              <a:t>The system shall allow the user to </a:t>
            </a:r>
            <a:r>
              <a:rPr lang="en-US" dirty="0"/>
              <a:t>inquire about the status of a sensor. 		</a:t>
            </a:r>
            <a:endParaRPr lang="en-US" dirty="0" smtClean="0"/>
          </a:p>
          <a:p>
            <a:pPr lvl="0"/>
            <a:r>
              <a:rPr lang="en-US" dirty="0" smtClean="0"/>
              <a:t>The HRIS shall </a:t>
            </a:r>
            <a:r>
              <a:rPr lang="en-US" dirty="0"/>
              <a:t>complete the </a:t>
            </a:r>
            <a:r>
              <a:rPr lang="en-US" dirty="0" smtClean="0"/>
              <a:t>employee attendance report </a:t>
            </a:r>
            <a:r>
              <a:rPr lang="en-US" dirty="0"/>
              <a:t>check within 10 seconds of the request. </a:t>
            </a:r>
          </a:p>
          <a:p>
            <a:pPr lvl="0"/>
            <a:r>
              <a:rPr lang="en-US" dirty="0" smtClean="0"/>
              <a:t>When </a:t>
            </a:r>
            <a:r>
              <a:rPr lang="en-US" dirty="0"/>
              <a:t>communicating, the system </a:t>
            </a:r>
            <a:r>
              <a:rPr lang="en-US" dirty="0" smtClean="0"/>
              <a:t>shall </a:t>
            </a:r>
            <a:r>
              <a:rPr lang="en-US" dirty="0"/>
              <a:t>encrypt data to keep the data safe. </a:t>
            </a:r>
          </a:p>
          <a:p>
            <a:pPr lvl="0"/>
            <a:r>
              <a:rPr lang="en-US" dirty="0" smtClean="0"/>
              <a:t>The </a:t>
            </a:r>
            <a:r>
              <a:rPr lang="en-US" dirty="0"/>
              <a:t>system </a:t>
            </a:r>
            <a:r>
              <a:rPr lang="en-US" dirty="0" smtClean="0"/>
              <a:t>shall </a:t>
            </a:r>
            <a:r>
              <a:rPr lang="en-US" dirty="0"/>
              <a:t>show a picture of the security control panel after login.	</a:t>
            </a:r>
          </a:p>
        </p:txBody>
      </p:sp>
    </p:spTree>
    <p:extLst>
      <p:ext uri="{BB962C8B-B14F-4D97-AF65-F5344CB8AC3E}">
        <p14:creationId xmlns:p14="http://schemas.microsoft.com/office/powerpoint/2010/main" val="8758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628650" y="4061044"/>
            <a:ext cx="5891022" cy="13144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50" dirty="0"/>
              <a:t>The hardest single part of building a software system is deciding </a:t>
            </a:r>
            <a:r>
              <a:rPr lang="en-US" sz="1950" b="1" u="sng" dirty="0"/>
              <a:t>what to build</a:t>
            </a:r>
            <a:r>
              <a:rPr lang="en-US" sz="1950" dirty="0"/>
              <a:t>.</a:t>
            </a:r>
          </a:p>
          <a:p>
            <a:endParaRPr lang="en-US" sz="1950" dirty="0"/>
          </a:p>
          <a:p>
            <a:pPr marL="0" indent="0">
              <a:buNone/>
            </a:pPr>
            <a:r>
              <a:rPr lang="en-US" sz="1200" dirty="0"/>
              <a:t>Fred Brooks</a:t>
            </a:r>
          </a:p>
        </p:txBody>
      </p:sp>
      <p:pic>
        <p:nvPicPr>
          <p:cNvPr id="1026" name="Picture 2" descr="Fred Broo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72" y="2053829"/>
            <a:ext cx="2286000" cy="343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9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31449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Requirements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343150"/>
            <a:ext cx="8216900" cy="3524250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 </a:t>
            </a:r>
            <a:r>
              <a:rPr lang="en-GB" b="1" i="1" dirty="0" smtClean="0"/>
              <a:t>requirement</a:t>
            </a:r>
            <a:r>
              <a:rPr lang="en-GB" dirty="0" smtClean="0"/>
              <a:t> is an expression of desired behaviour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Requirements focus on the customer needs, not on the solution or implementation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designate </a:t>
            </a:r>
            <a:r>
              <a:rPr lang="en-GB" i="1" dirty="0" smtClean="0"/>
              <a:t>what</a:t>
            </a:r>
            <a:r>
              <a:rPr lang="en-GB" dirty="0" smtClean="0"/>
              <a:t> behaviour, without saying </a:t>
            </a:r>
            <a:r>
              <a:rPr lang="en-GB" i="1" dirty="0" smtClean="0"/>
              <a:t>how</a:t>
            </a:r>
            <a:r>
              <a:rPr lang="en-GB" dirty="0" smtClean="0"/>
              <a:t> that behaviour will be realized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018" y="2226469"/>
            <a:ext cx="8761012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Standard form:</a:t>
            </a:r>
          </a:p>
          <a:p>
            <a:pPr lvl="1"/>
            <a:r>
              <a:rPr lang="en-US" dirty="0" smtClean="0"/>
              <a:t>The [noun phrase] shall (not) [verb phrase]</a:t>
            </a:r>
          </a:p>
          <a:p>
            <a:pPr lvl="1"/>
            <a:r>
              <a:rPr lang="en-US" dirty="0" smtClean="0"/>
              <a:t>Noun phrase is the main subject of the requirement e.g. system</a:t>
            </a:r>
          </a:p>
          <a:p>
            <a:pPr lvl="1"/>
            <a:r>
              <a:rPr lang="en-US" dirty="0" smtClean="0"/>
              <a:t>Shall (not) indicates a required (or prohibited) behavior</a:t>
            </a:r>
          </a:p>
          <a:p>
            <a:pPr lvl="1"/>
            <a:r>
              <a:rPr lang="en-US" dirty="0" smtClean="0"/>
              <a:t>Verb phrase indicates the action of the requirement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The system shall reject untagged baggage</a:t>
            </a:r>
          </a:p>
          <a:p>
            <a:pPr lvl="1"/>
            <a:r>
              <a:rPr lang="en-US" dirty="0" smtClean="0"/>
              <a:t>The system shall not reject damaged baggage</a:t>
            </a:r>
          </a:p>
          <a:p>
            <a:r>
              <a:rPr lang="en-US" dirty="0" smtClean="0"/>
              <a:t>Standard form with hierarchical numbering</a:t>
            </a:r>
          </a:p>
          <a:p>
            <a:pPr lvl="1"/>
            <a:r>
              <a:rPr lang="en-US" dirty="0" smtClean="0"/>
              <a:t>[identifier] The [noun phrase] shall (not) [verb phrase]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69" y="2226469"/>
            <a:ext cx="8576770" cy="3263504"/>
          </a:xfrm>
        </p:spPr>
        <p:txBody>
          <a:bodyPr/>
          <a:lstStyle/>
          <a:p>
            <a:r>
              <a:rPr lang="en-US" dirty="0" smtClean="0"/>
              <a:t>Standard form with hierarchical numbering and constraints</a:t>
            </a:r>
          </a:p>
          <a:p>
            <a:pPr lvl="1"/>
            <a:r>
              <a:rPr lang="en-US" dirty="0" smtClean="0"/>
              <a:t>[identifier] The [noun phrase] shall (not) [verb phrase] [constraint phrase]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1.2.1 The system shall reject untagged baggage within 5 seconds of identification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</a:t>
            </a:r>
          </a:p>
          <a:p>
            <a:r>
              <a:rPr lang="en-US" dirty="0" smtClean="0"/>
              <a:t>User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Non-Functional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33600" y="2057400"/>
            <a:ext cx="716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need a time series model for the purpose of forecasting demand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04623" y="2514600"/>
            <a:ext cx="632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can upload a file with sales records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62200" y="2967507"/>
            <a:ext cx="632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shall allow the users to make monthly forecasts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24200" y="3406169"/>
            <a:ext cx="5867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shall allow the users to make monthly forecasts with 70% accuracy</a:t>
            </a:r>
          </a:p>
        </p:txBody>
      </p:sp>
    </p:spTree>
    <p:extLst>
      <p:ext uri="{BB962C8B-B14F-4D97-AF65-F5344CB8AC3E}">
        <p14:creationId xmlns:p14="http://schemas.microsoft.com/office/powerpoint/2010/main" val="338268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39937"/>
            <a:ext cx="8388350" cy="46656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Functional requirement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Describes: interaction between the system and its environment, how should the system behave given certain stimuli, required behaviour in terms of required activities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Example: For a system of printing pay cheques the functional requirements must answer the following: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What input is necessary for a pay cheque to be printed?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Non-functional requirement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Describes: some quality characteristic that the software must posses, a restriction on the system that limits our choices for constructing a solution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Constraints could be:</a:t>
            </a:r>
          </a:p>
          <a:p>
            <a:pPr lvl="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Design constraint</a:t>
            </a:r>
            <a:r>
              <a:rPr lang="en-GB" dirty="0" smtClean="0"/>
              <a:t>: a design decision such as choice of platform or interface components</a:t>
            </a:r>
          </a:p>
          <a:p>
            <a:pPr lvl="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Process constraint</a:t>
            </a:r>
            <a:r>
              <a:rPr lang="en-GB" dirty="0" smtClean="0"/>
              <a:t>: a restriction on the techniques or resources that can be used to build the system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Example: queries to the system must be answered within 3 seconds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83111" y="7620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Types of Requirements</a:t>
            </a:r>
            <a:endParaRPr lang="en-GB" sz="2800" dirty="0" smtClean="0"/>
          </a:p>
        </p:txBody>
      </p:sp>
      <p:sp>
        <p:nvSpPr>
          <p:cNvPr id="7" name="Flowchart: Document 6"/>
          <p:cNvSpPr/>
          <p:nvPr/>
        </p:nvSpPr>
        <p:spPr>
          <a:xfrm>
            <a:off x="3048000" y="3810000"/>
            <a:ext cx="5562600" cy="2514600"/>
          </a:xfrm>
          <a:prstGeom prst="flowChartDocument">
            <a:avLst/>
          </a:prstGeom>
          <a:solidFill>
            <a:schemeClr val="accent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Both types of requirements are elicited from the customer in a formal, careful way.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1977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935480"/>
            <a:ext cx="4076700" cy="2757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0" y="704088"/>
            <a:ext cx="3790950" cy="461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25" y="838200"/>
            <a:ext cx="38576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9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</a:t>
            </a:r>
            <a:r>
              <a:rPr lang="en-US" smtClean="0"/>
              <a:t>more NFRs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239760"/>
            <a:ext cx="3791555" cy="4961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63" y="2743200"/>
            <a:ext cx="4266933" cy="236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2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32272</TotalTime>
  <Words>403</Words>
  <Application>Microsoft Office PowerPoint</Application>
  <PresentationFormat>On-screen Show (4:3)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Constantia</vt:lpstr>
      <vt:lpstr>Wingdings 2</vt:lpstr>
      <vt:lpstr>Flow</vt:lpstr>
      <vt:lpstr>Capturing Requirements</vt:lpstr>
      <vt:lpstr>PowerPoint Presentation</vt:lpstr>
      <vt:lpstr>Requirements</vt:lpstr>
      <vt:lpstr>Requirement Format</vt:lpstr>
      <vt:lpstr>Requirement Format</vt:lpstr>
      <vt:lpstr>Types of Requirements</vt:lpstr>
      <vt:lpstr>Types of Requirements</vt:lpstr>
      <vt:lpstr>PowerPoint Presentation</vt:lpstr>
      <vt:lpstr>Capturing more NFRs</vt:lpstr>
      <vt:lpstr>Functional/Non Functional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aadil</dc:creator>
  <cp:lastModifiedBy>Zeeshan</cp:lastModifiedBy>
  <cp:revision>451</cp:revision>
  <dcterms:created xsi:type="dcterms:W3CDTF">2011-09-06T15:43:21Z</dcterms:created>
  <dcterms:modified xsi:type="dcterms:W3CDTF">2024-02-21T10:42:30Z</dcterms:modified>
</cp:coreProperties>
</file>