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8"/>
  </p:notesMasterIdLst>
  <p:handoutMasterIdLst>
    <p:handoutMasterId r:id="rId39"/>
  </p:handoutMasterIdLst>
  <p:sldIdLst>
    <p:sldId id="1758" r:id="rId2"/>
    <p:sldId id="1779" r:id="rId3"/>
    <p:sldId id="2134805553" r:id="rId4"/>
    <p:sldId id="2134805562" r:id="rId5"/>
    <p:sldId id="2134805554" r:id="rId6"/>
    <p:sldId id="2134805558" r:id="rId7"/>
    <p:sldId id="1786" r:id="rId8"/>
    <p:sldId id="1787" r:id="rId9"/>
    <p:sldId id="1789" r:id="rId10"/>
    <p:sldId id="2134805559" r:id="rId11"/>
    <p:sldId id="1793" r:id="rId12"/>
    <p:sldId id="3125" r:id="rId13"/>
    <p:sldId id="2134805623" r:id="rId14"/>
    <p:sldId id="2134805624" r:id="rId15"/>
    <p:sldId id="2134805625" r:id="rId16"/>
    <p:sldId id="2134805630" r:id="rId17"/>
    <p:sldId id="1801" r:id="rId18"/>
    <p:sldId id="2134805627" r:id="rId19"/>
    <p:sldId id="2134805631" r:id="rId20"/>
    <p:sldId id="2147481866" r:id="rId21"/>
    <p:sldId id="2147481134" r:id="rId22"/>
    <p:sldId id="2147479105" r:id="rId23"/>
    <p:sldId id="2134805629" r:id="rId24"/>
    <p:sldId id="10734" r:id="rId25"/>
    <p:sldId id="2134805653" r:id="rId26"/>
    <p:sldId id="405" r:id="rId27"/>
    <p:sldId id="578" r:id="rId28"/>
    <p:sldId id="570" r:id="rId29"/>
    <p:sldId id="2134805546" r:id="rId30"/>
    <p:sldId id="261" r:id="rId31"/>
    <p:sldId id="336" r:id="rId32"/>
    <p:sldId id="571" r:id="rId33"/>
    <p:sldId id="2076138630" r:id="rId34"/>
    <p:sldId id="295" r:id="rId35"/>
    <p:sldId id="576" r:id="rId36"/>
    <p:sldId id="3493"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4BCBEE"/>
    <a:srgbClr val="E6E6E6"/>
    <a:srgbClr val="3C3C41"/>
    <a:srgbClr val="1392B4"/>
    <a:srgbClr val="0B556A"/>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7870B9-0EA7-4E43-84CA-E7F9C96E1E90}" v="54" dt="2024-11-06T17:30:06.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457" autoAdjust="0"/>
    <p:restoredTop sz="82186" autoAdjust="0"/>
  </p:normalViewPr>
  <p:slideViewPr>
    <p:cSldViewPr snapToGrid="0">
      <p:cViewPr varScale="1">
        <p:scale>
          <a:sx n="121" d="100"/>
          <a:sy n="121" d="100"/>
        </p:scale>
        <p:origin x="392" y="300"/>
      </p:cViewPr>
      <p:guideLst/>
    </p:cSldViewPr>
  </p:slideViewPr>
  <p:outlineViewPr>
    <p:cViewPr>
      <p:scale>
        <a:sx n="33" d="100"/>
        <a:sy n="33" d="100"/>
      </p:scale>
      <p:origin x="0" y="-4656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11/6/2024 10:25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11/6/2024 10:24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services/sql-database-edg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shows some of the most commonly used service for working with data. The list is not exhaustive.</a:t>
            </a:r>
          </a:p>
          <a:p>
            <a:r>
              <a:rPr lang="en-US" i="1" dirty="0"/>
              <a:t>We'll explore many of these later in the course, so </a:t>
            </a:r>
            <a:r>
              <a:rPr lang="en-US" b="1" i="1" dirty="0"/>
              <a:t>don’t spend a lot of time explaining the features of each individual service in detail</a:t>
            </a:r>
            <a:r>
              <a:rPr lang="en-US" i="1" dirty="0"/>
              <a:t>.</a:t>
            </a:r>
          </a:p>
          <a:p>
            <a:endParaRPr lang="en-US" dirty="0"/>
          </a:p>
          <a:p>
            <a:r>
              <a:rPr lang="en-US" dirty="0"/>
              <a:t>Azure SQL covers a family of relational database solutions based on the Microsoft SQL Server database engine. Options include:</a:t>
            </a:r>
          </a:p>
          <a:p>
            <a:pPr marL="171450" indent="-171450">
              <a:buFont typeface="Arial" panose="020B0604020202020204" pitchFamily="34" charset="0"/>
              <a:buChar char="•"/>
            </a:pPr>
            <a:r>
              <a:rPr lang="en-US" dirty="0"/>
              <a:t>Azure SQL Database – a fully managed platform-as-a-service (PaaS) database hosted in Azure</a:t>
            </a:r>
          </a:p>
          <a:p>
            <a:pPr marL="171450" indent="-171450">
              <a:buFont typeface="Arial" panose="020B0604020202020204" pitchFamily="34" charset="0"/>
              <a:buChar char="•"/>
            </a:pPr>
            <a:r>
              <a:rPr lang="en-US" dirty="0"/>
              <a:t>Azure SQL Managed Instance – a hosted instance of SQL Server, which allows more flexible configuration than Azure SQL DB but with more administrative responsibility for the owner.</a:t>
            </a:r>
          </a:p>
          <a:p>
            <a:pPr marL="171450" indent="-171450">
              <a:buFont typeface="Arial" panose="020B0604020202020204" pitchFamily="34" charset="0"/>
              <a:buChar char="•"/>
            </a:pPr>
            <a:r>
              <a:rPr lang="en-US" dirty="0"/>
              <a:t>Azure SQL VM – a virtual machine with an installation of SQL Server, allowing maximum configurability with full management responsibility.</a:t>
            </a:r>
          </a:p>
          <a:p>
            <a:endParaRPr lang="en-US" dirty="0"/>
          </a:p>
          <a:p>
            <a:r>
              <a:rPr lang="en-US" dirty="0"/>
              <a:t>Note that some services are not easily categorized – for example, Azure Synapse Analytics includes some of the data pipeline processing capabilities of Azure Data Factory, a SQL Server based relational database engine that is optimized for data warehousing, and a Spark processing engine that offers similar functionality to Azure Databricks (Spark is an Apache open source technology for processing large volumes of data in parallel using programming languages like Scala and Python).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983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64836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11/6/2024 10:24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relational database schema, data is stored in tables; which consist of rows and columns. Relational tables are a format for </a:t>
            </a:r>
            <a:r>
              <a:rPr lang="en-US" i="1" dirty="0"/>
              <a:t>structured</a:t>
            </a:r>
            <a:r>
              <a:rPr lang="en-US" i="0" dirty="0"/>
              <a:t> data, and each row in a table has the same columns; though in some cases, not all columns need to have a value – for example, a customer table might include a </a:t>
            </a:r>
            <a:r>
              <a:rPr lang="en-US" b="1" i="0" dirty="0" err="1"/>
              <a:t>MiddleName</a:t>
            </a:r>
            <a:r>
              <a:rPr lang="en-US" i="0" dirty="0"/>
              <a:t> column; which can be empty (or </a:t>
            </a:r>
            <a:r>
              <a:rPr lang="en-US" i="1" dirty="0"/>
              <a:t>NULL</a:t>
            </a:r>
            <a:r>
              <a:rPr lang="en-US" i="0" dirty="0"/>
              <a:t>) for rows that represent customers with no middle name or whose middle name is unknown).</a:t>
            </a:r>
          </a:p>
          <a:p>
            <a:endParaRPr lang="en-US" i="0" dirty="0"/>
          </a:p>
          <a:p>
            <a:r>
              <a:rPr lang="en-US" i="0" dirty="0"/>
              <a:t>Each column stores data of a specific </a:t>
            </a:r>
            <a:r>
              <a:rPr lang="en-US" i="1" dirty="0"/>
              <a:t>datatype</a:t>
            </a:r>
            <a:r>
              <a:rPr lang="en-US" i="0" dirty="0"/>
              <a:t>. For example, An </a:t>
            </a:r>
            <a:r>
              <a:rPr lang="en-US" b="1" i="0" dirty="0"/>
              <a:t>Email</a:t>
            </a:r>
            <a:r>
              <a:rPr lang="en-US" b="0" i="0" dirty="0"/>
              <a:t> column in a </a:t>
            </a:r>
            <a:r>
              <a:rPr lang="en-US" b="1" i="0" dirty="0"/>
              <a:t>Customer</a:t>
            </a:r>
            <a:r>
              <a:rPr lang="en-US" b="0" i="0" dirty="0"/>
              <a:t> table would likely be defined to store character-based (text) data (which might be fixed or variable in length), a </a:t>
            </a:r>
            <a:r>
              <a:rPr lang="en-US" b="1" i="0" dirty="0"/>
              <a:t>Price</a:t>
            </a:r>
            <a:r>
              <a:rPr lang="en-US" b="0" i="0" dirty="0"/>
              <a:t> column in a </a:t>
            </a:r>
            <a:r>
              <a:rPr lang="en-US" b="1" i="0" dirty="0"/>
              <a:t>Product</a:t>
            </a:r>
            <a:r>
              <a:rPr lang="en-US" b="0" i="0" dirty="0"/>
              <a:t> table might be defined to store decimal numeric data, while a </a:t>
            </a:r>
            <a:r>
              <a:rPr lang="en-US" b="1" i="0" dirty="0"/>
              <a:t>Quantity</a:t>
            </a:r>
            <a:r>
              <a:rPr lang="en-US" b="0" i="0" dirty="0"/>
              <a:t> column in an </a:t>
            </a:r>
            <a:r>
              <a:rPr lang="en-US" b="1" i="0" dirty="0"/>
              <a:t>Order</a:t>
            </a:r>
            <a:r>
              <a:rPr lang="en-US" b="0" i="0" dirty="0"/>
              <a:t> table might be constrained to integer numeric values; and an </a:t>
            </a:r>
            <a:r>
              <a:rPr lang="en-US" b="1" i="0" dirty="0" err="1"/>
              <a:t>OrderDate</a:t>
            </a:r>
            <a:r>
              <a:rPr lang="en-US" b="0" i="0" dirty="0"/>
              <a:t> column in the same </a:t>
            </a:r>
            <a:r>
              <a:rPr lang="en-US" b="1" i="0" dirty="0"/>
              <a:t>Order</a:t>
            </a:r>
            <a:r>
              <a:rPr lang="en-US" b="0" i="0" dirty="0"/>
              <a:t> table would be defined to store date/time values. The available datatypes that you can use when defining a table depend on the database system you are using; though there are standard datatypes defined by the American National Standards Institute (ANSI) that are supported by most database systems.</a:t>
            </a:r>
            <a:endParaRPr lang="en-US"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6608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Don’t get bogged down in details of 1</a:t>
            </a:r>
            <a:r>
              <a:rPr lang="en-US" i="1" baseline="30000" dirty="0"/>
              <a:t>st</a:t>
            </a:r>
            <a:r>
              <a:rPr lang="en-US" i="1" dirty="0"/>
              <a:t>, 2</a:t>
            </a:r>
            <a:r>
              <a:rPr lang="en-US" i="1" baseline="30000" dirty="0"/>
              <a:t>nd</a:t>
            </a:r>
            <a:r>
              <a:rPr lang="en-US" i="1" dirty="0"/>
              <a:t>, 3</a:t>
            </a:r>
            <a:r>
              <a:rPr lang="en-US" i="1" baseline="30000" dirty="0"/>
              <a:t>rd</a:t>
            </a:r>
            <a:r>
              <a:rPr lang="en-US" i="1" dirty="0"/>
              <a:t>, 4</a:t>
            </a:r>
            <a:r>
              <a:rPr lang="en-US" i="1" baseline="30000" dirty="0"/>
              <a:t>th</a:t>
            </a:r>
            <a:r>
              <a:rPr lang="en-US" i="1" dirty="0"/>
              <a:t>, </a:t>
            </a:r>
            <a:r>
              <a:rPr lang="en-US" i="1" dirty="0" err="1"/>
              <a:t>etc</a:t>
            </a:r>
            <a:r>
              <a:rPr lang="en-US" i="1" dirty="0"/>
              <a:t>, normal form for this audience. The essential learning point is that normalization is commonly used in relational databases to separate data for each entity into multiple related tables, minimizing duplication of data values and enforcing data integrity through specific data types for each piece of data and referential integrity (for example to ensure that orders only reference valid customers)</a:t>
            </a:r>
            <a:r>
              <a:rPr lang="en-US" i="0" dirty="0"/>
              <a:t>.</a:t>
            </a:r>
          </a:p>
          <a:p>
            <a:endParaRPr lang="en-US" i="0" dirty="0"/>
          </a:p>
          <a:p>
            <a:r>
              <a:rPr lang="en-US" i="0" dirty="0"/>
              <a:t>Normalization is a term used by database professionals for a schema design process that minimizes data duplication and enforces data integrity.</a:t>
            </a:r>
          </a:p>
          <a:p>
            <a:endParaRPr lang="en-US" i="0" dirty="0"/>
          </a:p>
          <a:p>
            <a:r>
              <a:rPr lang="en-US" i="0" dirty="0"/>
              <a:t>To understand the core principles of normalization, suppose the table on the left of the slide represents a spreadsheet that a company uses to track its sales. Notice that the customer and product details are duplicated for each individual item sold; and that the customer name and postal address, and the product name and price are combined in the same spreadsheet cells.</a:t>
            </a:r>
          </a:p>
          <a:p>
            <a:endParaRPr lang="en-US" i="0" dirty="0"/>
          </a:p>
          <a:p>
            <a:r>
              <a:rPr lang="en-US" i="0" dirty="0"/>
              <a:t>Now look at how normalization has changed the way the data is stored. Each </a:t>
            </a:r>
            <a:r>
              <a:rPr lang="en-US" i="1" dirty="0"/>
              <a:t>entity</a:t>
            </a:r>
            <a:r>
              <a:rPr lang="en-US" i="0" dirty="0"/>
              <a:t> that is represented in the data (customer, product, sales order, and line item) is stored in its own table, and each discrete attribute of those entities is in its own column. Instances of each entity are uniquely identified by an ID or other key value, and when one entity references another (for example, an order has an associated customer), the primary key of the related entity is stored as a foreign key – so we can look up the address of the customer (which is stored only once) for each record in the </a:t>
            </a:r>
            <a:r>
              <a:rPr lang="en-US" b="1" i="0" dirty="0"/>
              <a:t>Order</a:t>
            </a:r>
            <a:r>
              <a:rPr lang="en-US" i="0" dirty="0"/>
              <a:t> table by referencing the corresponding record in the </a:t>
            </a:r>
            <a:r>
              <a:rPr lang="en-US" b="1" i="0" dirty="0"/>
              <a:t>Customer</a:t>
            </a:r>
            <a:r>
              <a:rPr lang="en-US" i="0" dirty="0"/>
              <a:t> table. Typically, a relational database management system (RDBMS) can enforce </a:t>
            </a:r>
            <a:r>
              <a:rPr lang="en-US" i="1" dirty="0"/>
              <a:t>referential integrity</a:t>
            </a:r>
            <a:r>
              <a:rPr lang="en-US" i="0" dirty="0"/>
              <a:t> to ensure that a value entered into a foreign key field has an existing corresponding primary key in the related table – for example, preventing orders for non-existent customers.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5835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goal of this topic is </a:t>
            </a:r>
            <a:r>
              <a:rPr lang="en-US" i="1" u="sng" dirty="0"/>
              <a:t>not</a:t>
            </a:r>
            <a:r>
              <a:rPr lang="en-US" i="1" u="none" dirty="0"/>
              <a:t> to teach students how to write SQL queries; but rather to help them understand that SQL is a standard language used to define and work with relational data structures in a database, and to differentiate between the three common kinds of SQL statements to manage database object definitions, control access, and manipulate data.</a:t>
            </a:r>
          </a:p>
          <a:p>
            <a:endParaRPr lang="en-US" i="1" u="none" dirty="0"/>
          </a:p>
          <a:p>
            <a:r>
              <a:rPr lang="en-US" i="0" u="none" dirty="0"/>
              <a:t>SQL is a standard language for working with relational databases, with syntax standards that are maintained by the American National Standards Institute (ANSI) and International Standards Organization (ISO). Most relational database systems (RDBMS) vendors extend the standard language with some proprietary syntax – for example Transact-SQL / T-SQL (Microsoft SQL Server based systems), PL/SQL (Oracle), and </a:t>
            </a:r>
            <a:r>
              <a:rPr lang="en-US" i="0" u="none" dirty="0" err="1"/>
              <a:t>pgSQL</a:t>
            </a:r>
            <a:r>
              <a:rPr lang="en-US" i="0" u="none" dirty="0"/>
              <a:t> (PostgreSQL).</a:t>
            </a:r>
          </a:p>
          <a:p>
            <a:endParaRPr lang="en-US" i="0" u="none" dirty="0"/>
          </a:p>
          <a:p>
            <a:r>
              <a:rPr lang="en-US" i="0" u="none" dirty="0"/>
              <a:t>There are three broad types of SQL statements that can be used in a database system:</a:t>
            </a:r>
          </a:p>
          <a:p>
            <a:pPr marL="171450" indent="-171450">
              <a:buFont typeface="Arial" panose="020B0604020202020204" pitchFamily="34" charset="0"/>
              <a:buChar char="•"/>
            </a:pPr>
            <a:r>
              <a:rPr lang="en-US" i="0" u="none" dirty="0"/>
              <a:t>Data Definition Language (DDL) is used to manage objects such as tables in the database. For example, you can CREATE new objects, and ALTER or DROP existing objects. The example on the slide shows a CREATE TABLE statement used to create a new, empty table named </a:t>
            </a:r>
            <a:r>
              <a:rPr lang="en-US" b="1" i="0" u="none" dirty="0"/>
              <a:t>Product</a:t>
            </a:r>
            <a:r>
              <a:rPr lang="en-US" i="0" u="none" dirty="0"/>
              <a:t>.</a:t>
            </a:r>
          </a:p>
          <a:p>
            <a:pPr marL="171450" indent="-171450">
              <a:buFont typeface="Arial" panose="020B0604020202020204" pitchFamily="34" charset="0"/>
              <a:buChar char="•"/>
            </a:pPr>
            <a:r>
              <a:rPr lang="en-US" i="0" u="none" dirty="0"/>
              <a:t>Data Control Language (DCL) is used to manage access to objects in a database. You can GRANT, DENY, or REVOKE specific permissions for specific users (and groups of users). The example on the slide grants </a:t>
            </a:r>
            <a:r>
              <a:rPr lang="en-US" b="1" i="0" u="none" dirty="0"/>
              <a:t>user1</a:t>
            </a:r>
            <a:r>
              <a:rPr lang="en-US" b="0" i="0" u="none" dirty="0"/>
              <a:t> permission to use SELECT, INSERT, and UPDATE statements on the </a:t>
            </a:r>
            <a:r>
              <a:rPr lang="en-US" b="1" i="0" u="none" dirty="0"/>
              <a:t>Product</a:t>
            </a:r>
            <a:r>
              <a:rPr lang="en-US" b="0" i="0" u="none" dirty="0"/>
              <a:t> table.</a:t>
            </a:r>
          </a:p>
          <a:p>
            <a:pPr marL="171450" indent="-171450">
              <a:buFont typeface="Arial" panose="020B0604020202020204" pitchFamily="34" charset="0"/>
              <a:buChar char="•"/>
            </a:pPr>
            <a:r>
              <a:rPr lang="en-US" b="0" i="0" u="none" dirty="0"/>
              <a:t>Data Manipulation Language (DML) is the most commonly used type of SQL, and is generally used to INSERT, UPDATE, DELETE, or SELECT data in tables. The example on the slide assumes that some data has previously been inserted into the </a:t>
            </a:r>
            <a:r>
              <a:rPr lang="en-US" b="1" i="0" u="none" dirty="0"/>
              <a:t>Product</a:t>
            </a:r>
            <a:r>
              <a:rPr lang="en-US" b="0" i="0" u="none" dirty="0"/>
              <a:t> table, and shows the results returned by a SELECT query that retrieves the name and price of all products with a price greater than 2.50, sorted in order of price.</a:t>
            </a:r>
          </a:p>
          <a:p>
            <a:pPr marL="171450" indent="-171450">
              <a:buFont typeface="Arial" panose="020B0604020202020204" pitchFamily="34" charset="0"/>
              <a:buChar char="•"/>
            </a:pPr>
            <a:endParaRPr lang="en-US" b="0" i="0" u="none" dirty="0"/>
          </a:p>
          <a:p>
            <a:pPr marL="0" indent="0">
              <a:buFont typeface="Arial" panose="020B0604020202020204" pitchFamily="34" charset="0"/>
              <a:buNone/>
            </a:pPr>
            <a:r>
              <a:rPr lang="en-US" b="0" i="0" u="none" dirty="0"/>
              <a:t>This slide shows a core set of SQL statements and examples. The SQL language is extensive, and there are other statements not shown here. Additionally, the syntax for the statements that are shown here can be much more complex than these simple examples.</a:t>
            </a:r>
          </a:p>
          <a:p>
            <a:pPr marL="0" indent="0">
              <a:buFont typeface="Arial" panose="020B0604020202020204" pitchFamily="34" charset="0"/>
              <a:buNone/>
            </a:pPr>
            <a:endParaRPr lang="en-US" b="0" i="0" u="none" dirty="0"/>
          </a:p>
          <a:p>
            <a:pPr marL="0" indent="0">
              <a:buFont typeface="Arial" panose="020B0604020202020204" pitchFamily="34" charset="0"/>
              <a:buNone/>
            </a:pPr>
            <a:r>
              <a:rPr lang="en-US" b="0" i="1" u="none" dirty="0"/>
              <a:t>If students are interested in exploring SQL beyond this data fundamentals course, recommend they attend course DP-080: Querying Data with Microsoft Transact-SQL (details at https://docs.microsoft.com/learn/certifications/courses/dp-080t00) or review the </a:t>
            </a:r>
            <a:r>
              <a:rPr lang="en-US" b="1" i="1" dirty="0">
                <a:solidFill>
                  <a:srgbClr val="171717"/>
                </a:solidFill>
                <a:effectLst/>
                <a:latin typeface="Segoe UI" panose="020B0502040204020203" pitchFamily="34" charset="0"/>
              </a:rPr>
              <a:t>Get Started Querying with Transact-SQL</a:t>
            </a:r>
            <a:r>
              <a:rPr lang="en-US" b="0" i="1" dirty="0">
                <a:solidFill>
                  <a:srgbClr val="171717"/>
                </a:solidFill>
                <a:effectLst/>
                <a:latin typeface="Segoe UI" panose="020B0502040204020203" pitchFamily="34" charset="0"/>
              </a:rPr>
              <a:t> </a:t>
            </a:r>
            <a:r>
              <a:rPr lang="en-US" b="0" i="1" u="none" dirty="0"/>
              <a:t>learning path on Microsoft Learn at </a:t>
            </a:r>
            <a:r>
              <a:rPr lang="en-US" b="0" i="1" dirty="0">
                <a:solidFill>
                  <a:srgbClr val="171717"/>
                </a:solidFill>
                <a:effectLst/>
                <a:latin typeface="Segoe UI" panose="020B0502040204020203" pitchFamily="34" charset="0"/>
              </a:rPr>
              <a:t>https://docs.microsoft.com/learn/paths/get-started-querying-with-transact-sql/.</a:t>
            </a:r>
            <a:endParaRPr lang="en-US" b="1" i="1" dirty="0">
              <a:solidFill>
                <a:srgbClr val="171717"/>
              </a:solidFill>
              <a:effectLst/>
              <a:latin typeface="Segoe UI" panose="020B0502040204020203" pitchFamily="34" charset="0"/>
            </a:endParaRPr>
          </a:p>
          <a:p>
            <a:pPr marL="0" indent="0">
              <a:buFont typeface="Arial" panose="020B0604020202020204" pitchFamily="34" charset="0"/>
              <a:buNone/>
            </a:pPr>
            <a:endParaRPr lang="en-US" b="0" i="0" u="none" dirty="0"/>
          </a:p>
          <a:p>
            <a:pPr marL="0" indent="0">
              <a:buFont typeface="Arial" panose="020B0604020202020204" pitchFamily="34" charset="0"/>
              <a:buNone/>
            </a:pPr>
            <a:endParaRPr lang="en-US" b="0" i="0" u="non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3595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&gt;Animated slide, click to proceed</a:t>
            </a:r>
          </a:p>
          <a:p>
            <a:endParaRPr lang="en-US" i="1" dirty="0"/>
          </a:p>
          <a:p>
            <a:r>
              <a:rPr lang="en-US" i="1" dirty="0"/>
              <a:t>Don’t go into great detail about the implementation of these objects. The key learning point is to be aware at a high-level of some of the common types of object found in a database other than tables</a:t>
            </a:r>
            <a:r>
              <a:rPr lang="en-US" i="0" dirty="0"/>
              <a:t>.</a:t>
            </a:r>
            <a:endParaRPr lang="en-US" i="1" dirty="0"/>
          </a:p>
          <a:p>
            <a:endParaRPr lang="en-US" dirty="0"/>
          </a:p>
          <a:p>
            <a:r>
              <a:rPr lang="en-US" dirty="0"/>
              <a:t>In addition to tables, databases can contain other kinds of object that enable you to work with data. </a:t>
            </a:r>
          </a:p>
          <a:p>
            <a:endParaRPr lang="en-US" dirty="0"/>
          </a:p>
          <a:p>
            <a:pPr marL="171450" indent="-171450">
              <a:buFont typeface="Arial" panose="020B0604020202020204" pitchFamily="34" charset="0"/>
              <a:buChar char="•"/>
            </a:pPr>
            <a:r>
              <a:rPr lang="en-US" b="1" dirty="0"/>
              <a:t>Views</a:t>
            </a:r>
            <a:r>
              <a:rPr lang="en-US" b="0" dirty="0"/>
              <a:t> are pre-defined SQL SELECT queries that return a tabular dataset. Views behave as virtual tables, and can themselves be queried using SELECT statements, just like tables. They're often used to abstract the normalized schema of the database to encapsulate data from one or more tables.</a:t>
            </a:r>
          </a:p>
          <a:p>
            <a:pPr marL="171450" indent="-171450">
              <a:buFont typeface="Arial" panose="020B0604020202020204" pitchFamily="34" charset="0"/>
              <a:buChar char="•"/>
            </a:pPr>
            <a:r>
              <a:rPr lang="en-US" b="1" dirty="0"/>
              <a:t>Stored Procedures </a:t>
            </a:r>
            <a:r>
              <a:rPr lang="en-US" b="0" dirty="0"/>
              <a:t>are pre-defined SQL statements that can be run on-demand. They can be parameterized, and are often used to encapsulate data operations to insert, delete, or update records for data entitites.</a:t>
            </a:r>
          </a:p>
          <a:p>
            <a:pPr marL="171450" indent="-171450">
              <a:buFont typeface="Arial" panose="020B0604020202020204" pitchFamily="34" charset="0"/>
              <a:buChar char="•"/>
            </a:pPr>
            <a:r>
              <a:rPr lang="en-US" b="1" dirty="0"/>
              <a:t>Indexes</a:t>
            </a:r>
            <a:r>
              <a:rPr lang="en-US" b="0" dirty="0"/>
              <a:t> are tree-based structures that enable the database query engine to find individual records based on specific column values more quickly than if they just read the entire table.</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These types of database object, and others, enable you to build a comprehensive relational database that applications can use to store, manage, and retrieve details of entities efficiently and securely.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344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9896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11/6/2024 10:24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249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71717"/>
                </a:solidFill>
                <a:effectLst/>
                <a:latin typeface="Segoe UI" panose="020B0502040204020203" pitchFamily="34" charset="0"/>
              </a:rPr>
              <a:t>Note that this slide does not cover Azure SQL Edge, which is a SQL Server-based service for edge computing – predominantly for Internet-of-things (IoT) scenarios.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SQL is the generic term used to describe a family of Azure relational database services that are based on Microsoft SQL Server. SQL Server is an industry-leading relational database management system (RDBMS) that is used in on-premises solutions by some of the biggest organizations in the world. The Azure SQL services are based on the same database engine, making them a great solution for organizations that want to migrate existing on-premises databases to the cloud; as well as new applications that are designed as cloud-based from conception.</a:t>
            </a:r>
          </a:p>
          <a:p>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SQL Server on Azure Virtual Machines </a:t>
            </a:r>
            <a:r>
              <a:rPr lang="en-US" b="0" i="0" dirty="0">
                <a:solidFill>
                  <a:srgbClr val="171717"/>
                </a:solidFill>
                <a:effectLst/>
                <a:latin typeface="Segoe UI" panose="020B0502040204020203" pitchFamily="34" charset="0"/>
              </a:rPr>
              <a:t>is an infrastructure-as-a-service (IaaS) solution in which a full instance of SQL Server is installed in a virtual machine that is hosted in Azure. This makes it a good candidate for migration projects, where 1:1 compatibility with an existing on-premises SQL Server instance is required or for hybrid scenarios with a mix of cloud-based and on-premises databases that must maintain compatibility. Because it's an IaaS solution, you have full control of the configuration of the database; which also means you have responsibility to manage administrative tasks – just as you would for a SQL Server instance in your own data center. Costs for the service are based on SQL Server licensing and the cost of running the VM in Azure.</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Managed Instance</a:t>
            </a:r>
            <a:r>
              <a:rPr lang="en-US" b="0" i="0" dirty="0">
                <a:solidFill>
                  <a:srgbClr val="171717"/>
                </a:solidFill>
                <a:effectLst/>
                <a:latin typeface="Segoe UI" panose="020B0502040204020203" pitchFamily="34" charset="0"/>
              </a:rPr>
              <a:t> is a platform-as-a-service (PaaS) service that </a:t>
            </a:r>
            <a:r>
              <a:rPr lang="en-US" sz="900" b="0" i="0" dirty="0">
                <a:solidFill>
                  <a:srgbClr val="171717"/>
                </a:solidFill>
                <a:effectLst/>
                <a:latin typeface="Segoe UI" panose="020B0502040204020203" pitchFamily="34" charset="0"/>
              </a:rPr>
              <a:t>enables you to pre-provision compute resources and deploy several individual SQL Server managed instances up to your pre-provisioned compute level</a:t>
            </a:r>
            <a:r>
              <a:rPr lang="en-US" sz="900" dirty="0">
                <a:latin typeface="+mn-lt"/>
              </a:rPr>
              <a:t>. Core administrative tasks are automated while providing a high-degree of compatibility with on-premises SQL Server. You can choose to deploy a single managed instance that supports multiple databases, or you can create a pool of instances that share underlying infrastructure resources for cost-efficiency. SQL Managed Instance is a great choice for most migration scenarios, where you need to move an on-premises SQL Server database to the cloud with minimal changes.</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is another platform-as-a-service (PaaS) solution that offers the lowest-cost Azure SQL option. You have minimal administrative control over the service beyond creating the database schema, importing and exporting data, and configuring access controls. Azure SQL Database enables you to deploy a single database or an </a:t>
            </a:r>
            <a:r>
              <a:rPr lang="en-US" b="0" i="1" dirty="0">
                <a:solidFill>
                  <a:srgbClr val="171717"/>
                </a:solidFill>
                <a:effectLst/>
                <a:latin typeface="Segoe UI" panose="020B0502040204020203" pitchFamily="34" charset="0"/>
              </a:rPr>
              <a:t>elastic pool</a:t>
            </a:r>
            <a:r>
              <a:rPr lang="en-US" b="0" i="0" dirty="0">
                <a:solidFill>
                  <a:srgbClr val="171717"/>
                </a:solidFill>
                <a:effectLst/>
                <a:latin typeface="Segoe UI" panose="020B0502040204020203" pitchFamily="34" charset="0"/>
              </a:rPr>
              <a:t> that shares resources across multiple databases. Azure SQL Database is a great choice for new applications that require a low-cost relational data store with minimal administrative overhead.</a:t>
            </a: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The list is in decreasing order of administrative control/responsibility and cost. SQL Server on a VM is the most expensive option; but allows you greater control over server and database configuration. However, you also have full responsible for server maintenance and management. Azure SQL Database is the lowest cost option, but supports fewer configuration options, Most database maintenance other than access controls is automated for you. SQL Managed Instance offers a balance of cost, administrative control, and maintenance automation.</a:t>
            </a: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807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section is to introduce some fundamental, high-level concepts; which we'll explore in greater depth later in the course. Don’t spend too much time getting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08891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4612C5-913E-4946-A2C0-FF4C5105F0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537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Azure SQL is a family of fully-managed, secure and intelligent SQL database services. Azure offers the widest range of deployment options for SQL from </a:t>
            </a:r>
            <a:r>
              <a:rPr lang="en-US" sz="1200" u="sng" kern="1200">
                <a:solidFill>
                  <a:schemeClr val="tx1"/>
                </a:solidFill>
                <a:effectLst/>
                <a:latin typeface="+mn-lt"/>
                <a:ea typeface="+mn-ea"/>
                <a:cs typeface="+mn-cs"/>
                <a:hlinkClick r:id="rId3"/>
              </a:rPr>
              <a:t>edge</a:t>
            </a:r>
            <a:r>
              <a:rPr lang="en-US" sz="1200" kern="1200">
                <a:solidFill>
                  <a:schemeClr val="tx1"/>
                </a:solidFill>
                <a:effectLst/>
                <a:latin typeface="+mn-lt"/>
                <a:ea typeface="+mn-ea"/>
                <a:cs typeface="+mn-cs"/>
              </a:rPr>
              <a:t> to cloud.</a:t>
            </a:r>
            <a:r>
              <a:rPr lang="en-US"/>
              <a:t> </a:t>
            </a:r>
            <a:r>
              <a:rPr lang="en-US" sz="1200" kern="1200">
                <a:solidFill>
                  <a:schemeClr val="tx1"/>
                </a:solidFill>
                <a:effectLst/>
                <a:latin typeface="+mn-lt"/>
                <a:ea typeface="+mn-ea"/>
                <a:cs typeface="+mn-cs"/>
              </a:rPr>
              <a:t> With Azure SQL, you can rehost SQL workloads on SQL Server on Azure Virtual Machines,</a:t>
            </a:r>
            <a:r>
              <a:rPr lang="en-US"/>
              <a:t> </a:t>
            </a:r>
            <a:r>
              <a:rPr lang="en-US" sz="1200" kern="1200">
                <a:solidFill>
                  <a:schemeClr val="tx1"/>
                </a:solidFill>
                <a:effectLst/>
                <a:latin typeface="+mn-lt"/>
                <a:ea typeface="+mn-ea"/>
                <a:cs typeface="+mn-cs"/>
              </a:rPr>
              <a:t>modernize existing applications with Azure SQL Managed Instance and</a:t>
            </a:r>
            <a:r>
              <a:rPr lang="en-US"/>
              <a:t> </a:t>
            </a:r>
            <a:r>
              <a:rPr lang="en-US" sz="1200" kern="1200">
                <a:solidFill>
                  <a:schemeClr val="tx1"/>
                </a:solidFill>
                <a:effectLst/>
                <a:latin typeface="+mn-lt"/>
                <a:ea typeface="+mn-ea"/>
                <a:cs typeface="+mn-cs"/>
              </a:rPr>
              <a:t>support modern cloud applications with Azure SQL Database and Azure SQL Edge.</a:t>
            </a:r>
            <a:r>
              <a:rPr lang="en-US"/>
              <a:t>  </a:t>
            </a:r>
            <a:endParaRPr lang="en-US">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Azure SQL is built upon the same SQL Server engine, so you can migrate applications with ease and continue to use the tools, languages and resources you’re familiar with.  Your skills and experience transfer to the cloud and edge, so you can do even more with what you already have.</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services within Azure SQL support a variety of scenarios: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SQL Server on Azure Virtual Machines</a:t>
            </a:r>
          </a:p>
          <a:p>
            <a:r>
              <a:rPr lang="en-US" sz="1200" i="1" kern="1200">
                <a:solidFill>
                  <a:schemeClr val="tx1"/>
                </a:solidFill>
                <a:effectLst/>
                <a:latin typeface="+mn-lt"/>
                <a:ea typeface="+mn-ea"/>
                <a:cs typeface="+mn-cs"/>
              </a:rPr>
              <a:t>Lift-and-shift your SQL workloads with ease and maintain with 100% SQL Server compatibility and operating system-level access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Azure SQL Managed Instance</a:t>
            </a:r>
          </a:p>
          <a:p>
            <a:r>
              <a:rPr lang="en-US" sz="1200" i="1" kern="1200">
                <a:solidFill>
                  <a:schemeClr val="tx1"/>
                </a:solidFill>
                <a:effectLst/>
                <a:latin typeface="+mn-lt"/>
                <a:ea typeface="+mn-ea"/>
                <a:cs typeface="+mn-cs"/>
              </a:rPr>
              <a:t>Modernize your existing SQL Server applications at scale with an intelligent fully managed service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Azure SQL Database</a:t>
            </a:r>
          </a:p>
          <a:p>
            <a:r>
              <a:rPr lang="en-US" sz="1200" i="1" kern="1200">
                <a:solidFill>
                  <a:schemeClr val="tx1"/>
                </a:solidFill>
                <a:effectLst/>
                <a:latin typeface="+mn-lt"/>
                <a:ea typeface="+mn-ea"/>
                <a:cs typeface="+mn-cs"/>
              </a:rPr>
              <a:t>Support modern cloud applications on an intelligent, managed service that includes serverless compute</a:t>
            </a:r>
            <a:r>
              <a:rPr lang="en-US" sz="1200" kern="1200">
                <a:solidFill>
                  <a:schemeClr val="tx1"/>
                </a:solidFill>
                <a:effectLst/>
                <a:latin typeface="+mn-lt"/>
                <a:ea typeface="+mn-ea"/>
                <a:cs typeface="+mn-cs"/>
              </a:rPr>
              <a:t> </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4C4C51"/>
                </a:solidFill>
                <a:effectLst/>
                <a:latin typeface="Segoe UI" panose="020B0502040204020203" pitchFamily="34" charset="0"/>
              </a:rPr>
              <a:t>SQL Server on Azure VMs and SQL Managed Instance are also now Azure Arc enabled, allowing you to run these services on the infrastructure of your choice, when a hybrid approach is required.</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3DE33B-6BA1-4569-8418-75B90D64D5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373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2632384"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1645301" marR="0" lvl="0" indent="0" algn="l" defTabSz="2631614"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11/6/2024 10:26 PM</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22</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9DE4B4B9-1147-42F6-83B5-51EC41D55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011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commonly used in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54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11/6/2024 10:24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11/6/2024 10:24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7410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26</a:t>
            </a:fld>
            <a:endParaRPr lang="en-US"/>
          </a:p>
        </p:txBody>
      </p:sp>
    </p:spTree>
    <p:extLst>
      <p:ext uri="{BB962C8B-B14F-4D97-AF65-F5344CB8AC3E}">
        <p14:creationId xmlns:p14="http://schemas.microsoft.com/office/powerpoint/2010/main" val="4027604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220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3191466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Relational databases store data in relational tables, but sometimes the structure imposed by this model can be too rigid, and often leads to poor performance unless you spend time implementing detailed tuning. Other models, collectively known as </a:t>
            </a:r>
            <a:r>
              <a:rPr lang="en-GB" sz="800" i="1" dirty="0"/>
              <a:t>NoSQL</a:t>
            </a:r>
            <a:r>
              <a:rPr lang="en-GB" sz="800" dirty="0"/>
              <a:t> databases exist. These models store data in other structures, such as documents, graphs, key-value stores, and column family stores.</a:t>
            </a:r>
          </a:p>
          <a:p>
            <a:endParaRPr lang="en-GB" sz="800" dirty="0"/>
          </a:p>
          <a:p>
            <a:r>
              <a:rPr lang="en-GB" sz="800" dirty="0"/>
              <a:t>Azure Cosmos DB supports multiple application programming interfaces (APIs) that enable developers to use the programming semantics of many common kinds of data store to work with data in a Cosmos DB database. The internal, document-based storage structure is abstracted, enabling developers to use Cosmos DB to store and query data using APIs with which they are already familiar.</a:t>
            </a:r>
          </a:p>
          <a:p>
            <a:endParaRPr lang="en-GB" sz="800" dirty="0"/>
          </a:p>
          <a:p>
            <a:r>
              <a:rPr lang="en-GB" sz="800" dirty="0"/>
              <a:t>Cosmos DB uses indexes and partitioning to provide fast read and write performance and can scale to massive volumes of data.</a:t>
            </a:r>
          </a:p>
          <a:p>
            <a:endParaRPr lang="en-GB" sz="800" dirty="0"/>
          </a:p>
          <a:p>
            <a:r>
              <a:rPr lang="en-GB" sz="800" dirty="0"/>
              <a:t>You can enable multi-region writes, adding the Azure regions of your choice to your Cosmos DB account so that globally distributed users can each work with data in their local replica.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0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dirty="0">
                <a:solidFill>
                  <a:srgbClr val="000000"/>
                </a:solidFill>
                <a:effectLst/>
                <a:latin typeface="Consolas" panose="020B0609020204030204" pitchFamily="49" charset="0"/>
              </a:rPr>
              <a:t>Data is a collection of facts such as numbers, descriptions, and observations used to record information. Data structures in which this data is organized often represents </a:t>
            </a:r>
            <a:r>
              <a:rPr lang="en-US" sz="1600" b="0" i="1" dirty="0">
                <a:solidFill>
                  <a:srgbClr val="000000"/>
                </a:solidFill>
                <a:effectLst/>
                <a:latin typeface="Consolas" panose="020B0609020204030204" pitchFamily="49" charset="0"/>
              </a:rPr>
              <a:t>entities</a:t>
            </a:r>
            <a:r>
              <a:rPr lang="en-US" sz="1600" b="0" dirty="0">
                <a:solidFill>
                  <a:srgbClr val="000000"/>
                </a:solidFill>
                <a:effectLst/>
                <a:latin typeface="Consolas" panose="020B0609020204030204" pitchFamily="49" charset="0"/>
              </a:rPr>
              <a:t> that are important to an organization (such as customers, products, sales orders, and so on). Each entity typically has one or more </a:t>
            </a:r>
            <a:r>
              <a:rPr lang="en-US" sz="1600" b="0" i="1" dirty="0">
                <a:solidFill>
                  <a:srgbClr val="000000"/>
                </a:solidFill>
                <a:effectLst/>
                <a:latin typeface="Consolas" panose="020B0609020204030204" pitchFamily="49" charset="0"/>
              </a:rPr>
              <a:t>attributes</a:t>
            </a:r>
            <a:r>
              <a:rPr lang="en-US" sz="1600" b="0" dirty="0">
                <a:solidFill>
                  <a:srgbClr val="000000"/>
                </a:solidFill>
                <a:effectLst/>
                <a:latin typeface="Consolas" panose="020B0609020204030204" pitchFamily="49" charset="0"/>
              </a:rPr>
              <a:t>, or characteristics (for example, a customer might have a name, an address, a phone number, and so on).</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You can classify data as </a:t>
            </a:r>
            <a:r>
              <a:rPr lang="en-US" sz="1600" b="0" i="1" dirty="0">
                <a:solidFill>
                  <a:srgbClr val="000000"/>
                </a:solidFill>
                <a:effectLst/>
                <a:latin typeface="Consolas" panose="020B0609020204030204" pitchFamily="49" charset="0"/>
              </a:rPr>
              <a:t>structured</a:t>
            </a:r>
            <a:r>
              <a:rPr lang="en-US" sz="1600" b="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semi-structured</a:t>
            </a:r>
            <a:r>
              <a:rPr lang="en-US" sz="1600" b="0" dirty="0">
                <a:solidFill>
                  <a:srgbClr val="000000"/>
                </a:solidFill>
                <a:effectLst/>
                <a:latin typeface="Consolas" panose="020B0609020204030204" pitchFamily="49" charset="0"/>
              </a:rPr>
              <a:t>, or </a:t>
            </a:r>
            <a:r>
              <a:rPr lang="en-US" sz="1600" b="0" i="1" dirty="0">
                <a:solidFill>
                  <a:srgbClr val="000000"/>
                </a:solidFill>
                <a:effectLst/>
                <a:latin typeface="Consolas" panose="020B0609020204030204" pitchFamily="49" charset="0"/>
              </a:rPr>
              <a:t>unstructured</a:t>
            </a:r>
            <a:r>
              <a:rPr lang="en-US" sz="1600" b="0" dirty="0">
                <a:solidFill>
                  <a:srgbClr val="000000"/>
                </a:solidFill>
                <a:effectLst/>
                <a:latin typeface="Consolas" panose="020B0609020204030204" pitchFamily="49" charset="0"/>
              </a:rPr>
              <a:t>.</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b="1" dirty="0">
                <a:solidFill>
                  <a:srgbClr val="505050"/>
                </a:solidFill>
              </a:rPr>
              <a:t>Structured data </a:t>
            </a:r>
            <a:r>
              <a:rPr lang="en-US" sz="800" dirty="0">
                <a:solidFill>
                  <a:srgbClr val="505050"/>
                </a:solidFill>
              </a:rPr>
              <a:t>is data that adheres to a fixed schema, so all of the data has the same fields or properties. Structured data is often stored in database tables with rows and columns, and multiple tables can reference one another by using key values in a </a:t>
            </a:r>
            <a:r>
              <a:rPr lang="en-US" sz="800" i="1" dirty="0">
                <a:solidFill>
                  <a:srgbClr val="505050"/>
                </a:solidFill>
              </a:rPr>
              <a:t>relational</a:t>
            </a:r>
            <a:r>
              <a:rPr lang="en-US" sz="800" i="0" dirty="0">
                <a:solidFill>
                  <a:srgbClr val="505050"/>
                </a:solidFill>
              </a:rPr>
              <a:t> model.</a:t>
            </a:r>
            <a:endParaRPr lang="en-US" sz="800" dirty="0">
              <a:solidFill>
                <a:srgbClr val="505050"/>
              </a:solidFill>
            </a:endParaRPr>
          </a:p>
          <a:p>
            <a:pPr marL="171450" indent="-171450">
              <a:buFont typeface="Arial" panose="020B0604020202020204" pitchFamily="34" charset="0"/>
              <a:buChar char="•"/>
            </a:pPr>
            <a:r>
              <a:rPr lang="en-US" sz="800" b="1" dirty="0">
                <a:solidFill>
                  <a:srgbClr val="505050"/>
                </a:solidFill>
              </a:rPr>
              <a:t>Semi-structured </a:t>
            </a:r>
            <a:r>
              <a:rPr lang="en-US" sz="800" dirty="0">
                <a:solidFill>
                  <a:srgbClr val="505050"/>
                </a:solidFill>
              </a:rPr>
              <a:t>data </a:t>
            </a:r>
            <a:r>
              <a:rPr lang="en-US" sz="1600" b="0" dirty="0">
                <a:solidFill>
                  <a:srgbClr val="000000"/>
                </a:solidFill>
                <a:effectLst/>
                <a:latin typeface="Consolas" panose="020B0609020204030204" pitchFamily="49" charset="0"/>
              </a:rPr>
              <a:t>is information that has some structure, but which allows for some variation between entity instances. For example, while most customers may have an email address, might have multiple email addresses, and some might have none at all.</a:t>
            </a: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505050"/>
                </a:solidFill>
                <a:effectLst/>
                <a:uLnTx/>
                <a:uFillTx/>
                <a:latin typeface="Segoe UI"/>
                <a:ea typeface="+mn-ea"/>
                <a:cs typeface="+mn-cs"/>
              </a:rPr>
              <a:t>Unstructured</a:t>
            </a:r>
            <a:r>
              <a:rPr kumimoji="0" lang="en-US" sz="800" b="0" i="0" u="none" strike="noStrike" kern="1200" cap="none" spc="0" normalizeH="0" baseline="0" noProof="0" dirty="0">
                <a:ln>
                  <a:noFill/>
                </a:ln>
                <a:solidFill>
                  <a:srgbClr val="505050"/>
                </a:solidFill>
                <a:effectLst/>
                <a:uLnTx/>
                <a:uFillTx/>
                <a:latin typeface="Segoe UI"/>
                <a:ea typeface="+mn-ea"/>
                <a:cs typeface="+mn-cs"/>
              </a:rPr>
              <a:t> data is any data that is stored with no schema to organize discrete values. Examples include documents, free-form text, images, videos, audio streams, etc.</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3709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3500870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Single digit latency -&gt; SLA</a:t>
            </a:r>
          </a:p>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31</a:t>
            </a:fld>
            <a:endParaRPr lang="en-US"/>
          </a:p>
        </p:txBody>
      </p:sp>
    </p:spTree>
    <p:extLst>
      <p:ext uri="{BB962C8B-B14F-4D97-AF65-F5344CB8AC3E}">
        <p14:creationId xmlns:p14="http://schemas.microsoft.com/office/powerpoint/2010/main" val="532690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fld id="{5996BA33-6360-40A1-9606-58E0047CF44A}" type="slidenum">
              <a:rPr lang="en-US" smtClean="0"/>
              <a:t>32</a:t>
            </a:fld>
            <a:endParaRPr lang="en-US"/>
          </a:p>
        </p:txBody>
      </p:sp>
    </p:spTree>
    <p:extLst>
      <p:ext uri="{BB962C8B-B14F-4D97-AF65-F5344CB8AC3E}">
        <p14:creationId xmlns:p14="http://schemas.microsoft.com/office/powerpoint/2010/main" val="4269727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APIs supported in Azure Cosmos DB include:</a:t>
            </a:r>
          </a:p>
          <a:p>
            <a:endParaRPr lang="en-US" sz="900" dirty="0"/>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NoSQL</a:t>
            </a:r>
            <a:r>
              <a:rPr lang="en-US" sz="900" dirty="0"/>
              <a:t>: The native API in Cosmos DB manages data in JSON document format, and uses SQL syntax to work with the data.</a:t>
            </a:r>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MongoDB</a:t>
            </a:r>
            <a:r>
              <a:rPr lang="en-US" sz="900" dirty="0"/>
              <a:t>: MongoDB is a popular open source database in which data is stored in Binary JSON (BSON) format. The Azure Cosmos DB MongoDB API enables developers to use MongoDB client libraries to and code to work with data in Azure Cosmos DB.</a:t>
            </a:r>
          </a:p>
          <a:p>
            <a:pPr marL="171450" indent="-171450">
              <a:buFont typeface="Arial" panose="020B0604020202020204" pitchFamily="34" charset="0"/>
              <a:buChar char="•"/>
            </a:pPr>
            <a:r>
              <a:rPr lang="en-US" sz="850" b="1" dirty="0">
                <a:latin typeface="Segoe UI"/>
                <a:cs typeface="Segoe UI"/>
              </a:rPr>
              <a:t>Azure Cosmos DB for PostgreSQL: </a:t>
            </a:r>
            <a:r>
              <a:rPr lang="en-US" sz="1800" dirty="0">
                <a:solidFill>
                  <a:srgbClr val="000000"/>
                </a:solidFill>
                <a:effectLst/>
                <a:latin typeface="Segoe UI" panose="020B0502040204020203" pitchFamily="34" charset="0"/>
                <a:ea typeface="Calibri" panose="020F0502020204030204" pitchFamily="34" charset="0"/>
              </a:rPr>
              <a:t>Azure Cosmos DB for PostgreSQL is a native PostgreSQL, globally distributed relational database that automatically shards data to help you build highly scalable apps. </a:t>
            </a:r>
            <a:endParaRPr lang="en-US" sz="850" b="1" dirty="0">
              <a:latin typeface="Segoe UI"/>
              <a:cs typeface="Segoe UI"/>
            </a:endParaRPr>
          </a:p>
          <a:p>
            <a:pPr marL="171450" indent="-171450">
              <a:buFont typeface="Arial" panose="020B0604020202020204" pitchFamily="34" charset="0"/>
              <a:buChar char="•"/>
            </a:pPr>
            <a:r>
              <a:rPr lang="en-US" sz="900" b="1" dirty="0">
                <a:latin typeface="Segoe UI"/>
                <a:cs typeface="Segoe UI"/>
              </a:rPr>
              <a:t>Azure Cosmos DB  for Table</a:t>
            </a:r>
            <a:r>
              <a:rPr lang="en-US" sz="900" dirty="0">
                <a:latin typeface="Segoe UI"/>
                <a:cs typeface="Segoe UI"/>
              </a:rPr>
              <a:t>: The Table API is used to work with data in key-value tables, similar to Azure Table Storage. The Azure Cosmos DB Table API offers greater scalability and performance than Azure Table Storage.</a:t>
            </a:r>
            <a:endParaRPr lang="en-US" dirty="0"/>
          </a:p>
          <a:p>
            <a:pPr marL="171450" indent="-171450">
              <a:buFont typeface="Arial" panose="020B0604020202020204" pitchFamily="34" charset="0"/>
              <a:buChar char="•"/>
            </a:pPr>
            <a:r>
              <a:rPr lang="en-US" sz="900" b="1" dirty="0"/>
              <a:t>Azure Cosmos DB  for Apache Cassandra: </a:t>
            </a:r>
            <a:r>
              <a:rPr lang="en-US" sz="900" dirty="0"/>
              <a:t> The Cassandra API is compatible with Apache Cassandra, which is a popular open source database that uses a column-family storage structure. Column families are tables, similar to those in a relational database, with the exception that it's not mandatory for every row to have the same columns.</a:t>
            </a:r>
          </a:p>
          <a:p>
            <a:pPr marL="171450" indent="-171450">
              <a:buFont typeface="Arial" panose="020B0604020202020204" pitchFamily="34" charset="0"/>
              <a:buChar char="•"/>
            </a:pPr>
            <a:r>
              <a:rPr lang="pt-BR" sz="900" b="1" dirty="0"/>
              <a:t>Azure Cosmos DB  for Apache Gremlin</a:t>
            </a:r>
            <a:r>
              <a:rPr lang="en-US" sz="900" dirty="0"/>
              <a:t>: The Gremlin API is used to with </a:t>
            </a:r>
            <a:r>
              <a:rPr lang="en-US" sz="900" dirty="0" err="1"/>
              <a:t>with</a:t>
            </a:r>
            <a:r>
              <a:rPr lang="en-US" sz="900" dirty="0"/>
              <a:t> data in a </a:t>
            </a:r>
            <a:r>
              <a:rPr lang="en-US" sz="900" i="1" dirty="0"/>
              <a:t>graph</a:t>
            </a:r>
            <a:r>
              <a:rPr lang="en-US" sz="900" i="0" dirty="0"/>
              <a:t> structure; in which entities are defined as </a:t>
            </a:r>
            <a:r>
              <a:rPr lang="en-US" sz="900" i="1" dirty="0"/>
              <a:t>vertices</a:t>
            </a:r>
            <a:r>
              <a:rPr lang="en-US" sz="900" i="0" dirty="0"/>
              <a:t> that form nodes in connected graph. Nodes are connected by </a:t>
            </a:r>
            <a:r>
              <a:rPr lang="en-US" sz="900" i="1" dirty="0"/>
              <a:t>edges</a:t>
            </a:r>
            <a:r>
              <a:rPr lang="en-US" sz="900" i="0" dirty="0"/>
              <a:t> that represent relationships. The example on the slide shows two kinds of vertex (employee and department) and edges that connect them (employee "Ben" </a:t>
            </a:r>
            <a:r>
              <a:rPr lang="en-US" sz="900" i="1" dirty="0"/>
              <a:t>reports to</a:t>
            </a:r>
            <a:r>
              <a:rPr lang="en-US" sz="900" i="0" dirty="0"/>
              <a:t> employee "Sue", and both employees </a:t>
            </a:r>
            <a:r>
              <a:rPr lang="en-US" sz="900" i="1" dirty="0"/>
              <a:t>work in</a:t>
            </a:r>
            <a:r>
              <a:rPr lang="en-US" sz="900" i="0" dirty="0"/>
              <a:t> the "Hardware" department). </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11/6/2024 10:24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097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34</a:t>
            </a:fld>
            <a:endParaRPr lang="en-US"/>
          </a:p>
        </p:txBody>
      </p:sp>
    </p:spTree>
    <p:extLst>
      <p:ext uri="{BB962C8B-B14F-4D97-AF65-F5344CB8AC3E}">
        <p14:creationId xmlns:p14="http://schemas.microsoft.com/office/powerpoint/2010/main" val="3244519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 at Andrew’s “variety” slide </a:t>
            </a:r>
          </a:p>
          <a:p>
            <a:endParaRPr lang="en-US"/>
          </a:p>
          <a:p>
            <a:pPr marL="0" indent="0">
              <a:lnSpc>
                <a:spcPct val="100000"/>
              </a:lnSpc>
              <a:buNone/>
            </a:pPr>
            <a:r>
              <a:rPr lang="en-US" sz="1200" spc="160">
                <a:latin typeface="Segoe UI Semilight" panose="020B0402040204020203" pitchFamily="34" charset="0"/>
                <a:cs typeface="Segoe UI Semilight" panose="020B0402040204020203"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a:latin typeface="Segoe UI Semilight" panose="020B0402040204020203" pitchFamily="34" charset="0"/>
                <a:cs typeface="Segoe UI Semilight" panose="020B0402040204020203" pitchFamily="34" charset="0"/>
              </a:rPr>
              <a:t>No schemas or secondary indices ever needed</a:t>
            </a:r>
          </a:p>
          <a:p>
            <a:pPr marL="0" indent="0">
              <a:lnSpc>
                <a:spcPct val="100000"/>
              </a:lnSpc>
              <a:buNone/>
            </a:pPr>
            <a:r>
              <a:rPr lang="en-US" sz="1200" spc="160">
                <a:latin typeface="Segoe UI Semilight" panose="020B0402040204020203" pitchFamily="34" charset="0"/>
                <a:cs typeface="Segoe UI Semilight" panose="020B0402040204020203" pitchFamily="34" charset="0"/>
              </a:rPr>
              <a:t>Resource governed, write optimized database engine with latch free and log structured techniques</a:t>
            </a:r>
          </a:p>
          <a:p>
            <a:pPr marL="0" indent="0">
              <a:lnSpc>
                <a:spcPct val="100000"/>
              </a:lnSpc>
              <a:buNone/>
            </a:pPr>
            <a:r>
              <a:rPr lang="en-US" sz="1200" spc="160">
                <a:latin typeface="Segoe UI Semilight" panose="020B0402040204020203" pitchFamily="34" charset="0"/>
                <a:cs typeface="Segoe UI Semilight" panose="020B0402040204020203" pitchFamily="34" charset="0"/>
              </a:rPr>
              <a:t>Online and in-situ index transformations</a:t>
            </a:r>
          </a:p>
          <a:p>
            <a:pPr marL="0" indent="0">
              <a:lnSpc>
                <a:spcPct val="100000"/>
              </a:lnSpc>
              <a:buNone/>
            </a:pPr>
            <a:r>
              <a:rPr lang="en-US" sz="1200" spc="160">
                <a:latin typeface="Segoe UI Semilight" panose="020B0402040204020203" pitchFamily="34" charset="0"/>
                <a:cs typeface="Segoe UI Semilight" panose="020B0402040204020203" pitchFamily="34" charset="0"/>
              </a:rPr>
              <a:t>While the database is fully schema-agnostic, schema-extraction is built in</a:t>
            </a:r>
          </a:p>
          <a:p>
            <a:pPr marL="285750" indent="-285750">
              <a:lnSpc>
                <a:spcPct val="100000"/>
              </a:lnSpc>
              <a:spcBef>
                <a:spcPts val="400"/>
              </a:spcBef>
              <a:buClr>
                <a:schemeClr val="tx2"/>
              </a:buClr>
              <a:buFont typeface="Arial" charset="0"/>
              <a:buChar char="•"/>
            </a:pPr>
            <a:r>
              <a:rPr lang="en-US" sz="1100" spc="100">
                <a:latin typeface="Segoe UI Semilight" panose="020B0402040204020203" pitchFamily="34" charset="0"/>
                <a:cs typeface="Segoe UI Semilight" panose="020B0402040204020203" pitchFamily="34" charset="0"/>
              </a:rPr>
              <a:t>Customers can get Avro schemas from the database </a:t>
            </a:r>
          </a:p>
          <a:p>
            <a:endParaRPr lang="en-US"/>
          </a:p>
        </p:txBody>
      </p:sp>
      <p:sp>
        <p:nvSpPr>
          <p:cNvPr id="4" name="Slide Number Placeholder 3"/>
          <p:cNvSpPr>
            <a:spLocks noGrp="1"/>
          </p:cNvSpPr>
          <p:nvPr>
            <p:ph type="sldNum" sz="quarter" idx="10"/>
          </p:nvPr>
        </p:nvSpPr>
        <p:spPr/>
        <p:txBody>
          <a:bodyPr/>
          <a:lstStyle/>
          <a:p>
            <a:fld id="{49F67C77-7EFA-4CAA-A410-E92D82C8E6E1}" type="slidenum">
              <a:rPr lang="en-US" smtClean="0"/>
              <a:pPr/>
              <a:t>35</a:t>
            </a:fld>
            <a:endParaRPr lang="en-US"/>
          </a:p>
        </p:txBody>
      </p:sp>
    </p:spTree>
    <p:extLst>
      <p:ext uri="{BB962C8B-B14F-4D97-AF65-F5344CB8AC3E}">
        <p14:creationId xmlns:p14="http://schemas.microsoft.com/office/powerpoint/2010/main" val="4046234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11/6/2024 10:24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t>Files</a:t>
            </a:r>
          </a:p>
          <a:p>
            <a:endParaRPr lang="en-GB" b="1" i="0" dirty="0"/>
          </a:p>
          <a:p>
            <a:r>
              <a:rPr lang="en-GB" b="1" i="0" dirty="0"/>
              <a:t>&gt; animated slide, click to proceed</a:t>
            </a:r>
          </a:p>
          <a:p>
            <a:r>
              <a:rPr lang="en-GB" i="0" dirty="0"/>
              <a:t>File formats for data include: </a:t>
            </a:r>
          </a:p>
          <a:p>
            <a:pPr marL="171450" indent="-171450">
              <a:buFont typeface="Arial" panose="020B0604020202020204" pitchFamily="34" charset="0"/>
              <a:buChar char="•"/>
            </a:pPr>
            <a:r>
              <a:rPr lang="en-GB" b="1" i="0" dirty="0"/>
              <a:t>Delimited text</a:t>
            </a:r>
            <a:r>
              <a:rPr lang="en-GB" i="0" dirty="0"/>
              <a:t>: Data is stored in plain text format with specific field delimiters and row terminators. The most common format for delimited data is </a:t>
            </a:r>
            <a:r>
              <a:rPr lang="en-GB" i="1" dirty="0"/>
              <a:t>comma-separated values (CSV)</a:t>
            </a:r>
            <a:r>
              <a:rPr lang="en-GB" i="0" dirty="0"/>
              <a:t> in which fields are separated by commas, and rows are terminated by a carriage return / new line. Optionally, the first line may include the field names. Other common formats include </a:t>
            </a:r>
            <a:r>
              <a:rPr lang="en-GB" i="1" dirty="0"/>
              <a:t>tab-separated values (TSV)</a:t>
            </a:r>
            <a:r>
              <a:rPr lang="en-GB" i="0" dirty="0"/>
              <a:t> and </a:t>
            </a:r>
            <a:r>
              <a:rPr lang="en-GB" i="1" dirty="0"/>
              <a:t>space-delimited</a:t>
            </a:r>
            <a:r>
              <a:rPr lang="en-GB" i="0" dirty="0"/>
              <a:t> (in which tabs or spaces are used to separate fields), and </a:t>
            </a:r>
            <a:r>
              <a:rPr lang="en-GB" i="1" dirty="0"/>
              <a:t>fixed-width</a:t>
            </a:r>
            <a:r>
              <a:rPr lang="en-GB" i="0" dirty="0"/>
              <a:t> data in which each field is allocated a fixed number of characters. Delimited text is a good choice for structured data.</a:t>
            </a:r>
          </a:p>
          <a:p>
            <a:pPr marL="171450" indent="-171450">
              <a:buFont typeface="Arial" panose="020B0604020202020204" pitchFamily="34" charset="0"/>
              <a:buChar char="•"/>
            </a:pPr>
            <a:r>
              <a:rPr lang="en-GB" b="1" i="0" dirty="0"/>
              <a:t>JavaScript Object Notation (JSON)</a:t>
            </a:r>
            <a:r>
              <a:rPr lang="en-GB" i="0" dirty="0"/>
              <a:t>: A hierarchical document schema is used to define data entities (</a:t>
            </a:r>
            <a:r>
              <a:rPr lang="en-GB" i="1" dirty="0"/>
              <a:t>objects</a:t>
            </a:r>
            <a:r>
              <a:rPr lang="en-GB" i="0" dirty="0"/>
              <a:t>) that have multiple </a:t>
            </a:r>
            <a:r>
              <a:rPr lang="en-GB" i="1" dirty="0"/>
              <a:t>attributes</a:t>
            </a:r>
            <a:r>
              <a:rPr lang="en-GB" i="0" dirty="0"/>
              <a:t>. Each attribute might be an object (or a collection of objects); making JSON a very flexible format that's good for both structured and semi-structured data.</a:t>
            </a:r>
          </a:p>
          <a:p>
            <a:pPr marL="171450" indent="-171450">
              <a:buFont typeface="Arial" panose="020B0604020202020204" pitchFamily="34" charset="0"/>
              <a:buChar char="•"/>
            </a:pPr>
            <a:r>
              <a:rPr lang="en-GB" b="1" i="0" dirty="0"/>
              <a:t>Extensible Markup Language (XML)</a:t>
            </a:r>
            <a:r>
              <a:rPr lang="en-GB" b="0" i="0" dirty="0"/>
              <a:t>: XML is a text-based format that defines data entities and their attributes using markup </a:t>
            </a:r>
            <a:r>
              <a:rPr lang="en-GB" b="0" i="1" dirty="0"/>
              <a:t>tags</a:t>
            </a:r>
            <a:r>
              <a:rPr lang="en-GB" b="0" i="0" dirty="0"/>
              <a:t>. XML was a commonly used format in the early 2000's, but the increasing popularity of JSON has reduced its prevalence. For example:</a:t>
            </a:r>
          </a:p>
          <a:p>
            <a:pPr marL="0" indent="0">
              <a:buFont typeface="Arial" panose="020B0604020202020204" pitchFamily="34" charset="0"/>
              <a:buNone/>
            </a:pPr>
            <a:r>
              <a:rPr lang="en-GB" b="0" i="0" dirty="0"/>
              <a:t>	&lt;</a:t>
            </a:r>
            <a:r>
              <a:rPr lang="en-GB" b="0" i="0" dirty="0" err="1"/>
              <a:t>CustomerEmail</a:t>
            </a:r>
            <a:r>
              <a:rPr lang="en-GB" b="0" i="0" dirty="0"/>
              <a:t> FirstName="Joe" </a:t>
            </a:r>
            <a:r>
              <a:rPr lang="en-GB" b="0" i="0" dirty="0" err="1"/>
              <a:t>LastName</a:t>
            </a:r>
            <a:r>
              <a:rPr lang="en-GB" b="0" i="0" dirty="0"/>
              <a:t>="Jones"&gt;joe@litware.com&lt;/Customer&gt;</a:t>
            </a:r>
            <a:endParaRPr lang="en-GB" i="0" dirty="0"/>
          </a:p>
          <a:p>
            <a:pPr marL="171450" indent="-171450">
              <a:buFont typeface="Arial" panose="020B0604020202020204" pitchFamily="34" charset="0"/>
              <a:buChar char="•"/>
            </a:pPr>
            <a:r>
              <a:rPr lang="en-GB" b="1" i="0" dirty="0"/>
              <a:t>Binary Large Object (BLOB)</a:t>
            </a:r>
            <a:r>
              <a:rPr lang="en-GB" b="0" i="0" dirty="0"/>
              <a:t>: BLOB is the term used to describe binary data. Technically, all files are BLOBs (as ultimately, all files are stored as bits); but plain text formats like CSV and JSON, store binary values that map to specific text characters based on a set of ASCII or UNICODE codes; and can be opened and read by humans. Other files such as Word documents, PDFs, images, audio or video streams, and so on use a binary format that can only be interpreted by compatible software applications. In Azure, unstructured data is usually stored as a </a:t>
            </a:r>
            <a:r>
              <a:rPr lang="en-GB" b="0" i="1" dirty="0"/>
              <a:t>block blob</a:t>
            </a:r>
            <a:r>
              <a:rPr lang="en-GB" b="0" i="0" dirty="0"/>
              <a:t> file – a format that supports basic read and write operations.</a:t>
            </a:r>
          </a:p>
          <a:p>
            <a:pPr marL="171450" indent="-171450">
              <a:buFont typeface="Arial" panose="020B0604020202020204" pitchFamily="34" charset="0"/>
              <a:buChar char="•"/>
            </a:pPr>
            <a:r>
              <a:rPr lang="en-GB" b="1" i="0" dirty="0"/>
              <a:t>Optimized formats</a:t>
            </a:r>
            <a:r>
              <a:rPr lang="en-GB" b="0" i="0" dirty="0"/>
              <a:t>: As the volume of data that organizations need to work with has grown, a number of data formats that include features to enable metadata, compression, indexing, and other optimization techniques for specific types of workload have been created and are in common use. These include:</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a:t>
            </a:r>
            <a:r>
              <a:rPr lang="en-US" b="0" i="1"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Optimized Row Columnar (ORC)</a:t>
            </a:r>
            <a:r>
              <a:rPr lang="en-US" b="0" i="0" dirty="0">
                <a:solidFill>
                  <a:srgbClr val="171717"/>
                </a:solidFill>
                <a:effectLst/>
                <a:latin typeface="Segoe UI" panose="020B0502040204020203" pitchFamily="34" charset="0"/>
              </a:rPr>
              <a:t>: ORC, organizes data into columns rather than rows. It was developed by </a:t>
            </a:r>
            <a:r>
              <a:rPr lang="en-US" b="0" i="0" dirty="0" err="1">
                <a:solidFill>
                  <a:srgbClr val="171717"/>
                </a:solidFill>
                <a:effectLst/>
                <a:latin typeface="Segoe UI" panose="020B0502040204020203" pitchFamily="34" charset="0"/>
              </a:rPr>
              <a:t>HortonWorks</a:t>
            </a:r>
            <a:r>
              <a:rPr lang="en-US" b="0" i="0" dirty="0">
                <a:solidFill>
                  <a:srgbClr val="171717"/>
                </a:solidFill>
                <a:effectLst/>
                <a:latin typeface="Segoe UI" panose="020B0502040204020203" pitchFamily="34" charset="0"/>
              </a:rPr>
              <a:t> for optimizing read and write operations in Apache Hive. Hive is a data warehouse system that supports fast data summarization and querying over very large datasets. Hive supports SQL-like queries over unstructured data. An ORC file contains </a:t>
            </a:r>
            <a:r>
              <a:rPr lang="en-US" b="0" i="1" dirty="0">
                <a:solidFill>
                  <a:srgbClr val="171717"/>
                </a:solidFill>
                <a:effectLst/>
                <a:latin typeface="Segoe UI" panose="020B0502040204020203" pitchFamily="34" charset="0"/>
              </a:rPr>
              <a:t>stripes</a:t>
            </a:r>
            <a:r>
              <a:rPr lang="en-US" b="0" i="0" dirty="0">
                <a:solidFill>
                  <a:srgbClr val="171717"/>
                </a:solidFill>
                <a:effectLst/>
                <a:latin typeface="Segoe UI" panose="020B0502040204020203" pitchFamily="34" charset="0"/>
              </a:rPr>
              <a:t> of data. Each stripe holds the data for a column or set of columns. A stripe contains an index into the rows in the stripe, the data for each row, and a footer that holds statistical information (count, sum, max, min, and so on) for each column.</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Parquet</a:t>
            </a:r>
            <a:r>
              <a:rPr lang="en-GB" b="0" i="0" dirty="0"/>
              <a:t>: Parquet is a columnar format created by Cloudera and Twitter</a:t>
            </a:r>
            <a:r>
              <a:rPr lang="en-US" b="0" i="0" dirty="0">
                <a:solidFill>
                  <a:srgbClr val="171717"/>
                </a:solidFill>
                <a:effectLst/>
                <a:latin typeface="Segoe UI" panose="020B0502040204020203" pitchFamily="34" charset="0"/>
              </a:rPr>
              <a:t>. Data for each column is stored together in the same </a:t>
            </a:r>
            <a:r>
              <a:rPr lang="en-US" b="0" i="1" dirty="0">
                <a:solidFill>
                  <a:srgbClr val="171717"/>
                </a:solidFill>
                <a:effectLst/>
                <a:latin typeface="Segoe UI" panose="020B0502040204020203" pitchFamily="34" charset="0"/>
              </a:rPr>
              <a:t>row group</a:t>
            </a:r>
            <a:r>
              <a:rPr lang="en-US" b="0" i="0" dirty="0">
                <a:solidFill>
                  <a:srgbClr val="171717"/>
                </a:solidFill>
                <a:effectLst/>
                <a:latin typeface="Segoe UI" panose="020B0502040204020203" pitchFamily="34" charset="0"/>
              </a:rPr>
              <a:t>. Each row group contains one or more chunks of data. A Parquet file includes metadata that describes the set of rows found in each chunk. An application can use this metadata to quickly locate the correct chunk for a given set of rows and retrieve the data in the specified columns for these rows. Parquet specializes in storing and processing nested data types efficiently. It supports very efficient compression and encoding schemes.</a:t>
            </a:r>
          </a:p>
          <a:p>
            <a:pPr marL="384432" lvl="1"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indent="0">
              <a:buFont typeface="Arial" panose="020B0604020202020204" pitchFamily="34" charset="0"/>
              <a:buNone/>
            </a:pPr>
            <a:r>
              <a:rPr lang="en-GB" b="1" i="0" dirty="0"/>
              <a:t>Databases</a:t>
            </a:r>
          </a:p>
          <a:p>
            <a:pPr marL="0" indent="0">
              <a:buFont typeface="Arial" panose="020B0604020202020204" pitchFamily="34" charset="0"/>
              <a:buNone/>
            </a:pPr>
            <a:endParaRPr lang="en-GB" b="0" i="0" dirty="0"/>
          </a:p>
          <a:p>
            <a:pPr marL="0" indent="0">
              <a:buFont typeface="Arial" panose="020B0604020202020204" pitchFamily="34" charset="0"/>
              <a:buNone/>
            </a:pPr>
            <a:r>
              <a:rPr lang="en-GB" b="0" i="0" dirty="0"/>
              <a:t>A database is used to define a central system in which data can be stored and queried. In a simplistic sense, the file system on which files are stored is a kind of database; but when we use the term in a professional data context, we usually mean a dedicated system for managing data </a:t>
            </a:r>
            <a:r>
              <a:rPr lang="en-GB" b="0" i="1" dirty="0"/>
              <a:t>records</a:t>
            </a:r>
            <a:r>
              <a:rPr lang="en-GB" b="0" i="0" dirty="0"/>
              <a:t> rather than files.</a:t>
            </a:r>
          </a:p>
          <a:p>
            <a:pPr marL="0" indent="0">
              <a:buFont typeface="Arial" panose="020B0604020202020204" pitchFamily="34" charset="0"/>
              <a:buNone/>
            </a:pPr>
            <a:endParaRPr lang="en-GB" b="0" i="0" dirty="0"/>
          </a:p>
          <a:p>
            <a:pPr marL="171450" indent="-171450">
              <a:buFont typeface="Arial" panose="020B0604020202020204" pitchFamily="34" charset="0"/>
              <a:buChar char="•"/>
            </a:pPr>
            <a:r>
              <a:rPr lang="en-GB" b="1" i="0" dirty="0"/>
              <a:t>Relational Databases</a:t>
            </a:r>
            <a:r>
              <a:rPr lang="en-GB" b="0" i="0" dirty="0"/>
              <a:t> are commonly used to store and query structured data. The data is stored in tables that represent </a:t>
            </a:r>
            <a:r>
              <a:rPr lang="en-GB" b="0" i="1" dirty="0"/>
              <a:t>entities</a:t>
            </a:r>
            <a:r>
              <a:rPr lang="en-GB" b="0" i="0" dirty="0"/>
              <a:t>, such as customers, products, or sales orders. Each instance of an entity is assigned a </a:t>
            </a:r>
            <a:r>
              <a:rPr lang="en-GB" b="0" i="1" dirty="0"/>
              <a:t>primary key</a:t>
            </a:r>
            <a:r>
              <a:rPr lang="en-GB" b="0" i="0" dirty="0"/>
              <a:t> that uniquely identifies it; and these keys are used to reference the entity instance in other tables. For example, a customer's primary key can be referenced in a sales order record to indicate which customer placed the order. This use of keys to reference data entities enables a relational database to be </a:t>
            </a:r>
            <a:r>
              <a:rPr lang="en-GB" b="0" i="1" dirty="0"/>
              <a:t>normalized</a:t>
            </a:r>
            <a:r>
              <a:rPr lang="en-GB" b="0" i="0" dirty="0"/>
              <a:t>; in other words, it eliminates duplication of data values – the details of an individual customer are stored only once; not for each sales order the customer places. The tables are managed and queried using Structured Query Language (SQL) – which is based on an ANSII standard, so it's similar across multiple database systems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Non-Relational databases </a:t>
            </a:r>
            <a:r>
              <a:rPr lang="en-GB" b="0" i="0" dirty="0"/>
              <a:t>are data management systems that do not apply a relational schema to the data. Common types of non-relational database include </a:t>
            </a:r>
            <a:r>
              <a:rPr lang="en-GB" b="0" i="1" dirty="0"/>
              <a:t>key-value</a:t>
            </a:r>
            <a:r>
              <a:rPr lang="en-GB" b="0" i="0" dirty="0"/>
              <a:t> stores, in which each record consists of a unique key and an associated value, which can be in any format; </a:t>
            </a:r>
            <a:r>
              <a:rPr lang="en-GB" b="0" i="1" dirty="0"/>
              <a:t>document</a:t>
            </a:r>
            <a:r>
              <a:rPr lang="en-GB" b="0" i="0" dirty="0"/>
              <a:t> databases, which are a specific form of key-value database in which the value is a JSON document (which the system is optimized to query), </a:t>
            </a:r>
            <a:r>
              <a:rPr lang="en-US" b="0" i="1" dirty="0">
                <a:solidFill>
                  <a:srgbClr val="569CD6"/>
                </a:solidFill>
                <a:effectLst/>
                <a:latin typeface="Consolas" panose="020B0609020204030204" pitchFamily="49" charset="0"/>
              </a:rPr>
              <a:t>Column family databases</a:t>
            </a:r>
            <a:r>
              <a:rPr lang="en-US" b="0" dirty="0">
                <a:solidFill>
                  <a:srgbClr val="D4D4D4"/>
                </a:solidFill>
                <a:effectLst/>
                <a:latin typeface="Consolas" panose="020B0609020204030204" pitchFamily="49" charset="0"/>
              </a:rPr>
              <a:t>, which store tabular data comprising rows and columns but you can divide the columns into groups known as column-families. Each column family holds a set of columns that are logically related together, </a:t>
            </a:r>
            <a:r>
              <a:rPr lang="en-GB" b="0" i="0" dirty="0"/>
              <a:t>and </a:t>
            </a:r>
            <a:r>
              <a:rPr lang="en-GB" b="0" i="1" dirty="0"/>
              <a:t>graph</a:t>
            </a:r>
            <a:r>
              <a:rPr lang="en-GB" b="0" i="0" dirty="0"/>
              <a:t> databases, which store entities as </a:t>
            </a:r>
            <a:r>
              <a:rPr lang="en-GB" b="0" i="1" dirty="0"/>
              <a:t>nodes </a:t>
            </a:r>
            <a:r>
              <a:rPr lang="en-GB" b="0" i="0" dirty="0"/>
              <a:t>with links to define relationships between them. Non-relational databases are often referred to as </a:t>
            </a:r>
            <a:r>
              <a:rPr lang="en-GB" b="0" i="1" dirty="0"/>
              <a:t>NoSQL</a:t>
            </a:r>
            <a:r>
              <a:rPr lang="en-GB" b="0" i="0" dirty="0"/>
              <a:t> database, even though some support a variant of the SQL language.</a:t>
            </a:r>
            <a:endParaRPr lang="en-GB" b="1" i="0" dirty="0"/>
          </a:p>
          <a:p>
            <a:pPr marL="0" indent="0">
              <a:buFont typeface="Arial" panose="020B0604020202020204" pitchFamily="34" charset="0"/>
              <a:buNone/>
            </a:pPr>
            <a:endParaRPr lang="en-GB" b="0"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738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OLTP is typically a </a:t>
            </a:r>
            <a:r>
              <a:rPr lang="en-GB" i="1" dirty="0"/>
              <a:t>live</a:t>
            </a:r>
            <a:r>
              <a:rPr lang="en-GB" i="0" dirty="0"/>
              <a:t> system in which data storage is optimized for both </a:t>
            </a:r>
            <a:r>
              <a:rPr lang="en-GB" i="1" dirty="0"/>
              <a:t>read</a:t>
            </a:r>
            <a:r>
              <a:rPr lang="en-GB" i="0" dirty="0"/>
              <a:t> and </a:t>
            </a:r>
            <a:r>
              <a:rPr lang="en-GB" i="1" dirty="0"/>
              <a:t>write</a:t>
            </a:r>
            <a:r>
              <a:rPr lang="en-GB" i="0" dirty="0"/>
              <a:t> operations in order to support </a:t>
            </a:r>
            <a:r>
              <a:rPr lang="en-GB" i="1" dirty="0"/>
              <a:t>transactional</a:t>
            </a:r>
            <a:r>
              <a:rPr lang="en-GB" i="0" dirty="0"/>
              <a:t> workloads</a:t>
            </a:r>
          </a:p>
          <a:p>
            <a:r>
              <a:rPr lang="en-GB" i="0" dirty="0"/>
              <a:t>Updates are made transactionally, for example, an order is placed. Each individual order is stored in the OLTP system.</a:t>
            </a:r>
          </a:p>
          <a:p>
            <a:r>
              <a:rPr lang="en-GB" i="0" dirty="0"/>
              <a:t>Transactions support ACID semantics:</a:t>
            </a:r>
          </a:p>
          <a:p>
            <a:pPr marL="342900" indent="-342900" algn="l">
              <a:buFont typeface="Arial" panose="020B0604020202020204" pitchFamily="34" charset="0"/>
              <a:buChar char="•"/>
            </a:pPr>
            <a:r>
              <a:rPr lang="en-US" sz="2000" b="1" i="0" dirty="0">
                <a:solidFill>
                  <a:srgbClr val="D4D4D4"/>
                </a:solidFill>
                <a:effectLst/>
                <a:latin typeface="-apple-system"/>
              </a:rPr>
              <a:t>Atomicity</a:t>
            </a:r>
            <a:r>
              <a:rPr lang="en-US" sz="2000" b="0" i="0" dirty="0">
                <a:solidFill>
                  <a:srgbClr val="D4D4D4"/>
                </a:solidFill>
                <a:effectLst/>
                <a:latin typeface="-apple-system"/>
              </a:rPr>
              <a:t> – each transaction is treated as a single unit, which success completely or fails completely. For example, a transaction that involved debiting funds from one account and crediting the same amount to another account must complete both actions. If either action can't be completed, then the other action must fail.</a:t>
            </a:r>
          </a:p>
          <a:p>
            <a:pPr marL="342900" indent="-342900" algn="l">
              <a:buFont typeface="Arial" panose="020B0604020202020204" pitchFamily="34" charset="0"/>
              <a:buChar char="•"/>
            </a:pPr>
            <a:r>
              <a:rPr lang="en-US" sz="2000" b="1" i="0" dirty="0">
                <a:solidFill>
                  <a:srgbClr val="D4D4D4"/>
                </a:solidFill>
                <a:effectLst/>
                <a:latin typeface="-apple-system"/>
              </a:rPr>
              <a:t>Consistency</a:t>
            </a:r>
            <a:r>
              <a:rPr lang="en-US" sz="2000" b="0" i="0" dirty="0">
                <a:solidFill>
                  <a:srgbClr val="D4D4D4"/>
                </a:solidFill>
                <a:effectLst/>
                <a:latin typeface="-apple-system"/>
              </a:rPr>
              <a:t> – transactions can only take the data in the database from one valid state to another. To continue the debit and credit example above, the completed state of the transaction must reflect the transfer of funds from one account to the other.</a:t>
            </a:r>
          </a:p>
          <a:p>
            <a:pPr marL="342900" indent="-342900" algn="l">
              <a:buFont typeface="Arial" panose="020B0604020202020204" pitchFamily="34" charset="0"/>
              <a:buChar char="•"/>
            </a:pPr>
            <a:r>
              <a:rPr lang="en-US" sz="2000" b="1" i="0" dirty="0">
                <a:solidFill>
                  <a:srgbClr val="D4D4D4"/>
                </a:solidFill>
                <a:effectLst/>
                <a:latin typeface="-apple-system"/>
              </a:rPr>
              <a:t>Isolation</a:t>
            </a:r>
            <a:r>
              <a:rPr lang="en-US" sz="2000" b="0" i="0" dirty="0">
                <a:solidFill>
                  <a:srgbClr val="D4D4D4"/>
                </a:solidFill>
                <a:effectLst/>
                <a:latin typeface="-apple-system"/>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a:t>
            </a:r>
            <a:r>
              <a:rPr lang="en-US" sz="2000" b="0" i="1" dirty="0">
                <a:solidFill>
                  <a:srgbClr val="D4D4D4"/>
                </a:solidFill>
                <a:effectLst/>
                <a:latin typeface="-apple-system"/>
              </a:rPr>
              <a:t>before</a:t>
            </a:r>
            <a:r>
              <a:rPr lang="en-US" sz="2000" b="0" i="0" dirty="0">
                <a:solidFill>
                  <a:srgbClr val="D4D4D4"/>
                </a:solidFill>
                <a:effectLst/>
                <a:latin typeface="-apple-system"/>
              </a:rPr>
              <a:t> the transfer, and a value for the other account that reflects the balance </a:t>
            </a:r>
            <a:r>
              <a:rPr lang="en-US" sz="2000" b="0" i="1" dirty="0">
                <a:solidFill>
                  <a:srgbClr val="D4D4D4"/>
                </a:solidFill>
                <a:effectLst/>
                <a:latin typeface="-apple-system"/>
              </a:rPr>
              <a:t>after</a:t>
            </a:r>
            <a:r>
              <a:rPr lang="en-US" sz="2000" b="0" i="0" dirty="0">
                <a:solidFill>
                  <a:srgbClr val="D4D4D4"/>
                </a:solidFill>
                <a:effectLst/>
                <a:latin typeface="-apple-system"/>
              </a:rPr>
              <a:t> the transfer.</a:t>
            </a:r>
          </a:p>
          <a:p>
            <a:pPr marL="342900" indent="-342900" algn="l">
              <a:buFont typeface="Arial" panose="020B0604020202020204" pitchFamily="34" charset="0"/>
              <a:buChar char="•"/>
            </a:pPr>
            <a:r>
              <a:rPr lang="en-US" sz="2000" b="1" i="0" dirty="0">
                <a:solidFill>
                  <a:srgbClr val="D4D4D4"/>
                </a:solidFill>
                <a:effectLst/>
                <a:latin typeface="-apple-system"/>
              </a:rPr>
              <a:t>Durability</a:t>
            </a:r>
            <a:r>
              <a:rPr lang="en-US" sz="2000" b="0" i="0" dirty="0">
                <a:solidFill>
                  <a:srgbClr val="D4D4D4"/>
                </a:solidFill>
                <a:effectLst/>
                <a:latin typeface="-apple-system"/>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a:p>
            <a:pPr marL="171450" indent="-171450">
              <a:buFont typeface="Arial" panose="020B0604020202020204" pitchFamily="34" charset="0"/>
              <a:buChar char="•"/>
            </a:pPr>
            <a:endParaRPr lang="en-GB"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800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lakes</a:t>
            </a:r>
            <a:r>
              <a:rPr lang="en-US" sz="882" b="0" kern="1200" dirty="0">
                <a:solidFill>
                  <a:schemeClr val="tx1"/>
                </a:solidFill>
                <a:effectLst/>
                <a:latin typeface="Segoe UI Light" pitchFamily="34" charset="0"/>
                <a:ea typeface="+mn-ea"/>
                <a:cs typeface="+mn-cs"/>
              </a:rPr>
              <a:t> are common in </a:t>
            </a:r>
            <a:r>
              <a:rPr lang="en-US" sz="882" b="0" i="1" kern="1200" dirty="0">
                <a:solidFill>
                  <a:schemeClr val="tx1"/>
                </a:solidFill>
                <a:effectLst/>
                <a:latin typeface="Segoe UI Light" pitchFamily="34" charset="0"/>
                <a:ea typeface="+mn-ea"/>
                <a:cs typeface="+mn-cs"/>
              </a:rPr>
              <a:t>large-scale data warehousing</a:t>
            </a:r>
            <a:r>
              <a:rPr lang="en-US" sz="882" b="0" i="0" kern="1200" dirty="0">
                <a:solidFill>
                  <a:schemeClr val="tx1"/>
                </a:solidFill>
                <a:effectLst/>
                <a:latin typeface="Segoe UI Light" pitchFamily="34" charset="0"/>
                <a:ea typeface="+mn-ea"/>
                <a:cs typeface="+mn-cs"/>
              </a:rPr>
              <a:t> scenarios, where a large volume of non-relational data must be collected and analyzed.</a:t>
            </a: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warehouses</a:t>
            </a:r>
            <a:r>
              <a:rPr lang="en-US" sz="882" b="0" i="0" kern="1200" dirty="0">
                <a:solidFill>
                  <a:schemeClr val="tx1"/>
                </a:solidFill>
                <a:effectLst/>
                <a:latin typeface="Segoe UI Light" pitchFamily="34" charset="0"/>
                <a:ea typeface="+mn-ea"/>
                <a:cs typeface="+mn-cs"/>
              </a:rPr>
              <a:t> are an established way to store data in a relational schema that is optimized for read operations – primarily queries to support reporting and data visualization. The data warehouse schema may require some </a:t>
            </a:r>
            <a:r>
              <a:rPr lang="en-US" sz="882" b="0" i="1" kern="1200" dirty="0">
                <a:solidFill>
                  <a:schemeClr val="tx1"/>
                </a:solidFill>
                <a:effectLst/>
                <a:latin typeface="Segoe UI Light" pitchFamily="34" charset="0"/>
                <a:ea typeface="+mn-ea"/>
                <a:cs typeface="+mn-cs"/>
              </a:rPr>
              <a:t>denormalization</a:t>
            </a:r>
            <a:r>
              <a:rPr lang="en-US" sz="882" b="0" i="0" kern="1200" dirty="0">
                <a:solidFill>
                  <a:schemeClr val="tx1"/>
                </a:solidFill>
                <a:effectLst/>
                <a:latin typeface="Segoe UI Light" pitchFamily="34" charset="0"/>
                <a:ea typeface="+mn-ea"/>
                <a:cs typeface="+mn-cs"/>
              </a:rPr>
              <a:t> of data in an OLTP data source (introducing some duplication to make queries perform faster)</a:t>
            </a:r>
          </a:p>
          <a:p>
            <a:pPr marL="0" indent="0">
              <a:buFont typeface="Arial" panose="020B0604020202020204" pitchFamily="34" charset="0"/>
              <a:buNone/>
            </a:pPr>
            <a:r>
              <a:rPr lang="en-GB" dirty="0"/>
              <a:t>Online Analytical Processing (OLAP) i</a:t>
            </a:r>
            <a:r>
              <a:rPr lang="en-GB" i="0" dirty="0"/>
              <a:t>s an aggregated type of data storage that is optimized for analytical</a:t>
            </a:r>
            <a:r>
              <a:rPr lang="en-GB" i="1" dirty="0"/>
              <a:t> </a:t>
            </a:r>
            <a:r>
              <a:rPr lang="en-GB" i="0" dirty="0"/>
              <a:t>workloads. Data is imported aggregated so that aggregations of numeric </a:t>
            </a:r>
            <a:r>
              <a:rPr lang="en-GB" i="1" dirty="0"/>
              <a:t>facts</a:t>
            </a:r>
            <a:r>
              <a:rPr lang="en-GB" i="0" dirty="0"/>
              <a:t> (for example, sales revenue, or number of items sold) can be pre-calculated across </a:t>
            </a:r>
            <a:r>
              <a:rPr lang="en-GB" i="1" dirty="0"/>
              <a:t>dimensions</a:t>
            </a:r>
            <a:r>
              <a:rPr lang="en-GB" i="0" dirty="0"/>
              <a:t> (for example, product, date, or geographic location). The aggregation will typically occur at different levels allowing you to drill down or up, for example to find total sales by region, by city, or by an individual address. Because OLAP data is aggregated periodically, once the aggregation has been performed, queries which need the summaries that it contains are very fast.</a:t>
            </a:r>
          </a:p>
          <a:p>
            <a:pPr marL="0" indent="0">
              <a:buFont typeface="Arial" panose="020B0604020202020204" pitchFamily="34" charset="0"/>
              <a:buNone/>
            </a:pPr>
            <a:endParaRPr lang="en-GB" i="0" dirty="0"/>
          </a:p>
          <a:p>
            <a:pPr marL="0" indent="0">
              <a:buFont typeface="Arial" panose="020B0604020202020204" pitchFamily="34" charset="0"/>
              <a:buNone/>
            </a:pPr>
            <a:r>
              <a:rPr lang="en-GB" b="1" i="0" dirty="0"/>
              <a:t>Note</a:t>
            </a:r>
            <a:r>
              <a:rPr lang="en-GB" b="0" i="0" dirty="0"/>
              <a:t>: Different types of user might perform data analytical work at different stages of the overall architecture. For example:</a:t>
            </a:r>
          </a:p>
          <a:p>
            <a:pPr marL="171450" indent="-171450">
              <a:buFont typeface="Arial" panose="020B0604020202020204" pitchFamily="34" charset="0"/>
              <a:buChar char="•"/>
            </a:pPr>
            <a:r>
              <a:rPr lang="en-GB" b="0" i="0" dirty="0"/>
              <a:t>Data scientists might work directly with data files in a data lake to explore and model data.</a:t>
            </a:r>
          </a:p>
          <a:p>
            <a:pPr marL="171450" indent="-171450">
              <a:buFont typeface="Arial" panose="020B0604020202020204" pitchFamily="34" charset="0"/>
              <a:buChar char="•"/>
            </a:pPr>
            <a:r>
              <a:rPr lang="en-GB" b="0" i="0" dirty="0"/>
              <a:t>Data Analysts might query tables directly in the data warehouse to produce complex reports and visualizations.</a:t>
            </a:r>
          </a:p>
          <a:p>
            <a:pPr marL="171450" indent="-171450">
              <a:buFont typeface="Arial" panose="020B0604020202020204" pitchFamily="34" charset="0"/>
              <a:buChar char="•"/>
            </a:pPr>
            <a:r>
              <a:rPr lang="en-GB" b="0" i="0" dirty="0"/>
              <a:t>Business users might consume pre-aggregated data in an analytical model (cube) in the form of reports or dashboards.</a:t>
            </a:r>
            <a:endParaRPr lang="en-GB" b="1"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414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5316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0515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Discuss the three roles that are listed, but consider that in real-world scenarios, actual job roles might be a combination of these roles, or a subset of a single role, based on the size of the organization.</a:t>
            </a:r>
          </a:p>
          <a:p>
            <a:endParaRPr lang="en-GB" b="0" dirty="0"/>
          </a:p>
          <a:p>
            <a:r>
              <a:rPr lang="en-GB" b="0" dirty="0"/>
              <a:t>Note also that there are additional data-related roles not mentioned here, such as data scientist and data architect; and that there are other technical professionals that work with data, including application developers and software engineers. We're focusing on these three roles because they represent the core data-related operations in most organizations and reflect common job titles for data professionals.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63718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A3389EE6-A11A-2854-A0C6-CE20AF1B5856}"/>
              </a:ext>
            </a:extLst>
          </p:cNvPr>
          <p:cNvCxnSpPr/>
          <p:nvPr userDrawn="1"/>
        </p:nvCxnSpPr>
        <p:spPr>
          <a:xfrm>
            <a:off x="581595" y="1208834"/>
            <a:ext cx="11025188" cy="0"/>
          </a:xfrm>
          <a:prstGeom prst="line">
            <a:avLst/>
          </a:prstGeom>
          <a:ln w="34925">
            <a:gradFill flip="none" rotWithShape="1">
              <a:gsLst>
                <a:gs pos="0">
                  <a:schemeClr val="bg1"/>
                </a:gs>
                <a:gs pos="32000">
                  <a:schemeClr val="accent6"/>
                </a:gs>
                <a:gs pos="64000">
                  <a:schemeClr val="accent3"/>
                </a:gs>
                <a:gs pos="100000">
                  <a:schemeClr val="accent4"/>
                </a:gs>
              </a:gsLst>
              <a:lin ang="10800000" scaled="1"/>
              <a:tileRect/>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408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7149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476812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67974633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168679873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091729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lvl1pPr>
              <a:defRPr spc="0">
                <a:solidFill>
                  <a:schemeClr val="accent1"/>
                </a:solidFill>
                <a:latin typeface="Segoe Sans Display Semibold" pitchFamily="2" charset="0"/>
                <a:cs typeface="Segoe Sans Display Semibold" pitchFamily="2" charset="0"/>
              </a:defRPr>
            </a:lvl1pPr>
          </a:lstStyle>
          <a:p>
            <a:r>
              <a:rPr lang="en-US"/>
              <a:t>Click to edit Master title style</a:t>
            </a:r>
          </a:p>
        </p:txBody>
      </p:sp>
    </p:spTree>
    <p:extLst>
      <p:ext uri="{BB962C8B-B14F-4D97-AF65-F5344CB8AC3E}">
        <p14:creationId xmlns:p14="http://schemas.microsoft.com/office/powerpoint/2010/main" val="2328205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69" y="473236"/>
            <a:ext cx="11081177" cy="1020602"/>
          </a:xfrm>
        </p:spPr>
        <p:txBody>
          <a:bodyPr/>
          <a:lstStyle>
            <a:lvl1pPr>
              <a:lnSpc>
                <a:spcPct val="100000"/>
              </a:lnSpc>
              <a:defRPr>
                <a:solidFill>
                  <a:schemeClr val="bg1"/>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F35098CE-1BC0-4F62-97B9-03F11A4C0A4C}"/>
              </a:ext>
            </a:extLst>
          </p:cNvPr>
          <p:cNvSpPr>
            <a:spLocks noGrp="1"/>
          </p:cNvSpPr>
          <p:nvPr>
            <p:ph type="sldNum" sz="quarter" idx="12"/>
          </p:nvPr>
        </p:nvSpPr>
        <p:spPr>
          <a:xfrm>
            <a:off x="11734144" y="6401594"/>
            <a:ext cx="366667" cy="365125"/>
          </a:xfrm>
        </p:spPr>
        <p:txBody>
          <a:bodyPr/>
          <a:lstStyle/>
          <a:p>
            <a:fld id="{7B76384A-BF72-4EC3-9EB1-950545506B9E}" type="slidenum">
              <a:rPr lang="en-IN" smtClean="0"/>
              <a:t>‹#›</a:t>
            </a:fld>
            <a:endParaRPr lang="en-IN"/>
          </a:p>
        </p:txBody>
      </p:sp>
      <p:sp>
        <p:nvSpPr>
          <p:cNvPr id="8" name="Content Placeholder 7">
            <a:extLst>
              <a:ext uri="{FF2B5EF4-FFF2-40B4-BE49-F238E27FC236}">
                <a16:creationId xmlns:a16="http://schemas.microsoft.com/office/drawing/2014/main" id="{872AEB9B-00A6-4233-8FC0-025E65EEE490}"/>
              </a:ext>
            </a:extLst>
          </p:cNvPr>
          <p:cNvSpPr>
            <a:spLocks noGrp="1"/>
          </p:cNvSpPr>
          <p:nvPr>
            <p:ph sz="quarter" idx="13"/>
          </p:nvPr>
        </p:nvSpPr>
        <p:spPr>
          <a:xfrm>
            <a:off x="563564" y="1646239"/>
            <a:ext cx="9312275" cy="30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5735F651-C955-467E-95F2-02F197ABC30A}"/>
              </a:ext>
            </a:extLst>
          </p:cNvPr>
          <p:cNvSpPr>
            <a:spLocks noGrp="1"/>
          </p:cNvSpPr>
          <p:nvPr>
            <p:ph sz="quarter" idx="14"/>
          </p:nvPr>
        </p:nvSpPr>
        <p:spPr>
          <a:xfrm>
            <a:off x="1112838" y="2468564"/>
            <a:ext cx="3367087" cy="47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0940D00B-D442-4222-83E2-0D43EE39C729}"/>
              </a:ext>
            </a:extLst>
          </p:cNvPr>
          <p:cNvSpPr>
            <a:spLocks noGrp="1"/>
          </p:cNvSpPr>
          <p:nvPr>
            <p:ph sz="quarter" idx="15"/>
          </p:nvPr>
        </p:nvSpPr>
        <p:spPr>
          <a:xfrm>
            <a:off x="1295400" y="4632326"/>
            <a:ext cx="2941638"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30484E4D-48A0-4951-94B8-CBA5EBB8DDD3}"/>
              </a:ext>
            </a:extLst>
          </p:cNvPr>
          <p:cNvSpPr>
            <a:spLocks noGrp="1"/>
          </p:cNvSpPr>
          <p:nvPr>
            <p:ph sz="quarter" idx="16"/>
          </p:nvPr>
        </p:nvSpPr>
        <p:spPr>
          <a:xfrm>
            <a:off x="1295400" y="5197476"/>
            <a:ext cx="2941638"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16E1173-C45B-42EB-87B6-DDADED75BA25}"/>
              </a:ext>
            </a:extLst>
          </p:cNvPr>
          <p:cNvSpPr>
            <a:spLocks noGrp="1"/>
          </p:cNvSpPr>
          <p:nvPr>
            <p:ph sz="quarter" idx="17"/>
          </p:nvPr>
        </p:nvSpPr>
        <p:spPr>
          <a:xfrm>
            <a:off x="7696201" y="2468564"/>
            <a:ext cx="2895600" cy="625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D894892A-712B-4A16-B650-EC7CFBA2CFE0}"/>
              </a:ext>
            </a:extLst>
          </p:cNvPr>
          <p:cNvSpPr>
            <a:spLocks noGrp="1"/>
          </p:cNvSpPr>
          <p:nvPr>
            <p:ph sz="quarter" idx="18"/>
          </p:nvPr>
        </p:nvSpPr>
        <p:spPr>
          <a:xfrm>
            <a:off x="7802563" y="4632326"/>
            <a:ext cx="2378075"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666E7B03-48EE-47F4-84CB-4921BD232EA1}"/>
              </a:ext>
            </a:extLst>
          </p:cNvPr>
          <p:cNvSpPr>
            <a:spLocks noGrp="1"/>
          </p:cNvSpPr>
          <p:nvPr>
            <p:ph sz="quarter" idx="19"/>
          </p:nvPr>
        </p:nvSpPr>
        <p:spPr>
          <a:xfrm>
            <a:off x="7802563" y="5197476"/>
            <a:ext cx="2073275"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C1679EF6-EE80-4624-AD7A-6440A1D4CBD9}"/>
              </a:ext>
            </a:extLst>
          </p:cNvPr>
          <p:cNvSpPr>
            <a:spLocks noGrp="1"/>
          </p:cNvSpPr>
          <p:nvPr>
            <p:ph sz="quarter" idx="20"/>
          </p:nvPr>
        </p:nvSpPr>
        <p:spPr>
          <a:xfrm>
            <a:off x="11307763" y="2303464"/>
            <a:ext cx="793750" cy="1765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136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 id="2147484737" r:id="rId75"/>
    <p:sldLayoutId id="2147484738" r:id="rId76"/>
    <p:sldLayoutId id="2147484739" r:id="rId77"/>
    <p:sldLayoutId id="2147484740" r:id="rId78"/>
    <p:sldLayoutId id="2147484741" r:id="rId79"/>
    <p:sldLayoutId id="2147484742" r:id="rId80"/>
    <p:sldLayoutId id="2147484743" r:id="rId8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26" Type="http://schemas.openxmlformats.org/officeDocument/2006/relationships/image" Target="../media/image91.sv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10.xml"/><Relationship Id="rId16" Type="http://schemas.openxmlformats.org/officeDocument/2006/relationships/image" Target="../media/image81.svg"/><Relationship Id="rId20" Type="http://schemas.openxmlformats.org/officeDocument/2006/relationships/image" Target="../media/image85.svg"/><Relationship Id="rId29" Type="http://schemas.openxmlformats.org/officeDocument/2006/relationships/image" Target="../media/image94.png"/><Relationship Id="rId1" Type="http://schemas.openxmlformats.org/officeDocument/2006/relationships/slideLayout" Target="../slideLayouts/slideLayout8.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89.sv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svg"/><Relationship Id="rId27" Type="http://schemas.openxmlformats.org/officeDocument/2006/relationships/image" Target="../media/image92.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9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1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00.svg"/></Relationships>
</file>

<file path=ppt/slides/_rels/slide19.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0.png"/><Relationship Id="rId7" Type="http://schemas.openxmlformats.org/officeDocument/2006/relationships/image" Target="../media/image103.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02.png"/><Relationship Id="rId5" Type="http://schemas.openxmlformats.org/officeDocument/2006/relationships/image" Target="../media/image101.emf"/><Relationship Id="rId4" Type="http://schemas.openxmlformats.org/officeDocument/2006/relationships/image" Target="../media/image91.svg"/><Relationship Id="rId9" Type="http://schemas.openxmlformats.org/officeDocument/2006/relationships/image" Target="../media/image10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notesSlide" Target="../notesSlides/notesSlide20.xml"/><Relationship Id="rId1" Type="http://schemas.openxmlformats.org/officeDocument/2006/relationships/slideLayout" Target="../slideLayouts/slideLayout80.xml"/><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5.svg"/><Relationship Id="rId9" Type="http://schemas.openxmlformats.org/officeDocument/2006/relationships/image" Target="../media/image108.emf"/></Relationships>
</file>

<file path=ppt/slides/_rels/slide21.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notesSlide" Target="../notesSlides/notesSlide21.xml"/><Relationship Id="rId1" Type="http://schemas.openxmlformats.org/officeDocument/2006/relationships/slideLayout" Target="../slideLayouts/slideLayout79.xml"/><Relationship Id="rId6" Type="http://schemas.openxmlformats.org/officeDocument/2006/relationships/image" Target="../media/image103.svg"/><Relationship Id="rId5" Type="http://schemas.openxmlformats.org/officeDocument/2006/relationships/image" Target="../media/image102.png"/><Relationship Id="rId10" Type="http://schemas.openxmlformats.org/officeDocument/2006/relationships/image" Target="../media/image110.svg"/><Relationship Id="rId4" Type="http://schemas.openxmlformats.org/officeDocument/2006/relationships/image" Target="../media/image105.svg"/><Relationship Id="rId9" Type="http://schemas.openxmlformats.org/officeDocument/2006/relationships/image" Target="../media/image109.png"/></Relationships>
</file>

<file path=ppt/slides/_rels/slide22.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22.xml"/><Relationship Id="rId1" Type="http://schemas.openxmlformats.org/officeDocument/2006/relationships/slideLayout" Target="../slideLayouts/slideLayout81.xml"/><Relationship Id="rId6" Type="http://schemas.openxmlformats.org/officeDocument/2006/relationships/image" Target="../media/image114.png"/><Relationship Id="rId5" Type="http://schemas.openxmlformats.org/officeDocument/2006/relationships/image" Target="../media/image113.emf"/><Relationship Id="rId4" Type="http://schemas.openxmlformats.org/officeDocument/2006/relationships/image" Target="../media/image112.emf"/></Relationships>
</file>

<file path=ppt/slides/_rels/slide2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7.sv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6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7.xml"/><Relationship Id="rId1" Type="http://schemas.openxmlformats.org/officeDocument/2006/relationships/slideLayout" Target="../slideLayouts/slideLayout76.xml"/><Relationship Id="rId5" Type="http://schemas.openxmlformats.org/officeDocument/2006/relationships/image" Target="../media/image118.png"/><Relationship Id="rId4" Type="http://schemas.openxmlformats.org/officeDocument/2006/relationships/image" Target="../media/image1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21.svg"/><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0.xml"/><Relationship Id="rId1" Type="http://schemas.openxmlformats.org/officeDocument/2006/relationships/slideLayout" Target="../slideLayouts/slideLayout77.xml"/><Relationship Id="rId4" Type="http://schemas.openxmlformats.org/officeDocument/2006/relationships/image" Target="../media/image1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8.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32.xml"/><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8" Type="http://schemas.openxmlformats.org/officeDocument/2006/relationships/image" Target="../media/image129.svg"/><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notesSlide" Target="../notesSlides/notesSlide33.xml"/><Relationship Id="rId1" Type="http://schemas.openxmlformats.org/officeDocument/2006/relationships/slideLayout" Target="../slideLayouts/slideLayout74.xml"/><Relationship Id="rId6" Type="http://schemas.openxmlformats.org/officeDocument/2006/relationships/image" Target="../media/image127.svg"/><Relationship Id="rId5" Type="http://schemas.openxmlformats.org/officeDocument/2006/relationships/image" Target="../media/image126.png"/><Relationship Id="rId4" Type="http://schemas.openxmlformats.org/officeDocument/2006/relationships/image" Target="../media/image125.svg"/></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34.xml"/><Relationship Id="rId1" Type="http://schemas.openxmlformats.org/officeDocument/2006/relationships/slideLayout" Target="../slideLayouts/slideLayout77.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7.svg"/><Relationship Id="rId26" Type="http://schemas.openxmlformats.org/officeDocument/2006/relationships/image" Target="../media/image45.svg"/><Relationship Id="rId3" Type="http://schemas.openxmlformats.org/officeDocument/2006/relationships/image" Target="../media/image20.png"/><Relationship Id="rId21" Type="http://schemas.openxmlformats.org/officeDocument/2006/relationships/image" Target="../media/image40.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3.svg"/><Relationship Id="rId5" Type="http://schemas.openxmlformats.org/officeDocument/2006/relationships/image" Target="../media/image26.png"/><Relationship Id="rId15" Type="http://schemas.openxmlformats.org/officeDocument/2006/relationships/image" Target="../media/image22.png"/><Relationship Id="rId23" Type="http://schemas.openxmlformats.org/officeDocument/2006/relationships/image" Target="../media/image42.png"/><Relationship Id="rId28" Type="http://schemas.openxmlformats.org/officeDocument/2006/relationships/image" Target="../media/image47.svg"/><Relationship Id="rId10" Type="http://schemas.openxmlformats.org/officeDocument/2006/relationships/image" Target="../media/image31.svg"/><Relationship Id="rId19" Type="http://schemas.openxmlformats.org/officeDocument/2006/relationships/image" Target="../media/image38.png"/><Relationship Id="rId4" Type="http://schemas.openxmlformats.org/officeDocument/2006/relationships/image" Target="../media/image21.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1.svg"/><Relationship Id="rId27"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9.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18" Type="http://schemas.openxmlformats.org/officeDocument/2006/relationships/image" Target="../media/image67.svg"/><Relationship Id="rId3" Type="http://schemas.openxmlformats.org/officeDocument/2006/relationships/image" Target="../media/image50.png"/><Relationship Id="rId7" Type="http://schemas.openxmlformats.org/officeDocument/2006/relationships/image" Target="../media/image56.png"/><Relationship Id="rId12" Type="http://schemas.openxmlformats.org/officeDocument/2006/relationships/image" Target="../media/image61.svg"/><Relationship Id="rId17" Type="http://schemas.openxmlformats.org/officeDocument/2006/relationships/image" Target="../media/image66.png"/><Relationship Id="rId2" Type="http://schemas.openxmlformats.org/officeDocument/2006/relationships/notesSlide" Target="../notesSlides/notesSlide9.xml"/><Relationship Id="rId16" Type="http://schemas.openxmlformats.org/officeDocument/2006/relationships/image" Target="../media/image65.svg"/><Relationship Id="rId1" Type="http://schemas.openxmlformats.org/officeDocument/2006/relationships/slideLayout" Target="../slideLayouts/slideLayout59.xml"/><Relationship Id="rId6" Type="http://schemas.openxmlformats.org/officeDocument/2006/relationships/image" Target="../media/image53.svg"/><Relationship Id="rId11" Type="http://schemas.openxmlformats.org/officeDocument/2006/relationships/image" Target="../media/image60.png"/><Relationship Id="rId5" Type="http://schemas.openxmlformats.org/officeDocument/2006/relationships/image" Target="../media/image52.png"/><Relationship Id="rId15" Type="http://schemas.openxmlformats.org/officeDocument/2006/relationships/image" Target="../media/image64.png"/><Relationship Id="rId10" Type="http://schemas.openxmlformats.org/officeDocument/2006/relationships/image" Target="../media/image59.svg"/><Relationship Id="rId4" Type="http://schemas.openxmlformats.org/officeDocument/2006/relationships/image" Target="../media/image51.svg"/><Relationship Id="rId9" Type="http://schemas.openxmlformats.org/officeDocument/2006/relationships/image" Target="../media/image58.png"/><Relationship Id="rId14" Type="http://schemas.openxmlformats.org/officeDocument/2006/relationships/image" Target="../media/image6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Core Data Concepts &amp; Azure Data Services</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315A5BC-3440-490A-B689-A710F8F6F6E9}"/>
              </a:ext>
            </a:extLst>
          </p:cNvPr>
          <p:cNvSpPr>
            <a:spLocks noGrp="1"/>
          </p:cNvSpPr>
          <p:nvPr>
            <p:ph type="title"/>
          </p:nvPr>
        </p:nvSpPr>
        <p:spPr/>
        <p:txBody>
          <a:bodyPr/>
          <a:lstStyle/>
          <a:p>
            <a:r>
              <a:rPr lang="en-US" dirty="0"/>
              <a:t>Microsoft cloud services for data</a:t>
            </a:r>
          </a:p>
        </p:txBody>
      </p:sp>
      <p:pic>
        <p:nvPicPr>
          <p:cNvPr id="22" name="Graphic 21">
            <a:extLst>
              <a:ext uri="{FF2B5EF4-FFF2-40B4-BE49-F238E27FC236}">
                <a16:creationId xmlns:a16="http://schemas.microsoft.com/office/drawing/2014/main" id="{59195131-E121-479D-A7DD-700B37F02D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89" y="3731711"/>
            <a:ext cx="815476" cy="815476"/>
          </a:xfrm>
          <a:prstGeom prst="rect">
            <a:avLst/>
          </a:prstGeom>
        </p:spPr>
      </p:pic>
      <p:pic>
        <p:nvPicPr>
          <p:cNvPr id="30" name="Graphic 29">
            <a:extLst>
              <a:ext uri="{FF2B5EF4-FFF2-40B4-BE49-F238E27FC236}">
                <a16:creationId xmlns:a16="http://schemas.microsoft.com/office/drawing/2014/main" id="{FC738E03-BC2A-4EAF-8D2C-93CA64A7B0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745" y="1958054"/>
            <a:ext cx="688958" cy="688958"/>
          </a:xfrm>
          <a:prstGeom prst="rect">
            <a:avLst/>
          </a:prstGeom>
        </p:spPr>
      </p:pic>
      <p:pic>
        <p:nvPicPr>
          <p:cNvPr id="32" name="Graphic 31">
            <a:extLst>
              <a:ext uri="{FF2B5EF4-FFF2-40B4-BE49-F238E27FC236}">
                <a16:creationId xmlns:a16="http://schemas.microsoft.com/office/drawing/2014/main" id="{5F7E9295-C372-499A-BFC7-5F65B4C971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7919" y="2707526"/>
            <a:ext cx="782010" cy="782010"/>
          </a:xfrm>
          <a:prstGeom prst="rect">
            <a:avLst/>
          </a:prstGeom>
        </p:spPr>
      </p:pic>
      <p:pic>
        <p:nvPicPr>
          <p:cNvPr id="36" name="Graphic 35">
            <a:extLst>
              <a:ext uri="{FF2B5EF4-FFF2-40B4-BE49-F238E27FC236}">
                <a16:creationId xmlns:a16="http://schemas.microsoft.com/office/drawing/2014/main" id="{D472AC55-A7C7-45E6-8105-5D6777A682F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0033" y="2895758"/>
            <a:ext cx="727883" cy="727883"/>
          </a:xfrm>
          <a:prstGeom prst="rect">
            <a:avLst/>
          </a:prstGeom>
        </p:spPr>
      </p:pic>
      <p:pic>
        <p:nvPicPr>
          <p:cNvPr id="40" name="Graphic 39">
            <a:extLst>
              <a:ext uri="{FF2B5EF4-FFF2-40B4-BE49-F238E27FC236}">
                <a16:creationId xmlns:a16="http://schemas.microsoft.com/office/drawing/2014/main" id="{6F266620-80E3-45D6-952E-44F9FF2789DB}"/>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70089" y="1910198"/>
            <a:ext cx="848731" cy="848731"/>
          </a:xfrm>
          <a:prstGeom prst="rect">
            <a:avLst/>
          </a:prstGeom>
        </p:spPr>
      </p:pic>
      <p:pic>
        <p:nvPicPr>
          <p:cNvPr id="42" name="Graphic 41">
            <a:extLst>
              <a:ext uri="{FF2B5EF4-FFF2-40B4-BE49-F238E27FC236}">
                <a16:creationId xmlns:a16="http://schemas.microsoft.com/office/drawing/2014/main" id="{314F176C-A903-4831-98F4-D6D22AE0D0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26977" y="4847949"/>
            <a:ext cx="782010" cy="782010"/>
          </a:xfrm>
          <a:prstGeom prst="rect">
            <a:avLst/>
          </a:prstGeom>
        </p:spPr>
      </p:pic>
      <p:pic>
        <p:nvPicPr>
          <p:cNvPr id="44" name="Graphic 43">
            <a:extLst>
              <a:ext uri="{FF2B5EF4-FFF2-40B4-BE49-F238E27FC236}">
                <a16:creationId xmlns:a16="http://schemas.microsoft.com/office/drawing/2014/main" id="{5631AD6F-A68B-49A3-8088-C8DC3663B950}"/>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641" y="3985547"/>
            <a:ext cx="782010" cy="782010"/>
          </a:xfrm>
          <a:prstGeom prst="rect">
            <a:avLst/>
          </a:prstGeom>
        </p:spPr>
      </p:pic>
      <p:pic>
        <p:nvPicPr>
          <p:cNvPr id="46" name="Graphic 45">
            <a:extLst>
              <a:ext uri="{FF2B5EF4-FFF2-40B4-BE49-F238E27FC236}">
                <a16:creationId xmlns:a16="http://schemas.microsoft.com/office/drawing/2014/main" id="{FAAD05B2-1F77-433F-BBE5-D4924D3B0518}"/>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167" y="4698209"/>
            <a:ext cx="858527" cy="858527"/>
          </a:xfrm>
          <a:prstGeom prst="rect">
            <a:avLst/>
          </a:prstGeom>
        </p:spPr>
      </p:pic>
      <p:grpSp>
        <p:nvGrpSpPr>
          <p:cNvPr id="56" name="Group 55">
            <a:extLst>
              <a:ext uri="{FF2B5EF4-FFF2-40B4-BE49-F238E27FC236}">
                <a16:creationId xmlns:a16="http://schemas.microsoft.com/office/drawing/2014/main" id="{5FE97783-E1C5-4F26-A3F5-F944A3A010D7}"/>
              </a:ext>
              <a:ext uri="{C183D7F6-B498-43B3-948B-1728B52AA6E4}">
                <adec:decorative xmlns:adec="http://schemas.microsoft.com/office/drawing/2017/decorative" val="1"/>
              </a:ext>
            </a:extLst>
          </p:cNvPr>
          <p:cNvGrpSpPr/>
          <p:nvPr/>
        </p:nvGrpSpPr>
        <p:grpSpPr>
          <a:xfrm>
            <a:off x="223072" y="2823538"/>
            <a:ext cx="897817" cy="833378"/>
            <a:chOff x="8596728" y="971080"/>
            <a:chExt cx="948293" cy="962979"/>
          </a:xfrm>
        </p:grpSpPr>
        <p:pic>
          <p:nvPicPr>
            <p:cNvPr id="54" name="Graphic 53">
              <a:extLst>
                <a:ext uri="{FF2B5EF4-FFF2-40B4-BE49-F238E27FC236}">
                  <a16:creationId xmlns:a16="http://schemas.microsoft.com/office/drawing/2014/main" id="{8B8BDFA3-D3C4-474D-B1F2-F9B71D2A271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84419" y="1373457"/>
              <a:ext cx="560602" cy="560602"/>
            </a:xfrm>
            <a:prstGeom prst="rect">
              <a:avLst/>
            </a:prstGeom>
          </p:spPr>
        </p:pic>
        <p:pic>
          <p:nvPicPr>
            <p:cNvPr id="50" name="Graphic 49">
              <a:extLst>
                <a:ext uri="{FF2B5EF4-FFF2-40B4-BE49-F238E27FC236}">
                  <a16:creationId xmlns:a16="http://schemas.microsoft.com/office/drawing/2014/main" id="{BCDDBA4E-E877-46FB-AB32-6998515605C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6728" y="1391971"/>
              <a:ext cx="523574" cy="523574"/>
            </a:xfrm>
            <a:prstGeom prst="rect">
              <a:avLst/>
            </a:prstGeom>
          </p:spPr>
        </p:pic>
        <p:pic>
          <p:nvPicPr>
            <p:cNvPr id="52" name="Graphic 51">
              <a:extLst>
                <a:ext uri="{FF2B5EF4-FFF2-40B4-BE49-F238E27FC236}">
                  <a16:creationId xmlns:a16="http://schemas.microsoft.com/office/drawing/2014/main" id="{039FBDF0-C31B-4299-BDA1-531A66CC902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10155" y="971080"/>
              <a:ext cx="523574" cy="523574"/>
            </a:xfrm>
            <a:prstGeom prst="rect">
              <a:avLst/>
            </a:prstGeom>
          </p:spPr>
        </p:pic>
      </p:grpSp>
      <p:sp>
        <p:nvSpPr>
          <p:cNvPr id="55" name="Rectangle 54">
            <a:extLst>
              <a:ext uri="{FF2B5EF4-FFF2-40B4-BE49-F238E27FC236}">
                <a16:creationId xmlns:a16="http://schemas.microsoft.com/office/drawing/2014/main" id="{94EBCB9F-CA63-440C-98E7-3160E2D66234}"/>
              </a:ext>
            </a:extLst>
          </p:cNvPr>
          <p:cNvSpPr/>
          <p:nvPr/>
        </p:nvSpPr>
        <p:spPr bwMode="auto">
          <a:xfrm>
            <a:off x="223072" y="1180957"/>
            <a:ext cx="3971241" cy="642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stores</a:t>
            </a:r>
          </a:p>
        </p:txBody>
      </p:sp>
      <p:sp>
        <p:nvSpPr>
          <p:cNvPr id="57" name="TextBox 56">
            <a:extLst>
              <a:ext uri="{FF2B5EF4-FFF2-40B4-BE49-F238E27FC236}">
                <a16:creationId xmlns:a16="http://schemas.microsoft.com/office/drawing/2014/main" id="{C07519F8-A83E-4D8F-9E43-24383EE46226}"/>
              </a:ext>
            </a:extLst>
          </p:cNvPr>
          <p:cNvSpPr txBox="1"/>
          <p:nvPr/>
        </p:nvSpPr>
        <p:spPr>
          <a:xfrm>
            <a:off x="1057408" y="1960751"/>
            <a:ext cx="3706022" cy="200978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Family of SQL Server based relational database services</a:t>
            </a: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r>
              <a:rPr lang="en-US" sz="1800" dirty="0">
                <a:gradFill>
                  <a:gsLst>
                    <a:gs pos="2917">
                      <a:schemeClr val="tx1"/>
                    </a:gs>
                    <a:gs pos="30000">
                      <a:schemeClr val="tx1"/>
                    </a:gs>
                  </a:gsLst>
                  <a:lin ang="5400000" scaled="0"/>
                </a:gradFill>
              </a:rPr>
              <a:t>Azure Database for open-source</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Maria DB, MySQL, PostgreSQL</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1" name="TextBox 60">
            <a:extLst>
              <a:ext uri="{FF2B5EF4-FFF2-40B4-BE49-F238E27FC236}">
                <a16:creationId xmlns:a16="http://schemas.microsoft.com/office/drawing/2014/main" id="{10E7197E-6B94-4D39-86E3-2BE799139550}"/>
              </a:ext>
            </a:extLst>
          </p:cNvPr>
          <p:cNvSpPr txBox="1"/>
          <p:nvPr/>
        </p:nvSpPr>
        <p:spPr>
          <a:xfrm>
            <a:off x="1040506" y="3688702"/>
            <a:ext cx="3212813"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Cosmos DB</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Highly scalable non-relational database system</a:t>
            </a:r>
          </a:p>
        </p:txBody>
      </p:sp>
      <p:sp>
        <p:nvSpPr>
          <p:cNvPr id="62" name="TextBox 61">
            <a:extLst>
              <a:ext uri="{FF2B5EF4-FFF2-40B4-BE49-F238E27FC236}">
                <a16:creationId xmlns:a16="http://schemas.microsoft.com/office/drawing/2014/main" id="{5146DF05-863A-4CBF-8734-2FD613A86DBA}"/>
              </a:ext>
            </a:extLst>
          </p:cNvPr>
          <p:cNvSpPr txBox="1"/>
          <p:nvPr/>
        </p:nvSpPr>
        <p:spPr>
          <a:xfrm>
            <a:off x="1031271" y="4550528"/>
            <a:ext cx="3212813"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File, blob, and table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Hierarchical namespace for data lake storage</a:t>
            </a:r>
          </a:p>
        </p:txBody>
      </p:sp>
      <p:sp>
        <p:nvSpPr>
          <p:cNvPr id="58" name="Rectangle 57">
            <a:extLst>
              <a:ext uri="{FF2B5EF4-FFF2-40B4-BE49-F238E27FC236}">
                <a16:creationId xmlns:a16="http://schemas.microsoft.com/office/drawing/2014/main" id="{108F0D05-F930-4B6B-8398-3168100B82BF}"/>
              </a:ext>
            </a:extLst>
          </p:cNvPr>
          <p:cNvSpPr/>
          <p:nvPr/>
        </p:nvSpPr>
        <p:spPr bwMode="auto">
          <a:xfrm>
            <a:off x="4397858" y="1170678"/>
            <a:ext cx="7451794" cy="6713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engineering and analytics</a:t>
            </a:r>
          </a:p>
        </p:txBody>
      </p:sp>
      <p:sp>
        <p:nvSpPr>
          <p:cNvPr id="63" name="TextBox 62">
            <a:extLst>
              <a:ext uri="{FF2B5EF4-FFF2-40B4-BE49-F238E27FC236}">
                <a16:creationId xmlns:a16="http://schemas.microsoft.com/office/drawing/2014/main" id="{44ADC382-249F-47DA-A757-815C0F7851A9}"/>
              </a:ext>
            </a:extLst>
          </p:cNvPr>
          <p:cNvSpPr txBox="1"/>
          <p:nvPr/>
        </p:nvSpPr>
        <p:spPr>
          <a:xfrm>
            <a:off x="5270228" y="1959654"/>
            <a:ext cx="3108810" cy="10864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Factory</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pipelines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FC697063-B11C-4C6C-BAAE-D417C358A01B}"/>
              </a:ext>
            </a:extLst>
          </p:cNvPr>
          <p:cNvSpPr txBox="1"/>
          <p:nvPr/>
        </p:nvSpPr>
        <p:spPr>
          <a:xfrm>
            <a:off x="5238674" y="2652105"/>
            <a:ext cx="2787937" cy="1474250"/>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Synapse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Integrated, end-to-end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Pipelines, SQL, Apache Spark, Data Explorer …</a:t>
            </a:r>
          </a:p>
        </p:txBody>
      </p:sp>
      <p:sp>
        <p:nvSpPr>
          <p:cNvPr id="65" name="TextBox 64">
            <a:extLst>
              <a:ext uri="{FF2B5EF4-FFF2-40B4-BE49-F238E27FC236}">
                <a16:creationId xmlns:a16="http://schemas.microsoft.com/office/drawing/2014/main" id="{BB5D61E1-948A-4B51-9088-2E74F9CEBF64}"/>
              </a:ext>
            </a:extLst>
          </p:cNvPr>
          <p:cNvSpPr txBox="1"/>
          <p:nvPr/>
        </p:nvSpPr>
        <p:spPr>
          <a:xfrm>
            <a:off x="5247771" y="3991185"/>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Databricks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Spark analytics and data processing</a:t>
            </a:r>
          </a:p>
        </p:txBody>
      </p:sp>
      <p:sp>
        <p:nvSpPr>
          <p:cNvPr id="66" name="TextBox 65">
            <a:extLst>
              <a:ext uri="{FF2B5EF4-FFF2-40B4-BE49-F238E27FC236}">
                <a16:creationId xmlns:a16="http://schemas.microsoft.com/office/drawing/2014/main" id="{90CF8297-E8D9-45C4-90D7-2038342C214A}"/>
              </a:ext>
            </a:extLst>
          </p:cNvPr>
          <p:cNvSpPr txBox="1"/>
          <p:nvPr/>
        </p:nvSpPr>
        <p:spPr>
          <a:xfrm>
            <a:off x="5326027" y="4806337"/>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HDInsight</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open-source platform</a:t>
            </a:r>
          </a:p>
        </p:txBody>
      </p:sp>
      <p:sp>
        <p:nvSpPr>
          <p:cNvPr id="67" name="TextBox 66">
            <a:extLst>
              <a:ext uri="{FF2B5EF4-FFF2-40B4-BE49-F238E27FC236}">
                <a16:creationId xmlns:a16="http://schemas.microsoft.com/office/drawing/2014/main" id="{EBB72364-AEDA-4319-A213-732BE8AA14AB}"/>
              </a:ext>
            </a:extLst>
          </p:cNvPr>
          <p:cNvSpPr txBox="1"/>
          <p:nvPr/>
        </p:nvSpPr>
        <p:spPr>
          <a:xfrm>
            <a:off x="8740842" y="1873091"/>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Stream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processing for IoT solutions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8" name="TextBox 67">
            <a:extLst>
              <a:ext uri="{FF2B5EF4-FFF2-40B4-BE49-F238E27FC236}">
                <a16:creationId xmlns:a16="http://schemas.microsoft.com/office/drawing/2014/main" id="{C0EC2875-8BC5-462C-9C4C-DAE1416746CE}"/>
              </a:ext>
            </a:extLst>
          </p:cNvPr>
          <p:cNvSpPr txBox="1"/>
          <p:nvPr/>
        </p:nvSpPr>
        <p:spPr>
          <a:xfrm>
            <a:off x="8778959" y="2788824"/>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Explorer</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analysis for logs and telemetry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72" name="TextBox 71">
            <a:extLst>
              <a:ext uri="{FF2B5EF4-FFF2-40B4-BE49-F238E27FC236}">
                <a16:creationId xmlns:a16="http://schemas.microsoft.com/office/drawing/2014/main" id="{82E6F6A3-A996-458F-A0F6-01BA420B2BB1}"/>
              </a:ext>
            </a:extLst>
          </p:cNvPr>
          <p:cNvSpPr txBox="1"/>
          <p:nvPr/>
        </p:nvSpPr>
        <p:spPr>
          <a:xfrm>
            <a:off x="8789890" y="3697904"/>
            <a:ext cx="3374255"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Purview</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Enterprise data governance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mapping and discoverability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9" name="TextBox 68">
            <a:extLst>
              <a:ext uri="{FF2B5EF4-FFF2-40B4-BE49-F238E27FC236}">
                <a16:creationId xmlns:a16="http://schemas.microsoft.com/office/drawing/2014/main" id="{0BF43D12-BB91-45F9-85B4-35497951FE99}"/>
              </a:ext>
            </a:extLst>
          </p:cNvPr>
          <p:cNvSpPr txBox="1"/>
          <p:nvPr/>
        </p:nvSpPr>
        <p:spPr>
          <a:xfrm>
            <a:off x="8777916" y="4632442"/>
            <a:ext cx="3108810"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Power BI</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Analytical data modeling</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Interactive data visualization</a:t>
            </a:r>
          </a:p>
          <a:p>
            <a:pPr>
              <a:lnSpc>
                <a:spcPct val="90000"/>
              </a:lnSpc>
              <a:spcAft>
                <a:spcPts val="600"/>
              </a:spcAft>
            </a:pPr>
            <a:endParaRPr lang="en-US" sz="1400" dirty="0">
              <a:gradFill>
                <a:gsLst>
                  <a:gs pos="2917">
                    <a:schemeClr val="tx1"/>
                  </a:gs>
                  <a:gs pos="30000">
                    <a:schemeClr val="tx1"/>
                  </a:gs>
                </a:gsLst>
                <a:lin ang="5400000" scaled="0"/>
              </a:gradFill>
            </a:endParaRPr>
          </a:p>
        </p:txBody>
      </p:sp>
      <p:pic>
        <p:nvPicPr>
          <p:cNvPr id="2" name="Graphic 1">
            <a:extLst>
              <a:ext uri="{FF2B5EF4-FFF2-40B4-BE49-F238E27FC236}">
                <a16:creationId xmlns:a16="http://schemas.microsoft.com/office/drawing/2014/main" id="{873A87CD-6D1F-4C04-B2BD-8CE88B91D4F3}"/>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045" y="1940098"/>
            <a:ext cx="874844" cy="874844"/>
          </a:xfrm>
          <a:prstGeom prst="rect">
            <a:avLst/>
          </a:prstGeom>
        </p:spPr>
      </p:pic>
      <p:sp>
        <p:nvSpPr>
          <p:cNvPr id="3" name="TextBox 2">
            <a:extLst>
              <a:ext uri="{FF2B5EF4-FFF2-40B4-BE49-F238E27FC236}">
                <a16:creationId xmlns:a16="http://schemas.microsoft.com/office/drawing/2014/main" id="{65836934-3447-4A6E-999C-6A36E5EE17AB}"/>
              </a:ext>
            </a:extLst>
          </p:cNvPr>
          <p:cNvSpPr txBox="1"/>
          <p:nvPr/>
        </p:nvSpPr>
        <p:spPr>
          <a:xfrm>
            <a:off x="11001937" y="5556736"/>
            <a:ext cx="109209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others…</a:t>
            </a:r>
          </a:p>
        </p:txBody>
      </p:sp>
      <p:pic>
        <p:nvPicPr>
          <p:cNvPr id="7" name="Graphic 6">
            <a:extLst>
              <a:ext uri="{FF2B5EF4-FFF2-40B4-BE49-F238E27FC236}">
                <a16:creationId xmlns:a16="http://schemas.microsoft.com/office/drawing/2014/main" id="{2FFCD6D9-FE3C-4262-AF40-5BE52D3049F9}"/>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023959" y="3893682"/>
            <a:ext cx="845314" cy="523294"/>
          </a:xfrm>
          <a:prstGeom prst="rect">
            <a:avLst/>
          </a:prstGeom>
        </p:spPr>
      </p:pic>
      <p:pic>
        <p:nvPicPr>
          <p:cNvPr id="1032" name="Picture 8">
            <a:extLst>
              <a:ext uri="{FF2B5EF4-FFF2-40B4-BE49-F238E27FC236}">
                <a16:creationId xmlns:a16="http://schemas.microsoft.com/office/drawing/2014/main" id="{A324658E-8CE0-4F14-910B-55FF2D9AB817}"/>
              </a:ext>
              <a:ext uri="{C183D7F6-B498-43B3-948B-1728B52AA6E4}">
                <adec:decorative xmlns:adec="http://schemas.microsoft.com/office/drawing/2017/decorative" val="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33461" y="4690281"/>
            <a:ext cx="740656" cy="77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888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2: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42468" y="1190828"/>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t>
            </a:r>
            <a:r>
              <a:rPr lang="en-US" sz="1800" dirty="0">
                <a:latin typeface="+mj-lt"/>
              </a:rPr>
              <a:t>the</a:t>
            </a:r>
            <a:r>
              <a:rPr kumimoji="0" lang="en-US" sz="1800" b="0" i="0" u="none" strike="noStrike" kern="1200" cap="none" spc="0" normalizeH="0" baseline="0" noProof="0" dirty="0">
                <a:ln>
                  <a:noFill/>
                </a:ln>
                <a:effectLst/>
                <a:uLnTx/>
                <a:uFillTx/>
                <a:latin typeface="+mj-lt"/>
                <a:ea typeface="+mn-ea"/>
                <a:cs typeface="+mn-cs"/>
              </a:rPr>
              <a:t> responsibility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pipelines to process data in a data lake</a:t>
            </a:r>
          </a:p>
        </p:txBody>
      </p:sp>
      <p:sp>
        <p:nvSpPr>
          <p:cNvPr id="20" name="Graphic 26">
            <a:extLst>
              <a:ext uri="{FF2B5EF4-FFF2-40B4-BE49-F238E27FC236}">
                <a16:creationId xmlns:a16="http://schemas.microsoft.com/office/drawing/2014/main" id="{B7F0EC01-67FB-4AC3-B3E9-F801C4692B70}"/>
              </a:ext>
              <a:ext uri="{C183D7F6-B498-43B3-948B-1728B52AA6E4}">
                <adec:decorative xmlns:adec="http://schemas.microsoft.com/office/drawing/2017/decorative" val="1"/>
              </a:ext>
            </a:extLst>
          </p:cNvPr>
          <p:cNvSpPr/>
          <p:nvPr/>
        </p:nvSpPr>
        <p:spPr>
          <a:xfrm>
            <a:off x="1442468" y="16688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442468" y="269486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442468" y="2755186"/>
            <a:ext cx="10383899" cy="1443714"/>
          </a:xfrm>
        </p:spPr>
        <p:txBody>
          <a:bodyPr/>
          <a:lstStyle/>
          <a:p>
            <a:pPr>
              <a:spcAft>
                <a:spcPts val="0"/>
              </a:spcAft>
              <a:defRPr/>
            </a:pPr>
            <a:r>
              <a:rPr lang="en-US" sz="1800" dirty="0">
                <a:latin typeface="+mj-lt"/>
              </a:rPr>
              <a:t>Which role is most likely to use Azure Data Factory to define a data pipeline for an ETL process? </a:t>
            </a:r>
          </a:p>
          <a:p>
            <a:pPr marL="288925" indent="-288925">
              <a:spcBef>
                <a:spcPts val="300"/>
              </a:spcBef>
              <a:spcAft>
                <a:spcPts val="600"/>
              </a:spcAft>
              <a:buFont typeface="Wingdings" panose="05000000000000000000" pitchFamily="2" charset="2"/>
              <a:buChar char="q"/>
              <a:defRPr/>
            </a:pPr>
            <a:r>
              <a:rPr lang="en-US" sz="1400" dirty="0"/>
              <a:t>Database Administrator</a:t>
            </a:r>
          </a:p>
          <a:p>
            <a:pPr marL="288925" indent="-288925">
              <a:spcBef>
                <a:spcPts val="300"/>
              </a:spcBef>
              <a:spcAft>
                <a:spcPts val="600"/>
              </a:spcAft>
              <a:buFont typeface="Wingdings" panose="05000000000000000000" pitchFamily="2" charset="2"/>
              <a:buChar char="q"/>
              <a:defRPr/>
            </a:pPr>
            <a:r>
              <a:rPr lang="en-US" sz="1400" dirty="0"/>
              <a:t>Data Engineer </a:t>
            </a:r>
          </a:p>
          <a:p>
            <a:pPr marL="288925" indent="-288925">
              <a:spcBef>
                <a:spcPts val="300"/>
              </a:spcBef>
              <a:spcAft>
                <a:spcPts val="600"/>
              </a:spcAft>
              <a:buFont typeface="Wingdings" panose="05000000000000000000" pitchFamily="2" charset="2"/>
              <a:buChar char="q"/>
              <a:defRPr/>
            </a:pPr>
            <a:r>
              <a:rPr lang="en-US" sz="1400" dirty="0"/>
              <a:t>Data Analyst </a:t>
            </a:r>
          </a:p>
        </p:txBody>
      </p:sp>
      <p:sp>
        <p:nvSpPr>
          <p:cNvPr id="21" name="Graphic 26">
            <a:extLst>
              <a:ext uri="{FF2B5EF4-FFF2-40B4-BE49-F238E27FC236}">
                <a16:creationId xmlns:a16="http://schemas.microsoft.com/office/drawing/2014/main" id="{1E980C49-3CFE-4EFA-B238-1413B2F7D4D9}"/>
              </a:ext>
              <a:ext uri="{C183D7F6-B498-43B3-948B-1728B52AA6E4}">
                <adec:decorative xmlns:adec="http://schemas.microsoft.com/office/drawing/2017/decorative" val="1"/>
              </a:ext>
            </a:extLst>
          </p:cNvPr>
          <p:cNvSpPr/>
          <p:nvPr/>
        </p:nvSpPr>
        <p:spPr>
          <a:xfrm>
            <a:off x="1442468" y="35262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42468" y="425922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42468" y="4319543"/>
            <a:ext cx="10383899" cy="1443714"/>
          </a:xfrm>
        </p:spPr>
        <p:txBody>
          <a:bodyPr/>
          <a:lstStyle/>
          <a:p>
            <a:pPr>
              <a:defRPr/>
            </a:pPr>
            <a:r>
              <a:rPr lang="en-US" sz="1800" dirty="0">
                <a:latin typeface="+mj-lt"/>
              </a:rPr>
              <a:t>Which single service would you use to implement data pipelines, SQL analytics, and Spark analytics?</a:t>
            </a:r>
          </a:p>
          <a:p>
            <a:pPr marL="288925" indent="-288925">
              <a:spcBef>
                <a:spcPts val="300"/>
              </a:spcBef>
              <a:spcAft>
                <a:spcPts val="600"/>
              </a:spcAft>
              <a:buFont typeface="Wingdings" panose="05000000000000000000" pitchFamily="2" charset="2"/>
              <a:buChar char="q"/>
              <a:defRPr/>
            </a:pPr>
            <a:r>
              <a:rPr lang="en-US" sz="1400" dirty="0"/>
              <a:t>Azure SQL Database</a:t>
            </a:r>
          </a:p>
          <a:p>
            <a:pPr marL="288925" indent="-288925">
              <a:spcBef>
                <a:spcPts val="300"/>
              </a:spcBef>
              <a:spcAft>
                <a:spcPts val="600"/>
              </a:spcAft>
              <a:buFont typeface="Wingdings" panose="05000000000000000000" pitchFamily="2" charset="2"/>
              <a:buChar char="q"/>
              <a:defRPr/>
            </a:pPr>
            <a:r>
              <a:rPr lang="en-US" sz="1400" dirty="0"/>
              <a:t>Microsoft Power BI</a:t>
            </a:r>
          </a:p>
          <a:p>
            <a:pPr marL="288925" indent="-288925">
              <a:spcBef>
                <a:spcPts val="300"/>
              </a:spcBef>
              <a:spcAft>
                <a:spcPts val="600"/>
              </a:spcAft>
              <a:buFont typeface="Wingdings" panose="05000000000000000000" pitchFamily="2" charset="2"/>
              <a:buChar char="q"/>
              <a:defRPr/>
            </a:pPr>
            <a:r>
              <a:rPr lang="en-US" sz="1400" dirty="0"/>
              <a:t>Azure Synapse Analytics</a:t>
            </a:r>
          </a:p>
        </p:txBody>
      </p:sp>
      <p:sp>
        <p:nvSpPr>
          <p:cNvPr id="22" name="Graphic 26">
            <a:extLst>
              <a:ext uri="{FF2B5EF4-FFF2-40B4-BE49-F238E27FC236}">
                <a16:creationId xmlns:a16="http://schemas.microsoft.com/office/drawing/2014/main" id="{CB0DD866-2734-4BB6-852C-43E8379606C5}"/>
              </a:ext>
              <a:ext uri="{C183D7F6-B498-43B3-948B-1728B52AA6E4}">
                <adec:decorative xmlns:adec="http://schemas.microsoft.com/office/drawing/2017/decorative" val="1"/>
              </a:ext>
            </a:extLst>
          </p:cNvPr>
          <p:cNvSpPr/>
          <p:nvPr/>
        </p:nvSpPr>
        <p:spPr>
          <a:xfrm>
            <a:off x="1442468" y="544033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6" name="Graphic 5">
            <a:extLst>
              <a:ext uri="{FF2B5EF4-FFF2-40B4-BE49-F238E27FC236}">
                <a16:creationId xmlns:a16="http://schemas.microsoft.com/office/drawing/2014/main" id="{5F256902-26F1-4841-8EAB-6041B91C75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1" y="1263761"/>
            <a:ext cx="933775" cy="933775"/>
          </a:xfrm>
          <a:prstGeom prst="rect">
            <a:avLst/>
          </a:prstGeom>
        </p:spPr>
      </p:pic>
      <p:pic>
        <p:nvPicPr>
          <p:cNvPr id="7" name="Graphic 6">
            <a:extLst>
              <a:ext uri="{FF2B5EF4-FFF2-40B4-BE49-F238E27FC236}">
                <a16:creationId xmlns:a16="http://schemas.microsoft.com/office/drawing/2014/main" id="{CDD5DF9E-4177-43E5-B52A-C8CBC319C7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0" y="2707625"/>
            <a:ext cx="933775" cy="933775"/>
          </a:xfrm>
          <a:prstGeom prst="rect">
            <a:avLst/>
          </a:prstGeom>
        </p:spPr>
      </p:pic>
      <p:pic>
        <p:nvPicPr>
          <p:cNvPr id="13" name="Graphic 12">
            <a:extLst>
              <a:ext uri="{FF2B5EF4-FFF2-40B4-BE49-F238E27FC236}">
                <a16:creationId xmlns:a16="http://schemas.microsoft.com/office/drawing/2014/main" id="{619973D5-48EA-46A4-B27A-CC40211B361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49" y="4319543"/>
            <a:ext cx="933775" cy="933775"/>
          </a:xfrm>
          <a:prstGeom prst="rect">
            <a:avLst/>
          </a:prstGeom>
        </p:spPr>
      </p:pic>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3: Explore relational data concepts</a:t>
            </a:r>
            <a:endParaRPr lang="en-IN" sz="2000" dirty="0"/>
          </a:p>
        </p:txBody>
      </p:sp>
      <p:grpSp>
        <p:nvGrpSpPr>
          <p:cNvPr id="6" name="Group 5">
            <a:extLst>
              <a:ext uri="{FF2B5EF4-FFF2-40B4-BE49-F238E27FC236}">
                <a16:creationId xmlns:a16="http://schemas.microsoft.com/office/drawing/2014/main" id="{5A550021-BF3F-4A47-B02F-D0A3FD18FB8A}"/>
              </a:ext>
              <a:ext uri="{C183D7F6-B498-43B3-948B-1728B52AA6E4}">
                <adec:decorative xmlns:adec="http://schemas.microsoft.com/office/drawing/2017/decorative" val="1"/>
              </a:ext>
            </a:extLst>
          </p:cNvPr>
          <p:cNvGrpSpPr/>
          <p:nvPr/>
        </p:nvGrpSpPr>
        <p:grpSpPr>
          <a:xfrm>
            <a:off x="10280472" y="2961070"/>
            <a:ext cx="935860" cy="935860"/>
            <a:chOff x="7982575" y="847117"/>
            <a:chExt cx="779710" cy="779710"/>
          </a:xfrm>
        </p:grpSpPr>
        <p:sp>
          <p:nvSpPr>
            <p:cNvPr id="7" name="Oval 6">
              <a:extLst>
                <a:ext uri="{FF2B5EF4-FFF2-40B4-BE49-F238E27FC236}">
                  <a16:creationId xmlns:a16="http://schemas.microsoft.com/office/drawing/2014/main" id="{AACD179A-29AF-448C-A089-BB33911F299A}"/>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62C62AD2-285A-41B5-B3BD-E925EC59278A}"/>
                </a:ext>
              </a:extLst>
            </p:cNvPr>
            <p:cNvGrpSpPr/>
            <p:nvPr/>
          </p:nvGrpSpPr>
          <p:grpSpPr>
            <a:xfrm>
              <a:off x="8081876" y="978121"/>
              <a:ext cx="581108" cy="517701"/>
              <a:chOff x="10161104" y="2136603"/>
              <a:chExt cx="798173" cy="711081"/>
            </a:xfrm>
          </p:grpSpPr>
          <p:pic>
            <p:nvPicPr>
              <p:cNvPr id="9" name="Graphic 8" descr="Table with solid fill">
                <a:extLst>
                  <a:ext uri="{FF2B5EF4-FFF2-40B4-BE49-F238E27FC236}">
                    <a16:creationId xmlns:a16="http://schemas.microsoft.com/office/drawing/2014/main" id="{474EBFDE-4AD4-4679-A9DA-45C50C9B2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53730962-CA53-41F7-9BCE-A40516AD6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spTree>
    <p:extLst>
      <p:ext uri="{BB962C8B-B14F-4D97-AF65-F5344CB8AC3E}">
        <p14:creationId xmlns:p14="http://schemas.microsoft.com/office/powerpoint/2010/main" val="234776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870A18-B364-4F62-93CF-C9A4F3BE7A20}"/>
              </a:ext>
              <a:ext uri="{C183D7F6-B498-43B3-948B-1728B52AA6E4}">
                <adec:decorative xmlns:adec="http://schemas.microsoft.com/office/drawing/2017/decorative" val="1"/>
              </a:ext>
            </a:extLst>
          </p:cNvPr>
          <p:cNvSpPr/>
          <p:nvPr/>
        </p:nvSpPr>
        <p:spPr bwMode="auto">
          <a:xfrm>
            <a:off x="4432853" y="1205948"/>
            <a:ext cx="7759148" cy="5211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91D3CC6-B7EE-4CF2-A5AE-DA84A75E2330}"/>
              </a:ext>
            </a:extLst>
          </p:cNvPr>
          <p:cNvSpPr>
            <a:spLocks noGrp="1"/>
          </p:cNvSpPr>
          <p:nvPr>
            <p:ph type="title"/>
          </p:nvPr>
        </p:nvSpPr>
        <p:spPr/>
        <p:txBody>
          <a:bodyPr/>
          <a:lstStyle/>
          <a:p>
            <a:r>
              <a:rPr lang="en-US" dirty="0"/>
              <a:t>Relational tables</a:t>
            </a:r>
          </a:p>
        </p:txBody>
      </p:sp>
      <p:sp>
        <p:nvSpPr>
          <p:cNvPr id="33" name="Rectangle 32">
            <a:extLst>
              <a:ext uri="{FF2B5EF4-FFF2-40B4-BE49-F238E27FC236}">
                <a16:creationId xmlns:a16="http://schemas.microsoft.com/office/drawing/2014/main" id="{37D2FA60-EDA4-4AE1-ABBA-6F264ECD199D}"/>
              </a:ext>
            </a:extLst>
          </p:cNvPr>
          <p:cNvSpPr/>
          <p:nvPr/>
        </p:nvSpPr>
        <p:spPr>
          <a:xfrm>
            <a:off x="186319" y="1710510"/>
            <a:ext cx="4504949"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Data is stored in tables</a:t>
            </a:r>
          </a:p>
        </p:txBody>
      </p:sp>
      <p:sp>
        <p:nvSpPr>
          <p:cNvPr id="34" name="Rectangle 33">
            <a:extLst>
              <a:ext uri="{FF2B5EF4-FFF2-40B4-BE49-F238E27FC236}">
                <a16:creationId xmlns:a16="http://schemas.microsoft.com/office/drawing/2014/main" id="{6F8D2441-B7AC-4AF8-A2DE-20951312EB74}"/>
              </a:ext>
            </a:extLst>
          </p:cNvPr>
          <p:cNvSpPr/>
          <p:nvPr/>
        </p:nvSpPr>
        <p:spPr>
          <a:xfrm>
            <a:off x="186320" y="2746296"/>
            <a:ext cx="4504950"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Tables consists of rows and columns</a:t>
            </a:r>
          </a:p>
        </p:txBody>
      </p:sp>
      <p:sp>
        <p:nvSpPr>
          <p:cNvPr id="35" name="Rectangle 34">
            <a:extLst>
              <a:ext uri="{FF2B5EF4-FFF2-40B4-BE49-F238E27FC236}">
                <a16:creationId xmlns:a16="http://schemas.microsoft.com/office/drawing/2014/main" id="{C712F2C3-7649-427E-A3A2-03FADCE4510A}"/>
              </a:ext>
            </a:extLst>
          </p:cNvPr>
          <p:cNvSpPr/>
          <p:nvPr/>
        </p:nvSpPr>
        <p:spPr>
          <a:xfrm>
            <a:off x="186319" y="3782082"/>
            <a:ext cx="4504951"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All rows have the same columns</a:t>
            </a:r>
          </a:p>
        </p:txBody>
      </p:sp>
      <p:sp>
        <p:nvSpPr>
          <p:cNvPr id="36" name="Rectangle 35">
            <a:extLst>
              <a:ext uri="{FF2B5EF4-FFF2-40B4-BE49-F238E27FC236}">
                <a16:creationId xmlns:a16="http://schemas.microsoft.com/office/drawing/2014/main" id="{5EE50CD9-8837-4016-9210-37BD7D834FCC}"/>
              </a:ext>
            </a:extLst>
          </p:cNvPr>
          <p:cNvSpPr/>
          <p:nvPr/>
        </p:nvSpPr>
        <p:spPr>
          <a:xfrm>
            <a:off x="186320" y="4817868"/>
            <a:ext cx="450494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Each column is assigned a datatype</a:t>
            </a:r>
          </a:p>
        </p:txBody>
      </p:sp>
      <p:graphicFrame>
        <p:nvGraphicFramePr>
          <p:cNvPr id="25" name="Table 24">
            <a:extLst>
              <a:ext uri="{FF2B5EF4-FFF2-40B4-BE49-F238E27FC236}">
                <a16:creationId xmlns:a16="http://schemas.microsoft.com/office/drawing/2014/main" id="{21E04BE3-427C-4FA1-AA5B-1705DFCB20B6}"/>
              </a:ext>
              <a:ext uri="{C183D7F6-B498-43B3-948B-1728B52AA6E4}">
                <adec:decorative xmlns:adec="http://schemas.microsoft.com/office/drawing/2017/decorative" val="0"/>
              </a:ext>
            </a:extLst>
          </p:cNvPr>
          <p:cNvGraphicFramePr>
            <a:graphicFrameLocks noGrp="1"/>
          </p:cNvGraphicFramePr>
          <p:nvPr/>
        </p:nvGraphicFramePr>
        <p:xfrm>
          <a:off x="5012276" y="1170838"/>
          <a:ext cx="6511838" cy="1028788"/>
        </p:xfrm>
        <a:graphic>
          <a:graphicData uri="http://schemas.openxmlformats.org/drawingml/2006/table">
            <a:tbl>
              <a:tblPr firstRow="1" bandRow="1">
                <a:tableStyleId>{5C22544A-7EE6-4342-B048-85BDC9FD1C3A}</a:tableStyleId>
              </a:tblPr>
              <a:tblGrid>
                <a:gridCol w="323564">
                  <a:extLst>
                    <a:ext uri="{9D8B030D-6E8A-4147-A177-3AD203B41FA5}">
                      <a16:colId xmlns:a16="http://schemas.microsoft.com/office/drawing/2014/main" val="1727388637"/>
                    </a:ext>
                  </a:extLst>
                </a:gridCol>
                <a:gridCol w="1094214">
                  <a:extLst>
                    <a:ext uri="{9D8B030D-6E8A-4147-A177-3AD203B41FA5}">
                      <a16:colId xmlns:a16="http://schemas.microsoft.com/office/drawing/2014/main" val="203941302"/>
                    </a:ext>
                  </a:extLst>
                </a:gridCol>
                <a:gridCol w="1094214">
                  <a:extLst>
                    <a:ext uri="{9D8B030D-6E8A-4147-A177-3AD203B41FA5}">
                      <a16:colId xmlns:a16="http://schemas.microsoft.com/office/drawing/2014/main" val="1778540709"/>
                    </a:ext>
                  </a:extLst>
                </a:gridCol>
                <a:gridCol w="1094214">
                  <a:extLst>
                    <a:ext uri="{9D8B030D-6E8A-4147-A177-3AD203B41FA5}">
                      <a16:colId xmlns:a16="http://schemas.microsoft.com/office/drawing/2014/main" val="2978997344"/>
                    </a:ext>
                  </a:extLst>
                </a:gridCol>
                <a:gridCol w="1437376">
                  <a:extLst>
                    <a:ext uri="{9D8B030D-6E8A-4147-A177-3AD203B41FA5}">
                      <a16:colId xmlns:a16="http://schemas.microsoft.com/office/drawing/2014/main" val="299907239"/>
                    </a:ext>
                  </a:extLst>
                </a:gridCol>
                <a:gridCol w="776976">
                  <a:extLst>
                    <a:ext uri="{9D8B030D-6E8A-4147-A177-3AD203B41FA5}">
                      <a16:colId xmlns:a16="http://schemas.microsoft.com/office/drawing/2014/main" val="2578400319"/>
                    </a:ext>
                  </a:extLst>
                </a:gridCol>
                <a:gridCol w="691280">
                  <a:extLst>
                    <a:ext uri="{9D8B030D-6E8A-4147-A177-3AD203B41FA5}">
                      <a16:colId xmlns:a16="http://schemas.microsoft.com/office/drawing/2014/main" val="526912778"/>
                    </a:ext>
                  </a:extLst>
                </a:gridCol>
              </a:tblGrid>
              <a:tr h="307417">
                <a:tc gridSpan="6">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MiddleName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Email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David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joe@litware.com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samir@northwind.com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5" name="Table 4">
            <a:extLst>
              <a:ext uri="{FF2B5EF4-FFF2-40B4-BE49-F238E27FC236}">
                <a16:creationId xmlns:a16="http://schemas.microsoft.com/office/drawing/2014/main" id="{6D766C83-34FC-4B9C-A817-550B3A4ACC23}"/>
              </a:ext>
              <a:ext uri="{C183D7F6-B498-43B3-948B-1728B52AA6E4}">
                <adec:decorative xmlns:adec="http://schemas.microsoft.com/office/drawing/2017/decorative" val="0"/>
              </a:ext>
            </a:extLst>
          </p:cNvPr>
          <p:cNvGraphicFramePr>
            <a:graphicFrameLocks noGrp="1"/>
          </p:cNvGraphicFramePr>
          <p:nvPr/>
        </p:nvGraphicFramePr>
        <p:xfrm>
          <a:off x="6880386" y="2520505"/>
          <a:ext cx="2992483" cy="1268392"/>
        </p:xfrm>
        <a:graphic>
          <a:graphicData uri="http://schemas.openxmlformats.org/drawingml/2006/table">
            <a:tbl>
              <a:tblPr firstRow="1" bandRow="1">
                <a:tableStyleId>{5C22544A-7EE6-4342-B048-85BDC9FD1C3A}</a:tableStyleId>
              </a:tblPr>
              <a:tblGrid>
                <a:gridCol w="674118">
                  <a:extLst>
                    <a:ext uri="{9D8B030D-6E8A-4147-A177-3AD203B41FA5}">
                      <a16:colId xmlns:a16="http://schemas.microsoft.com/office/drawing/2014/main" val="1727388637"/>
                    </a:ext>
                  </a:extLst>
                </a:gridCol>
                <a:gridCol w="1482559">
                  <a:extLst>
                    <a:ext uri="{9D8B030D-6E8A-4147-A177-3AD203B41FA5}">
                      <a16:colId xmlns:a16="http://schemas.microsoft.com/office/drawing/2014/main" val="299907239"/>
                    </a:ext>
                  </a:extLst>
                </a:gridCol>
                <a:gridCol w="835806">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7" name="Table 6">
            <a:extLst>
              <a:ext uri="{FF2B5EF4-FFF2-40B4-BE49-F238E27FC236}">
                <a16:creationId xmlns:a16="http://schemas.microsoft.com/office/drawing/2014/main" id="{40F464BE-90CE-4BDC-B26C-A1EE7BC14486}"/>
              </a:ext>
              <a:ext uri="{C183D7F6-B498-43B3-948B-1728B52AA6E4}">
                <adec:decorative xmlns:adec="http://schemas.microsoft.com/office/drawing/2017/decorative" val="0"/>
              </a:ext>
            </a:extLst>
          </p:cNvPr>
          <p:cNvGraphicFramePr>
            <a:graphicFrameLocks noGrp="1"/>
          </p:cNvGraphicFramePr>
          <p:nvPr/>
        </p:nvGraphicFramePr>
        <p:xfrm>
          <a:off x="5369519" y="4465722"/>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9" name="Table 8">
            <a:extLst>
              <a:ext uri="{FF2B5EF4-FFF2-40B4-BE49-F238E27FC236}">
                <a16:creationId xmlns:a16="http://schemas.microsoft.com/office/drawing/2014/main" id="{9E99644B-60AC-466F-AAC0-81EA92831A15}"/>
              </a:ext>
              <a:ext uri="{C183D7F6-B498-43B3-948B-1728B52AA6E4}">
                <adec:decorative xmlns:adec="http://schemas.microsoft.com/office/drawing/2017/decorative" val="0"/>
              </a:ext>
            </a:extLst>
          </p:cNvPr>
          <p:cNvGraphicFramePr>
            <a:graphicFrameLocks noGrp="1"/>
          </p:cNvGraphicFramePr>
          <p:nvPr/>
        </p:nvGraphicFramePr>
        <p:xfrm>
          <a:off x="8485765" y="4434570"/>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spTree>
    <p:extLst>
      <p:ext uri="{BB962C8B-B14F-4D97-AF65-F5344CB8AC3E}">
        <p14:creationId xmlns:p14="http://schemas.microsoft.com/office/powerpoint/2010/main" val="21321085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C38B12-8E89-4203-884E-B0DA66E964B2}"/>
              </a:ext>
              <a:ext uri="{C183D7F6-B498-43B3-948B-1728B52AA6E4}">
                <adec:decorative xmlns:adec="http://schemas.microsoft.com/office/drawing/2017/decorative" val="1"/>
              </a:ext>
            </a:extLst>
          </p:cNvPr>
          <p:cNvSpPr/>
          <p:nvPr/>
        </p:nvSpPr>
        <p:spPr bwMode="auto">
          <a:xfrm>
            <a:off x="6395054" y="643230"/>
            <a:ext cx="5996609" cy="51744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FBF502D9-1035-4AA2-9EFC-21C8EFE2700D}"/>
              </a:ext>
              <a:ext uri="{C183D7F6-B498-43B3-948B-1728B52AA6E4}">
                <adec:decorative xmlns:adec="http://schemas.microsoft.com/office/drawing/2017/decorative" val="1"/>
              </a:ext>
            </a:extLst>
          </p:cNvPr>
          <p:cNvSpPr/>
          <p:nvPr/>
        </p:nvSpPr>
        <p:spPr bwMode="auto">
          <a:xfrm>
            <a:off x="99390" y="1166858"/>
            <a:ext cx="5996609" cy="199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C74DE8-CA1C-4668-8EED-49E08F82FF37}"/>
              </a:ext>
            </a:extLst>
          </p:cNvPr>
          <p:cNvSpPr>
            <a:spLocks noGrp="1"/>
          </p:cNvSpPr>
          <p:nvPr>
            <p:ph type="title"/>
          </p:nvPr>
        </p:nvSpPr>
        <p:spPr/>
        <p:txBody>
          <a:bodyPr/>
          <a:lstStyle/>
          <a:p>
            <a:r>
              <a:rPr lang="en-US" dirty="0"/>
              <a:t>Normalization</a:t>
            </a:r>
          </a:p>
        </p:txBody>
      </p:sp>
      <p:sp>
        <p:nvSpPr>
          <p:cNvPr id="25" name="Rectangle 24">
            <a:extLst>
              <a:ext uri="{FF2B5EF4-FFF2-40B4-BE49-F238E27FC236}">
                <a16:creationId xmlns:a16="http://schemas.microsoft.com/office/drawing/2014/main" id="{F525323F-064F-4567-A060-A44C02239D0D}"/>
              </a:ext>
            </a:extLst>
          </p:cNvPr>
          <p:cNvSpPr/>
          <p:nvPr/>
        </p:nvSpPr>
        <p:spPr>
          <a:xfrm>
            <a:off x="203218" y="2906487"/>
            <a:ext cx="6321299" cy="290554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Separate each </a:t>
            </a:r>
            <a:r>
              <a:rPr lang="en-US" sz="2400" i="1" dirty="0">
                <a:solidFill>
                  <a:schemeClr val="tx1"/>
                </a:solidFill>
              </a:rPr>
              <a:t>entity</a:t>
            </a:r>
            <a:r>
              <a:rPr lang="en-US" sz="2400" dirty="0">
                <a:solidFill>
                  <a:schemeClr val="tx1"/>
                </a:solidFill>
              </a:rPr>
              <a:t> into its own table</a:t>
            </a:r>
          </a:p>
          <a:p>
            <a:pPr marL="342900" lvl="0" indent="-342900" algn="l" defTabSz="1111250">
              <a:lnSpc>
                <a:spcPct val="90000"/>
              </a:lnSpc>
              <a:spcBef>
                <a:spcPct val="0"/>
              </a:spcBef>
              <a:spcAft>
                <a:spcPct val="35000"/>
              </a:spcAft>
              <a:buFont typeface="Arial" panose="020B0604020202020204" pitchFamily="34" charset="0"/>
              <a:buChar char="•"/>
            </a:pPr>
            <a:r>
              <a:rPr lang="en-US" sz="2400" kern="1200" dirty="0">
                <a:solidFill>
                  <a:schemeClr val="tx1"/>
                </a:solidFill>
              </a:rPr>
              <a:t>Separate each discrete </a:t>
            </a:r>
            <a:r>
              <a:rPr lang="en-US" sz="2400" i="1" kern="1200" dirty="0">
                <a:solidFill>
                  <a:schemeClr val="tx1"/>
                </a:solidFill>
              </a:rPr>
              <a:t>attribute</a:t>
            </a:r>
            <a:r>
              <a:rPr lang="en-US" sz="2400" kern="1200" dirty="0">
                <a:solidFill>
                  <a:schemeClr val="tx1"/>
                </a:solidFill>
              </a:rPr>
              <a:t> into its own column</a:t>
            </a: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Uniquely identify each entity instance (row) using a </a:t>
            </a:r>
            <a:r>
              <a:rPr lang="en-US" sz="2400" i="1" dirty="0">
                <a:solidFill>
                  <a:schemeClr val="tx1"/>
                </a:solidFill>
              </a:rPr>
              <a:t>primary key</a:t>
            </a:r>
            <a:endParaRPr lang="en-US" sz="2400" dirty="0">
              <a:solidFill>
                <a:schemeClr val="tx1"/>
              </a:solidFill>
            </a:endParaRP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Use </a:t>
            </a:r>
            <a:r>
              <a:rPr lang="en-US" sz="2400" i="1" dirty="0">
                <a:solidFill>
                  <a:schemeClr val="tx1"/>
                </a:solidFill>
              </a:rPr>
              <a:t>foreign key</a:t>
            </a:r>
            <a:r>
              <a:rPr lang="en-US" sz="2400" dirty="0">
                <a:solidFill>
                  <a:schemeClr val="tx1"/>
                </a:solidFill>
              </a:rPr>
              <a:t> columns to link related entities</a:t>
            </a:r>
            <a:endParaRPr lang="en-US" sz="2400" kern="1200" dirty="0">
              <a:solidFill>
                <a:schemeClr val="tx1"/>
              </a:solidFill>
            </a:endParaRPr>
          </a:p>
        </p:txBody>
      </p:sp>
      <p:graphicFrame>
        <p:nvGraphicFramePr>
          <p:cNvPr id="17" name="Table 16">
            <a:extLst>
              <a:ext uri="{FF2B5EF4-FFF2-40B4-BE49-F238E27FC236}">
                <a16:creationId xmlns:a16="http://schemas.microsoft.com/office/drawing/2014/main" id="{2FE2B112-ADBD-4B92-B612-584BFA33A32D}"/>
              </a:ext>
              <a:ext uri="{C183D7F6-B498-43B3-948B-1728B52AA6E4}">
                <adec:decorative xmlns:adec="http://schemas.microsoft.com/office/drawing/2017/decorative" val="0"/>
              </a:ext>
            </a:extLst>
          </p:cNvPr>
          <p:cNvGraphicFramePr>
            <a:graphicFrameLocks noGrp="1"/>
          </p:cNvGraphicFramePr>
          <p:nvPr/>
        </p:nvGraphicFramePr>
        <p:xfrm>
          <a:off x="312307" y="1200746"/>
          <a:ext cx="5578743" cy="1505437"/>
        </p:xfrm>
        <a:graphic>
          <a:graphicData uri="http://schemas.openxmlformats.org/drawingml/2006/table">
            <a:tbl>
              <a:tblPr firstRow="1" bandRow="1">
                <a:tableStyleId>{5C22544A-7EE6-4342-B048-85BDC9FD1C3A}</a:tableStyleId>
              </a:tblPr>
              <a:tblGrid>
                <a:gridCol w="694426">
                  <a:extLst>
                    <a:ext uri="{9D8B030D-6E8A-4147-A177-3AD203B41FA5}">
                      <a16:colId xmlns:a16="http://schemas.microsoft.com/office/drawing/2014/main" val="2257796799"/>
                    </a:ext>
                  </a:extLst>
                </a:gridCol>
                <a:gridCol w="796026">
                  <a:extLst>
                    <a:ext uri="{9D8B030D-6E8A-4147-A177-3AD203B41FA5}">
                      <a16:colId xmlns:a16="http://schemas.microsoft.com/office/drawing/2014/main" val="2501781980"/>
                    </a:ext>
                  </a:extLst>
                </a:gridCol>
                <a:gridCol w="2164451">
                  <a:extLst>
                    <a:ext uri="{9D8B030D-6E8A-4147-A177-3AD203B41FA5}">
                      <a16:colId xmlns:a16="http://schemas.microsoft.com/office/drawing/2014/main" val="299907239"/>
                    </a:ext>
                  </a:extLst>
                </a:gridCol>
                <a:gridCol w="1232589">
                  <a:extLst>
                    <a:ext uri="{9D8B030D-6E8A-4147-A177-3AD203B41FA5}">
                      <a16:colId xmlns:a16="http://schemas.microsoft.com/office/drawing/2014/main" val="337350491"/>
                    </a:ext>
                  </a:extLst>
                </a:gridCol>
                <a:gridCol w="691251">
                  <a:extLst>
                    <a:ext uri="{9D8B030D-6E8A-4147-A177-3AD203B41FA5}">
                      <a16:colId xmlns:a16="http://schemas.microsoft.com/office/drawing/2014/main" val="473342193"/>
                    </a:ext>
                  </a:extLst>
                </a:gridCol>
              </a:tblGrid>
              <a:tr h="307417">
                <a:tc gridSpan="4">
                  <a:txBody>
                    <a:bodyPr/>
                    <a:lstStyle/>
                    <a:p>
                      <a:r>
                        <a:rPr lang="en-US" sz="1500" b="1" kern="1200" dirty="0">
                          <a:solidFill>
                            <a:schemeClr val="lt1"/>
                          </a:solidFill>
                          <a:latin typeface="+mn-lt"/>
                          <a:ea typeface="+mn-ea"/>
                          <a:cs typeface="+mn-cs"/>
                        </a:rPr>
                        <a:t>Sales Data</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b="1" kern="1200" dirty="0">
                        <a:solidFill>
                          <a:schemeClr val="lt1"/>
                        </a:solidFill>
                        <a:latin typeface="+mn-lt"/>
                        <a:ea typeface="+mn-ea"/>
                        <a:cs typeface="+mn-cs"/>
                      </a:endParaRP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r>
                        <a:rPr lang="en-US" sz="1500" b="1" kern="1200" dirty="0">
                          <a:solidFill>
                            <a:schemeClr val="lt1"/>
                          </a:solidFill>
                          <a:latin typeface="+mn-lt"/>
                          <a:ea typeface="+mn-ea"/>
                          <a:cs typeface="+mn-cs"/>
                        </a:rPr>
                        <a:t>Sales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Product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 ($3.49)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r h="239604">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 </a:t>
                      </a:r>
                      <a:r>
                        <a:rPr lang="en-US" sz="1000" dirty="0" err="1"/>
                        <a:t>Nadoy</a:t>
                      </a:r>
                      <a:r>
                        <a:rPr lang="en-US" sz="1000" dirty="0"/>
                        <a:t>, 123 Elm Pl, 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5005026"/>
                  </a:ext>
                </a:extLst>
              </a:tr>
              <a:tr h="239604">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610222"/>
                  </a:ext>
                </a:extLst>
              </a:tr>
            </a:tbl>
          </a:graphicData>
        </a:graphic>
      </p:graphicFrame>
      <p:graphicFrame>
        <p:nvGraphicFramePr>
          <p:cNvPr id="4" name="Table 3">
            <a:extLst>
              <a:ext uri="{FF2B5EF4-FFF2-40B4-BE49-F238E27FC236}">
                <a16:creationId xmlns:a16="http://schemas.microsoft.com/office/drawing/2014/main" id="{56A8DEC6-BB28-4E6A-B73B-53F60C2D7C90}"/>
              </a:ext>
              <a:ext uri="{C183D7F6-B498-43B3-948B-1728B52AA6E4}">
                <adec:decorative xmlns:adec="http://schemas.microsoft.com/office/drawing/2017/decorative" val="0"/>
              </a:ext>
            </a:extLst>
          </p:cNvPr>
          <p:cNvGraphicFramePr>
            <a:graphicFrameLocks noGrp="1"/>
          </p:cNvGraphicFramePr>
          <p:nvPr/>
        </p:nvGraphicFramePr>
        <p:xfrm>
          <a:off x="7523930" y="850540"/>
          <a:ext cx="3357560" cy="1028788"/>
        </p:xfrm>
        <a:graphic>
          <a:graphicData uri="http://schemas.openxmlformats.org/drawingml/2006/table">
            <a:tbl>
              <a:tblPr firstRow="1" bandRow="1">
                <a:tableStyleId>{5C22544A-7EE6-4342-B048-85BDC9FD1C3A}</a:tableStyleId>
              </a:tblPr>
              <a:tblGrid>
                <a:gridCol w="303901">
                  <a:extLst>
                    <a:ext uri="{9D8B030D-6E8A-4147-A177-3AD203B41FA5}">
                      <a16:colId xmlns:a16="http://schemas.microsoft.com/office/drawing/2014/main" val="1727388637"/>
                    </a:ext>
                  </a:extLst>
                </a:gridCol>
                <a:gridCol w="782397">
                  <a:extLst>
                    <a:ext uri="{9D8B030D-6E8A-4147-A177-3AD203B41FA5}">
                      <a16:colId xmlns:a16="http://schemas.microsoft.com/office/drawing/2014/main" val="299907239"/>
                    </a:ext>
                  </a:extLst>
                </a:gridCol>
                <a:gridCol w="782397">
                  <a:extLst>
                    <a:ext uri="{9D8B030D-6E8A-4147-A177-3AD203B41FA5}">
                      <a16:colId xmlns:a16="http://schemas.microsoft.com/office/drawing/2014/main" val="1838166860"/>
                    </a:ext>
                  </a:extLst>
                </a:gridCol>
                <a:gridCol w="776976">
                  <a:extLst>
                    <a:ext uri="{9D8B030D-6E8A-4147-A177-3AD203B41FA5}">
                      <a16:colId xmlns:a16="http://schemas.microsoft.com/office/drawing/2014/main" val="2578400319"/>
                    </a:ext>
                  </a:extLst>
                </a:gridCol>
                <a:gridCol w="711889">
                  <a:extLst>
                    <a:ext uri="{9D8B030D-6E8A-4147-A177-3AD203B41FA5}">
                      <a16:colId xmlns:a16="http://schemas.microsoft.com/office/drawing/2014/main" val="3764754647"/>
                    </a:ext>
                  </a:extLst>
                </a:gridCol>
              </a:tblGrid>
              <a:tr h="307417">
                <a:tc gridSpan="4">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10" name="Table 9">
            <a:extLst>
              <a:ext uri="{FF2B5EF4-FFF2-40B4-BE49-F238E27FC236}">
                <a16:creationId xmlns:a16="http://schemas.microsoft.com/office/drawing/2014/main" id="{F153706A-DDE0-4758-AF76-41B5760500FF}"/>
              </a:ext>
              <a:ext uri="{C183D7F6-B498-43B3-948B-1728B52AA6E4}">
                <adec:decorative xmlns:adec="http://schemas.microsoft.com/office/drawing/2017/decorative" val="0"/>
              </a:ext>
            </a:extLst>
          </p:cNvPr>
          <p:cNvGraphicFramePr>
            <a:graphicFrameLocks noGrp="1"/>
          </p:cNvGraphicFramePr>
          <p:nvPr/>
        </p:nvGraphicFramePr>
        <p:xfrm>
          <a:off x="7197757" y="2902196"/>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12" name="Table 11">
            <a:extLst>
              <a:ext uri="{FF2B5EF4-FFF2-40B4-BE49-F238E27FC236}">
                <a16:creationId xmlns:a16="http://schemas.microsoft.com/office/drawing/2014/main" id="{0BE942F4-348B-45A4-AACE-BF53EC805E4F}"/>
              </a:ext>
              <a:ext uri="{C183D7F6-B498-43B3-948B-1728B52AA6E4}">
                <adec:decorative xmlns:adec="http://schemas.microsoft.com/office/drawing/2017/decorative" val="0"/>
              </a:ext>
            </a:extLst>
          </p:cNvPr>
          <p:cNvGraphicFramePr>
            <a:graphicFrameLocks noGrp="1"/>
          </p:cNvGraphicFramePr>
          <p:nvPr/>
        </p:nvGraphicFramePr>
        <p:xfrm>
          <a:off x="8289251" y="4226629"/>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graphicFrame>
        <p:nvGraphicFramePr>
          <p:cNvPr id="8" name="Table 7">
            <a:extLst>
              <a:ext uri="{FF2B5EF4-FFF2-40B4-BE49-F238E27FC236}">
                <a16:creationId xmlns:a16="http://schemas.microsoft.com/office/drawing/2014/main" id="{78CB3899-37AC-40D8-AACE-8739EE727B66}"/>
              </a:ext>
              <a:ext uri="{C183D7F6-B498-43B3-948B-1728B52AA6E4}">
                <adec:decorative xmlns:adec="http://schemas.microsoft.com/office/drawing/2017/decorative" val="0"/>
              </a:ext>
            </a:extLst>
          </p:cNvPr>
          <p:cNvGraphicFramePr>
            <a:graphicFrameLocks noGrp="1"/>
          </p:cNvGraphicFramePr>
          <p:nvPr/>
        </p:nvGraphicFramePr>
        <p:xfrm>
          <a:off x="10285142" y="208136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6" name="Connector: Elbow 5">
            <a:extLst>
              <a:ext uri="{FF2B5EF4-FFF2-40B4-BE49-F238E27FC236}">
                <a16:creationId xmlns:a16="http://schemas.microsoft.com/office/drawing/2014/main" id="{65B7EAAD-7D73-4A24-970E-AF156370CE7A}"/>
              </a:ext>
              <a:ext uri="{C183D7F6-B498-43B3-948B-1728B52AA6E4}">
                <adec:decorative xmlns:adec="http://schemas.microsoft.com/office/drawing/2017/decorative" val="1"/>
              </a:ext>
            </a:extLst>
          </p:cNvPr>
          <p:cNvCxnSpPr>
            <a:cxnSpLocks/>
            <a:stCxn id="10" idx="1"/>
            <a:endCxn id="12" idx="1"/>
          </p:cNvCxnSpPr>
          <p:nvPr/>
        </p:nvCxnSpPr>
        <p:spPr>
          <a:xfrm rot="10800000" flipH="1" flipV="1">
            <a:off x="7197757" y="3432297"/>
            <a:ext cx="1091494" cy="1449471"/>
          </a:xfrm>
          <a:prstGeom prst="bentConnector3">
            <a:avLst>
              <a:gd name="adj1" fmla="val -20944"/>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308C9-6A31-470D-83CB-A5D292001954}"/>
              </a:ext>
              <a:ext uri="{C183D7F6-B498-43B3-948B-1728B52AA6E4}">
                <adec:decorative xmlns:adec="http://schemas.microsoft.com/office/drawing/2017/decorative" val="1"/>
              </a:ext>
            </a:extLst>
          </p:cNvPr>
          <p:cNvCxnSpPr>
            <a:cxnSpLocks/>
            <a:stCxn id="8" idx="1"/>
            <a:endCxn id="12" idx="3"/>
          </p:cNvCxnSpPr>
          <p:nvPr/>
        </p:nvCxnSpPr>
        <p:spPr>
          <a:xfrm rot="10800000" flipH="1" flipV="1">
            <a:off x="10285142" y="2715563"/>
            <a:ext cx="887010" cy="2166206"/>
          </a:xfrm>
          <a:prstGeom prst="bentConnector5">
            <a:avLst>
              <a:gd name="adj1" fmla="val -25772"/>
              <a:gd name="adj2" fmla="val 49517"/>
              <a:gd name="adj3" fmla="val 12577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1F90DE-7A72-415F-9116-D51E243804A3}"/>
              </a:ext>
              <a:ext uri="{C183D7F6-B498-43B3-948B-1728B52AA6E4}">
                <adec:decorative xmlns:adec="http://schemas.microsoft.com/office/drawing/2017/decorative" val="1"/>
              </a:ext>
            </a:extLst>
          </p:cNvPr>
          <p:cNvCxnSpPr>
            <a:cxnSpLocks/>
            <a:stCxn id="4" idx="1"/>
            <a:endCxn id="10" idx="3"/>
          </p:cNvCxnSpPr>
          <p:nvPr/>
        </p:nvCxnSpPr>
        <p:spPr>
          <a:xfrm rot="10800000" flipH="1" flipV="1">
            <a:off x="7523929" y="1364934"/>
            <a:ext cx="1966739" cy="2067364"/>
          </a:xfrm>
          <a:prstGeom prst="bentConnector5">
            <a:avLst>
              <a:gd name="adj1" fmla="val -11623"/>
              <a:gd name="adj2" fmla="val 49620"/>
              <a:gd name="adj3" fmla="val 111623"/>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5B6BEF9-9183-4CF9-8383-EC3C542C9EE8}"/>
              </a:ext>
              <a:ext uri="{C183D7F6-B498-43B3-948B-1728B52AA6E4}">
                <adec:decorative xmlns:adec="http://schemas.microsoft.com/office/drawing/2017/decorative" val="1"/>
              </a:ext>
            </a:extLst>
          </p:cNvPr>
          <p:cNvSpPr/>
          <p:nvPr/>
        </p:nvSpPr>
        <p:spPr bwMode="auto">
          <a:xfrm>
            <a:off x="5976760" y="1507070"/>
            <a:ext cx="819955" cy="892788"/>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00587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BF8-8DD7-4AA0-896E-702824FAC432}"/>
              </a:ext>
            </a:extLst>
          </p:cNvPr>
          <p:cNvSpPr>
            <a:spLocks noGrp="1"/>
          </p:cNvSpPr>
          <p:nvPr>
            <p:ph type="title"/>
          </p:nvPr>
        </p:nvSpPr>
        <p:spPr/>
        <p:txBody>
          <a:bodyPr/>
          <a:lstStyle/>
          <a:p>
            <a:r>
              <a:rPr lang="en-US" dirty="0"/>
              <a:t>Structured Query Language (SQL)</a:t>
            </a:r>
          </a:p>
        </p:txBody>
      </p:sp>
      <p:sp>
        <p:nvSpPr>
          <p:cNvPr id="3" name="Text Placeholder 10">
            <a:extLst>
              <a:ext uri="{FF2B5EF4-FFF2-40B4-BE49-F238E27FC236}">
                <a16:creationId xmlns:a16="http://schemas.microsoft.com/office/drawing/2014/main" id="{1C5D8A10-E184-40B4-92B5-33CE8D739131}"/>
              </a:ext>
            </a:extLst>
          </p:cNvPr>
          <p:cNvSpPr txBox="1">
            <a:spLocks/>
          </p:cNvSpPr>
          <p:nvPr/>
        </p:nvSpPr>
        <p:spPr>
          <a:xfrm>
            <a:off x="418643" y="1054411"/>
            <a:ext cx="10383899" cy="112531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SQL is a standard language for use with relational databases</a:t>
            </a:r>
          </a:p>
          <a:p>
            <a:r>
              <a:rPr lang="en-US" sz="2000" dirty="0">
                <a:latin typeface="+mn-lt"/>
              </a:rPr>
              <a:t>Standards are maintained by ANSI and ISO</a:t>
            </a:r>
          </a:p>
          <a:p>
            <a:r>
              <a:rPr lang="en-US" sz="2000" dirty="0">
                <a:latin typeface="+mn-lt"/>
              </a:rPr>
              <a:t>Most RDBMS systems support proprietary extensions of standard SQL</a:t>
            </a:r>
          </a:p>
          <a:p>
            <a:endParaRPr lang="en-US" sz="2000" dirty="0">
              <a:latin typeface="+mn-lt"/>
            </a:endParaRPr>
          </a:p>
        </p:txBody>
      </p:sp>
      <p:graphicFrame>
        <p:nvGraphicFramePr>
          <p:cNvPr id="12" name="Table 12">
            <a:extLst>
              <a:ext uri="{FF2B5EF4-FFF2-40B4-BE49-F238E27FC236}">
                <a16:creationId xmlns:a16="http://schemas.microsoft.com/office/drawing/2014/main" id="{CE4558D3-3D7D-4F23-ABF7-2CF82FC4017D}"/>
              </a:ext>
            </a:extLst>
          </p:cNvPr>
          <p:cNvGraphicFramePr>
            <a:graphicFrameLocks noGrp="1"/>
          </p:cNvGraphicFramePr>
          <p:nvPr/>
        </p:nvGraphicFramePr>
        <p:xfrm>
          <a:off x="270456" y="2261914"/>
          <a:ext cx="11245406" cy="3808319"/>
        </p:xfrm>
        <a:graphic>
          <a:graphicData uri="http://schemas.openxmlformats.org/drawingml/2006/table">
            <a:tbl>
              <a:tblPr firstRow="1" bandRow="1">
                <a:tableStyleId>{69012ECD-51FC-41F1-AA8D-1B2483CD663E}</a:tableStyleId>
              </a:tblPr>
              <a:tblGrid>
                <a:gridCol w="3684150">
                  <a:extLst>
                    <a:ext uri="{9D8B030D-6E8A-4147-A177-3AD203B41FA5}">
                      <a16:colId xmlns:a16="http://schemas.microsoft.com/office/drawing/2014/main" val="1243459777"/>
                    </a:ext>
                  </a:extLst>
                </a:gridCol>
                <a:gridCol w="3684150">
                  <a:extLst>
                    <a:ext uri="{9D8B030D-6E8A-4147-A177-3AD203B41FA5}">
                      <a16:colId xmlns:a16="http://schemas.microsoft.com/office/drawing/2014/main" val="2085388624"/>
                    </a:ext>
                  </a:extLst>
                </a:gridCol>
                <a:gridCol w="3877106">
                  <a:extLst>
                    <a:ext uri="{9D8B030D-6E8A-4147-A177-3AD203B41FA5}">
                      <a16:colId xmlns:a16="http://schemas.microsoft.com/office/drawing/2014/main" val="4240461997"/>
                    </a:ext>
                  </a:extLst>
                </a:gridCol>
              </a:tblGrid>
              <a:tr h="317554">
                <a:tc>
                  <a:txBody>
                    <a:bodyPr/>
                    <a:lstStyle/>
                    <a:p>
                      <a:r>
                        <a:rPr lang="en-US" dirty="0"/>
                        <a:t>Data Definition Language (DDL)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 Control Language (DCL)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Data Manipulation Language (DML)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11003"/>
                  </a:ext>
                </a:extLst>
              </a:tr>
              <a:tr h="268545">
                <a:tc>
                  <a:txBody>
                    <a:bodyPr/>
                    <a:lstStyle/>
                    <a:p>
                      <a:r>
                        <a:rPr lang="en-US" sz="1400" i="1" dirty="0"/>
                        <a:t>CREATE, ALTER, DROP, RENAME</a:t>
                      </a:r>
                      <a:endParaRPr lang="en-US" sz="1400" i="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GRANT, DENY, REVOKE</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INSERT, UPDATE, DELETE, SELECT</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416476"/>
                  </a:ext>
                </a:extLst>
              </a:tr>
              <a:tr h="1208451">
                <a:tc>
                  <a:txBody>
                    <a:bodyPr/>
                    <a:lstStyle/>
                    <a:p>
                      <a:r>
                        <a:rPr lang="en-US" sz="1400" dirty="0">
                          <a:latin typeface="Courier New" panose="02070309020205020404" pitchFamily="49" charset="0"/>
                          <a:cs typeface="Courier New" panose="02070309020205020404" pitchFamily="49" charset="0"/>
                        </a:rPr>
                        <a:t>CREATE TABLE Product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INT PRIMARY KEY,</a:t>
                      </a:r>
                    </a:p>
                    <a:p>
                      <a:r>
                        <a:rPr lang="en-US" sz="1400" dirty="0">
                          <a:latin typeface="Courier New" panose="02070309020205020404" pitchFamily="49" charset="0"/>
                          <a:cs typeface="Courier New" panose="02070309020205020404" pitchFamily="49" charset="0"/>
                        </a:rPr>
                        <a:t>  Name VARCHAR(20) NOT NULL,</a:t>
                      </a:r>
                    </a:p>
                    <a:p>
                      <a:r>
                        <a:rPr lang="en-US" sz="1400" dirty="0">
                          <a:latin typeface="Courier New" panose="02070309020205020404" pitchFamily="49" charset="0"/>
                          <a:cs typeface="Courier New" panose="02070309020205020404" pitchFamily="49" charset="0"/>
                        </a:rPr>
                        <a:t>  Price DECIMAL NULL</a:t>
                      </a:r>
                    </a:p>
                    <a:p>
                      <a:r>
                        <a:rPr lang="en-US" sz="14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GRANT SELECT, INSERT, UPDATE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ON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TO user1;</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SELECT Name, Price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FROM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WHERE Price &gt; 2.50</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ORDER BY Price;</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9517415"/>
                  </a:ext>
                </a:extLst>
              </a:tr>
              <a:tr h="1502507">
                <a:tc>
                  <a:txBody>
                    <a:bodyPr/>
                    <a:lstStyle/>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89344"/>
                  </a:ext>
                </a:extLst>
              </a:tr>
            </a:tbl>
          </a:graphicData>
        </a:graphic>
      </p:graphicFrame>
      <p:graphicFrame>
        <p:nvGraphicFramePr>
          <p:cNvPr id="14" name="Table 13">
            <a:extLst>
              <a:ext uri="{FF2B5EF4-FFF2-40B4-BE49-F238E27FC236}">
                <a16:creationId xmlns:a16="http://schemas.microsoft.com/office/drawing/2014/main" id="{F0C64E14-C4FE-4BDC-B7A7-0D5D4742BCCF}"/>
              </a:ext>
              <a:ext uri="{C183D7F6-B498-43B3-948B-1728B52AA6E4}">
                <adec:decorative xmlns:adec="http://schemas.microsoft.com/office/drawing/2017/decorative" val="0"/>
              </a:ext>
            </a:extLst>
          </p:cNvPr>
          <p:cNvGraphicFramePr>
            <a:graphicFrameLocks noGrp="1"/>
          </p:cNvGraphicFramePr>
          <p:nvPr/>
        </p:nvGraphicFramePr>
        <p:xfrm>
          <a:off x="676139" y="4495132"/>
          <a:ext cx="2929943" cy="549580"/>
        </p:xfrm>
        <a:graphic>
          <a:graphicData uri="http://schemas.openxmlformats.org/drawingml/2006/table">
            <a:tbl>
              <a:tblPr firstRow="1" bandRow="1">
                <a:tableStyleId>{5C22544A-7EE6-4342-B048-85BDC9FD1C3A}</a:tableStyleId>
              </a:tblPr>
              <a:tblGrid>
                <a:gridCol w="660030">
                  <a:extLst>
                    <a:ext uri="{9D8B030D-6E8A-4147-A177-3AD203B41FA5}">
                      <a16:colId xmlns:a16="http://schemas.microsoft.com/office/drawing/2014/main" val="1727388637"/>
                    </a:ext>
                  </a:extLst>
                </a:gridCol>
                <a:gridCol w="1451575">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bl>
          </a:graphicData>
        </a:graphic>
      </p:graphicFrame>
      <p:graphicFrame>
        <p:nvGraphicFramePr>
          <p:cNvPr id="16" name="Table 15">
            <a:extLst>
              <a:ext uri="{FF2B5EF4-FFF2-40B4-BE49-F238E27FC236}">
                <a16:creationId xmlns:a16="http://schemas.microsoft.com/office/drawing/2014/main" id="{98CBE1E7-5623-45C8-8AA5-E71560CCE67D}"/>
              </a:ext>
              <a:ext uri="{C183D7F6-B498-43B3-948B-1728B52AA6E4}">
                <adec:decorative xmlns:adec="http://schemas.microsoft.com/office/drawing/2017/decorative" val="0"/>
              </a:ext>
            </a:extLst>
          </p:cNvPr>
          <p:cNvGraphicFramePr>
            <a:graphicFrameLocks noGrp="1"/>
          </p:cNvGraphicFramePr>
          <p:nvPr/>
        </p:nvGraphicFramePr>
        <p:xfrm>
          <a:off x="8377653" y="4163476"/>
          <a:ext cx="2781461" cy="1265833"/>
        </p:xfrm>
        <a:graphic>
          <a:graphicData uri="http://schemas.openxmlformats.org/drawingml/2006/table">
            <a:tbl>
              <a:tblPr firstRow="1" bandRow="1">
                <a:tableStyleId>{5C22544A-7EE6-4342-B048-85BDC9FD1C3A}</a:tableStyleId>
              </a:tblPr>
              <a:tblGrid>
                <a:gridCol w="1778702">
                  <a:extLst>
                    <a:ext uri="{9D8B030D-6E8A-4147-A177-3AD203B41FA5}">
                      <a16:colId xmlns:a16="http://schemas.microsoft.com/office/drawing/2014/main" val="299907239"/>
                    </a:ext>
                  </a:extLst>
                </a:gridCol>
                <a:gridCol w="1002759">
                  <a:extLst>
                    <a:ext uri="{9D8B030D-6E8A-4147-A177-3AD203B41FA5}">
                      <a16:colId xmlns:a16="http://schemas.microsoft.com/office/drawing/2014/main" val="2578400319"/>
                    </a:ext>
                  </a:extLst>
                </a:gridCol>
              </a:tblGrid>
              <a:tr h="307417">
                <a:tc gridSpan="2">
                  <a:txBody>
                    <a:bodyPr/>
                    <a:lstStyle/>
                    <a:p>
                      <a:r>
                        <a:rPr lang="en-US" sz="1500" b="1" kern="1200" dirty="0">
                          <a:solidFill>
                            <a:schemeClr val="lt1"/>
                          </a:solidFill>
                          <a:latin typeface="+mn-lt"/>
                          <a:ea typeface="+mn-ea"/>
                          <a:cs typeface="+mn-cs"/>
                        </a:rPr>
                        <a:t>Results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6823042"/>
                  </a:ext>
                </a:extLst>
              </a:tr>
              <a:tr h="239604">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08354473"/>
                  </a:ext>
                </a:extLst>
              </a:tr>
            </a:tbl>
          </a:graphicData>
        </a:graphic>
      </p:graphicFrame>
      <p:graphicFrame>
        <p:nvGraphicFramePr>
          <p:cNvPr id="19" name="Table 18">
            <a:extLst>
              <a:ext uri="{FF2B5EF4-FFF2-40B4-BE49-F238E27FC236}">
                <a16:creationId xmlns:a16="http://schemas.microsoft.com/office/drawing/2014/main" id="{83D6F17E-12CD-4A3C-BFCF-727A4CEB953B}"/>
              </a:ext>
              <a:ext uri="{C183D7F6-B498-43B3-948B-1728B52AA6E4}">
                <adec:decorative xmlns:adec="http://schemas.microsoft.com/office/drawing/2017/decorative" val="0"/>
              </a:ext>
            </a:extLst>
          </p:cNvPr>
          <p:cNvGraphicFramePr>
            <a:graphicFrameLocks noGrp="1"/>
          </p:cNvGraphicFramePr>
          <p:nvPr/>
        </p:nvGraphicFramePr>
        <p:xfrm>
          <a:off x="4468967" y="3943318"/>
          <a:ext cx="2929943" cy="1268392"/>
        </p:xfrm>
        <a:graphic>
          <a:graphicData uri="http://schemas.openxmlformats.org/drawingml/2006/table">
            <a:tbl>
              <a:tblPr firstRow="1" bandRow="1">
                <a:tableStyleId>{5C22544A-7EE6-4342-B048-85BDC9FD1C3A}</a:tableStyleId>
              </a:tblPr>
              <a:tblGrid>
                <a:gridCol w="660029">
                  <a:extLst>
                    <a:ext uri="{9D8B030D-6E8A-4147-A177-3AD203B41FA5}">
                      <a16:colId xmlns:a16="http://schemas.microsoft.com/office/drawing/2014/main" val="1727388637"/>
                    </a:ext>
                  </a:extLst>
                </a:gridCol>
                <a:gridCol w="1451576">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pic>
        <p:nvPicPr>
          <p:cNvPr id="23" name="Graphic 22" descr="Unlock with solid fill">
            <a:extLst>
              <a:ext uri="{FF2B5EF4-FFF2-40B4-BE49-F238E27FC236}">
                <a16:creationId xmlns:a16="http://schemas.microsoft.com/office/drawing/2014/main" id="{911FAE3C-64A2-410A-A173-FBFB11619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494" y="4454190"/>
            <a:ext cx="742887" cy="742887"/>
          </a:xfrm>
          <a:prstGeom prst="rect">
            <a:avLst/>
          </a:prstGeom>
        </p:spPr>
      </p:pic>
    </p:spTree>
    <p:extLst>
      <p:ext uri="{BB962C8B-B14F-4D97-AF65-F5344CB8AC3E}">
        <p14:creationId xmlns:p14="http://schemas.microsoft.com/office/powerpoint/2010/main" val="37382530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DCE4-FFFD-45E7-8A01-4A670C04AA7F}"/>
              </a:ext>
            </a:extLst>
          </p:cNvPr>
          <p:cNvSpPr>
            <a:spLocks noGrp="1"/>
          </p:cNvSpPr>
          <p:nvPr>
            <p:ph type="title"/>
          </p:nvPr>
        </p:nvSpPr>
        <p:spPr/>
        <p:txBody>
          <a:bodyPr/>
          <a:lstStyle/>
          <a:p>
            <a:r>
              <a:rPr lang="en-US" dirty="0"/>
              <a:t>Other common database objects</a:t>
            </a:r>
          </a:p>
        </p:txBody>
      </p:sp>
      <p:sp>
        <p:nvSpPr>
          <p:cNvPr id="4" name="Rectangle 3">
            <a:extLst>
              <a:ext uri="{FF2B5EF4-FFF2-40B4-BE49-F238E27FC236}">
                <a16:creationId xmlns:a16="http://schemas.microsoft.com/office/drawing/2014/main" id="{A95A756E-600A-4CCD-9023-1C57FC1B85A5}"/>
              </a:ext>
            </a:extLst>
          </p:cNvPr>
          <p:cNvSpPr/>
          <p:nvPr/>
        </p:nvSpPr>
        <p:spPr bwMode="auto">
          <a:xfrm>
            <a:off x="504998" y="1059759"/>
            <a:ext cx="3773274"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Views</a:t>
            </a:r>
            <a:endParaRPr lang="en-US" sz="2353" dirty="0">
              <a:solidFill>
                <a:schemeClr val="bg1"/>
              </a:solidFill>
              <a:latin typeface="+mj-lt"/>
              <a:cs typeface="Segoe UI" panose="020B0502040204020203" pitchFamily="34" charset="0"/>
            </a:endParaRPr>
          </a:p>
        </p:txBody>
      </p:sp>
      <p:sp>
        <p:nvSpPr>
          <p:cNvPr id="6" name="Rectangle 5">
            <a:extLst>
              <a:ext uri="{FF2B5EF4-FFF2-40B4-BE49-F238E27FC236}">
                <a16:creationId xmlns:a16="http://schemas.microsoft.com/office/drawing/2014/main" id="{85A27A81-7825-4D17-ACAA-A2E30D8BDFD5}"/>
              </a:ext>
            </a:extLst>
          </p:cNvPr>
          <p:cNvSpPr/>
          <p:nvPr/>
        </p:nvSpPr>
        <p:spPr bwMode="auto">
          <a:xfrm>
            <a:off x="526781" y="1542850"/>
            <a:ext cx="3773274"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queries that behave as virtual tables</a:t>
            </a:r>
            <a:endParaRPr lang="en-US" sz="1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E6DDB151-AB49-46B5-BA13-16A2C1B30BAA}"/>
              </a:ext>
            </a:extLst>
          </p:cNvPr>
          <p:cNvSpPr/>
          <p:nvPr/>
        </p:nvSpPr>
        <p:spPr bwMode="auto">
          <a:xfrm>
            <a:off x="4397294"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Stored Procedures</a:t>
            </a:r>
            <a:endParaRPr lang="en-US" sz="2353"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3FA4CC32-0111-4BDF-AB0E-4A691BCA8F09}"/>
              </a:ext>
            </a:extLst>
          </p:cNvPr>
          <p:cNvSpPr/>
          <p:nvPr/>
        </p:nvSpPr>
        <p:spPr bwMode="auto">
          <a:xfrm>
            <a:off x="4397293"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statements that can include parameters</a:t>
            </a:r>
            <a:endParaRPr lang="en-US" sz="1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B5FCFD9-302C-4CDB-9372-7B77DCB92D1B}"/>
              </a:ext>
            </a:extLst>
          </p:cNvPr>
          <p:cNvSpPr/>
          <p:nvPr/>
        </p:nvSpPr>
        <p:spPr bwMode="auto">
          <a:xfrm>
            <a:off x="8227515"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Indexes</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859C04C5-A561-43CE-BF11-6764EB1ABED4}"/>
              </a:ext>
            </a:extLst>
          </p:cNvPr>
          <p:cNvSpPr/>
          <p:nvPr/>
        </p:nvSpPr>
        <p:spPr bwMode="auto">
          <a:xfrm>
            <a:off x="8227515"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Tree-based structures that improve query performance</a:t>
            </a:r>
            <a:endParaRPr lang="en-US" sz="18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486B4D8-8906-401F-9E05-270EC2FB6EB5}"/>
              </a:ext>
              <a:ext uri="{C183D7F6-B498-43B3-948B-1728B52AA6E4}">
                <adec:decorative xmlns:adec="http://schemas.microsoft.com/office/drawing/2017/decorative" val="1"/>
              </a:ext>
            </a:extLst>
          </p:cNvPr>
          <p:cNvSpPr txBox="1"/>
          <p:nvPr/>
        </p:nvSpPr>
        <p:spPr>
          <a:xfrm>
            <a:off x="747816" y="2133353"/>
            <a:ext cx="3530454" cy="168199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VIEW Deliveries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SELECT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o.OrderNo</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o.OrderDate</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c.Address</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c.City</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FROM Order AS o JOIN Customer AS c</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o.Customer</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 c.ID;</a:t>
            </a:r>
          </a:p>
        </p:txBody>
      </p:sp>
      <p:graphicFrame>
        <p:nvGraphicFramePr>
          <p:cNvPr id="17" name="Table 16">
            <a:extLst>
              <a:ext uri="{FF2B5EF4-FFF2-40B4-BE49-F238E27FC236}">
                <a16:creationId xmlns:a16="http://schemas.microsoft.com/office/drawing/2014/main" id="{921ECA24-0BA8-4280-87A3-CF7FA4DD5FED}"/>
              </a:ext>
              <a:ext uri="{C183D7F6-B498-43B3-948B-1728B52AA6E4}">
                <adec:decorative xmlns:adec="http://schemas.microsoft.com/office/drawing/2017/decorative" val="1"/>
              </a:ext>
            </a:extLst>
          </p:cNvPr>
          <p:cNvGraphicFramePr>
            <a:graphicFrameLocks noGrp="1"/>
          </p:cNvGraphicFramePr>
          <p:nvPr/>
        </p:nvGraphicFramePr>
        <p:xfrm>
          <a:off x="751538" y="4521276"/>
          <a:ext cx="3323759" cy="1060204"/>
        </p:xfrm>
        <a:graphic>
          <a:graphicData uri="http://schemas.openxmlformats.org/drawingml/2006/table">
            <a:tbl>
              <a:tblPr firstRow="1" bandRow="1">
                <a:tableStyleId>{5C22544A-7EE6-4342-B048-85BDC9FD1C3A}</a:tableStyleId>
              </a:tblPr>
              <a:tblGrid>
                <a:gridCol w="743390">
                  <a:extLst>
                    <a:ext uri="{9D8B030D-6E8A-4147-A177-3AD203B41FA5}">
                      <a16:colId xmlns:a16="http://schemas.microsoft.com/office/drawing/2014/main" val="1727388637"/>
                    </a:ext>
                  </a:extLst>
                </a:gridCol>
                <a:gridCol w="854309">
                  <a:extLst>
                    <a:ext uri="{9D8B030D-6E8A-4147-A177-3AD203B41FA5}">
                      <a16:colId xmlns:a16="http://schemas.microsoft.com/office/drawing/2014/main" val="2933502934"/>
                    </a:ext>
                  </a:extLst>
                </a:gridCol>
                <a:gridCol w="863030">
                  <a:extLst>
                    <a:ext uri="{9D8B030D-6E8A-4147-A177-3AD203B41FA5}">
                      <a16:colId xmlns:a16="http://schemas.microsoft.com/office/drawing/2014/main" val="3383509084"/>
                    </a:ext>
                  </a:extLst>
                </a:gridCol>
                <a:gridCol w="863030">
                  <a:extLst>
                    <a:ext uri="{9D8B030D-6E8A-4147-A177-3AD203B41FA5}">
                      <a16:colId xmlns:a16="http://schemas.microsoft.com/office/drawing/2014/main" val="2702168581"/>
                    </a:ext>
                  </a:extLst>
                </a:gridCol>
              </a:tblGrid>
              <a:tr h="307417">
                <a:tc gridSpan="4">
                  <a:txBody>
                    <a:bodyPr/>
                    <a:lstStyle/>
                    <a:p>
                      <a:r>
                        <a:rPr lang="en-US" sz="1500" dirty="0"/>
                        <a:t>Deliveries</a:t>
                      </a:r>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0" name="TextBox 19">
            <a:extLst>
              <a:ext uri="{FF2B5EF4-FFF2-40B4-BE49-F238E27FC236}">
                <a16:creationId xmlns:a16="http://schemas.microsoft.com/office/drawing/2014/main" id="{54CC0A1D-53DC-4B8B-BDB5-1371CE4DFC73}"/>
              </a:ext>
              <a:ext uri="{C183D7F6-B498-43B3-948B-1728B52AA6E4}">
                <adec:decorative xmlns:adec="http://schemas.microsoft.com/office/drawing/2017/decorative" val="1"/>
              </a:ext>
            </a:extLst>
          </p:cNvPr>
          <p:cNvSpPr txBox="1"/>
          <p:nvPr/>
        </p:nvSpPr>
        <p:spPr>
          <a:xfrm>
            <a:off x="4646267" y="2133353"/>
            <a:ext cx="3530454" cy="241142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PROCEDURE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@ProductID INT,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@NewName VARCHAR(20)</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UPDATE Product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SET Name = @NewName</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WHERE ID = @ProductID;</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EXEC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201, 'Spanner';</a:t>
            </a:r>
          </a:p>
        </p:txBody>
      </p:sp>
      <p:sp>
        <p:nvSpPr>
          <p:cNvPr id="21" name="TextBox 20">
            <a:extLst>
              <a:ext uri="{FF2B5EF4-FFF2-40B4-BE49-F238E27FC236}">
                <a16:creationId xmlns:a16="http://schemas.microsoft.com/office/drawing/2014/main" id="{FC9D5568-336C-41F2-96D0-FAC2DF21D3BE}"/>
              </a:ext>
              <a:ext uri="{C183D7F6-B498-43B3-948B-1728B52AA6E4}">
                <adec:decorative xmlns:adec="http://schemas.microsoft.com/office/drawing/2017/decorative" val="1"/>
              </a:ext>
            </a:extLst>
          </p:cNvPr>
          <p:cNvSpPr txBox="1"/>
          <p:nvPr/>
        </p:nvSpPr>
        <p:spPr>
          <a:xfrm>
            <a:off x="8352657" y="2133353"/>
            <a:ext cx="2972609" cy="70942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INDEX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idx_ProductName</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Product(Name);</a:t>
            </a:r>
          </a:p>
        </p:txBody>
      </p:sp>
      <p:graphicFrame>
        <p:nvGraphicFramePr>
          <p:cNvPr id="27" name="Table 26">
            <a:extLst>
              <a:ext uri="{FF2B5EF4-FFF2-40B4-BE49-F238E27FC236}">
                <a16:creationId xmlns:a16="http://schemas.microsoft.com/office/drawing/2014/main" id="{21E3A389-5B8D-4489-9E41-677AC614DC26}"/>
              </a:ext>
              <a:ext uri="{C183D7F6-B498-43B3-948B-1728B52AA6E4}">
                <adec:decorative xmlns:adec="http://schemas.microsoft.com/office/drawing/2017/decorative" val="1"/>
              </a:ext>
            </a:extLst>
          </p:cNvPr>
          <p:cNvGraphicFramePr>
            <a:graphicFrameLocks noGrp="1"/>
          </p:cNvGraphicFramePr>
          <p:nvPr/>
        </p:nvGraphicFramePr>
        <p:xfrm>
          <a:off x="4870868" y="4547849"/>
          <a:ext cx="2939771" cy="789184"/>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727388637"/>
                    </a:ext>
                  </a:extLst>
                </a:gridCol>
                <a:gridCol w="1456445">
                  <a:extLst>
                    <a:ext uri="{9D8B030D-6E8A-4147-A177-3AD203B41FA5}">
                      <a16:colId xmlns:a16="http://schemas.microsoft.com/office/drawing/2014/main" val="299907239"/>
                    </a:ext>
                  </a:extLst>
                </a:gridCol>
                <a:gridCol w="821083">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strike="sngStrike" dirty="0">
                          <a:solidFill>
                            <a:schemeClr val="tx1"/>
                          </a:solidFill>
                        </a:rPr>
                        <a:t>Wrench</a:t>
                      </a:r>
                      <a:r>
                        <a:rPr lang="en-US" sz="1000" dirty="0">
                          <a:solidFill>
                            <a:schemeClr val="tx1"/>
                          </a:solidFill>
                        </a:rPr>
                        <a:t> </a:t>
                      </a:r>
                      <a:r>
                        <a:rPr lang="en-US" sz="1000" b="1" dirty="0">
                          <a:solidFill>
                            <a:schemeClr val="tx1"/>
                          </a:solidFill>
                        </a:rPr>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28" name="Table 27">
            <a:extLst>
              <a:ext uri="{FF2B5EF4-FFF2-40B4-BE49-F238E27FC236}">
                <a16:creationId xmlns:a16="http://schemas.microsoft.com/office/drawing/2014/main" id="{6B8567D4-B8EB-4DF5-8469-6B62082AE108}"/>
              </a:ext>
              <a:ext uri="{C183D7F6-B498-43B3-948B-1728B52AA6E4}">
                <adec:decorative xmlns:adec="http://schemas.microsoft.com/office/drawing/2017/decorative" val="1"/>
              </a:ext>
            </a:extLst>
          </p:cNvPr>
          <p:cNvGraphicFramePr>
            <a:graphicFrameLocks noGrp="1"/>
          </p:cNvGraphicFramePr>
          <p:nvPr/>
        </p:nvGraphicFramePr>
        <p:xfrm>
          <a:off x="1323788"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Customer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graphicFrame>
        <p:nvGraphicFramePr>
          <p:cNvPr id="29" name="Table 28">
            <a:extLst>
              <a:ext uri="{FF2B5EF4-FFF2-40B4-BE49-F238E27FC236}">
                <a16:creationId xmlns:a16="http://schemas.microsoft.com/office/drawing/2014/main" id="{49A0D861-84A8-4AD6-96B0-BB2D654C38C1}"/>
              </a:ext>
              <a:ext uri="{C183D7F6-B498-43B3-948B-1728B52AA6E4}">
                <adec:decorative xmlns:adec="http://schemas.microsoft.com/office/drawing/2017/decorative" val="1"/>
              </a:ext>
            </a:extLst>
          </p:cNvPr>
          <p:cNvGraphicFramePr>
            <a:graphicFrameLocks noGrp="1"/>
          </p:cNvGraphicFramePr>
          <p:nvPr/>
        </p:nvGraphicFramePr>
        <p:xfrm>
          <a:off x="2664692"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Order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3" name="Connector: Elbow 2">
            <a:extLst>
              <a:ext uri="{FF2B5EF4-FFF2-40B4-BE49-F238E27FC236}">
                <a16:creationId xmlns:a16="http://schemas.microsoft.com/office/drawing/2014/main" id="{368D3B11-1468-4910-954F-E1BDB6D66ABD}"/>
              </a:ext>
              <a:ext uri="{C183D7F6-B498-43B3-948B-1728B52AA6E4}">
                <adec:decorative xmlns:adec="http://schemas.microsoft.com/office/drawing/2017/decorative" val="1"/>
              </a:ext>
            </a:extLst>
          </p:cNvPr>
          <p:cNvCxnSpPr>
            <a:cxnSpLocks/>
            <a:stCxn id="28" idx="3"/>
            <a:endCxn id="29" idx="1"/>
          </p:cNvCxnSpPr>
          <p:nvPr/>
        </p:nvCxnSpPr>
        <p:spPr>
          <a:xfrm>
            <a:off x="2186391" y="4050387"/>
            <a:ext cx="478301"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55190098-7F0D-4A32-9DDC-B493D06FD336}"/>
              </a:ext>
              <a:ext uri="{C183D7F6-B498-43B3-948B-1728B52AA6E4}">
                <adec:decorative xmlns:adec="http://schemas.microsoft.com/office/drawing/2017/decorative" val="1"/>
              </a:ext>
            </a:extLst>
          </p:cNvPr>
          <p:cNvSpPr/>
          <p:nvPr/>
        </p:nvSpPr>
        <p:spPr bwMode="auto">
          <a:xfrm>
            <a:off x="1981328" y="4322885"/>
            <a:ext cx="862603" cy="509091"/>
          </a:xfrm>
          <a:prstGeom prst="down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3" name="Table 22">
            <a:extLst>
              <a:ext uri="{FF2B5EF4-FFF2-40B4-BE49-F238E27FC236}">
                <a16:creationId xmlns:a16="http://schemas.microsoft.com/office/drawing/2014/main" id="{FF1908EC-D1D2-47CA-BC6A-D5BC9A8215A7}"/>
              </a:ext>
              <a:ext uri="{C183D7F6-B498-43B3-948B-1728B52AA6E4}">
                <adec:decorative xmlns:adec="http://schemas.microsoft.com/office/drawing/2017/decorative" val="1"/>
              </a:ext>
            </a:extLst>
          </p:cNvPr>
          <p:cNvGraphicFramePr>
            <a:graphicFrameLocks noGrp="1"/>
          </p:cNvGraphicFramePr>
          <p:nvPr/>
        </p:nvGraphicFramePr>
        <p:xfrm>
          <a:off x="10167733" y="373471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
        <p:nvSpPr>
          <p:cNvPr id="24" name="TextBox 23">
            <a:extLst>
              <a:ext uri="{FF2B5EF4-FFF2-40B4-BE49-F238E27FC236}">
                <a16:creationId xmlns:a16="http://schemas.microsoft.com/office/drawing/2014/main" id="{8A0C1540-3E89-4B59-9104-439FC3E2352D}"/>
              </a:ext>
              <a:ext uri="{C183D7F6-B498-43B3-948B-1728B52AA6E4}">
                <adec:decorative xmlns:adec="http://schemas.microsoft.com/office/drawing/2017/decorative" val="1"/>
              </a:ext>
            </a:extLst>
          </p:cNvPr>
          <p:cNvSpPr txBox="1"/>
          <p:nvPr/>
        </p:nvSpPr>
        <p:spPr>
          <a:xfrm>
            <a:off x="8891313" y="3483005"/>
            <a:ext cx="411947" cy="166198"/>
          </a:xfrm>
          <a:prstGeom prst="rect">
            <a:avLst/>
          </a:prstGeom>
          <a:solidFill>
            <a:schemeClr val="accent6">
              <a:lumMod val="90000"/>
            </a:schemeClr>
          </a:solidFill>
        </p:spPr>
        <p:txBody>
          <a:bodyPr wrap="square" lIns="0" tIns="0" rIns="0" bIns="0"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t>
            </a:r>
            <a:endParaRPr lang="en-US" sz="12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4EB8B048-6C32-46FF-B260-0EED60AE3F87}"/>
              </a:ext>
              <a:ext uri="{C183D7F6-B498-43B3-948B-1728B52AA6E4}">
                <adec:decorative xmlns:adec="http://schemas.microsoft.com/office/drawing/2017/decorative" val="1"/>
              </a:ext>
            </a:extLst>
          </p:cNvPr>
          <p:cNvSpPr txBox="1"/>
          <p:nvPr/>
        </p:nvSpPr>
        <p:spPr>
          <a:xfrm>
            <a:off x="8543115" y="3980990"/>
            <a:ext cx="348198"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 - L</a:t>
            </a:r>
          </a:p>
        </p:txBody>
      </p:sp>
      <p:sp>
        <p:nvSpPr>
          <p:cNvPr id="26" name="TextBox 25">
            <a:extLst>
              <a:ext uri="{FF2B5EF4-FFF2-40B4-BE49-F238E27FC236}">
                <a16:creationId xmlns:a16="http://schemas.microsoft.com/office/drawing/2014/main" id="{B1EA9021-2748-41F7-A819-3A0332FD4A05}"/>
              </a:ext>
              <a:ext uri="{C183D7F6-B498-43B3-948B-1728B52AA6E4}">
                <adec:decorative xmlns:adec="http://schemas.microsoft.com/office/drawing/2017/decorative" val="1"/>
              </a:ext>
            </a:extLst>
          </p:cNvPr>
          <p:cNvSpPr txBox="1"/>
          <p:nvPr/>
        </p:nvSpPr>
        <p:spPr>
          <a:xfrm>
            <a:off x="9304219" y="3970483"/>
            <a:ext cx="411947"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M - Z</a:t>
            </a:r>
          </a:p>
        </p:txBody>
      </p:sp>
      <p:cxnSp>
        <p:nvCxnSpPr>
          <p:cNvPr id="31" name="Straight Connector 30">
            <a:extLst>
              <a:ext uri="{FF2B5EF4-FFF2-40B4-BE49-F238E27FC236}">
                <a16:creationId xmlns:a16="http://schemas.microsoft.com/office/drawing/2014/main" id="{96EC24E2-78EE-492D-84C8-CF745998C641}"/>
              </a:ext>
              <a:ext uri="{C183D7F6-B498-43B3-948B-1728B52AA6E4}">
                <adec:decorative xmlns:adec="http://schemas.microsoft.com/office/drawing/2017/decorative" val="1"/>
              </a:ext>
            </a:extLst>
          </p:cNvPr>
          <p:cNvCxnSpPr>
            <a:stCxn id="24" idx="2"/>
            <a:endCxn id="25" idx="0"/>
          </p:cNvCxnSpPr>
          <p:nvPr/>
        </p:nvCxnSpPr>
        <p:spPr>
          <a:xfrm rot="5400000">
            <a:off x="8741358" y="3625060"/>
            <a:ext cx="331787" cy="380073"/>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0">
            <a:extLst>
              <a:ext uri="{FF2B5EF4-FFF2-40B4-BE49-F238E27FC236}">
                <a16:creationId xmlns:a16="http://schemas.microsoft.com/office/drawing/2014/main" id="{7E7A9C48-3CEB-42EF-99D1-61EE31B390BD}"/>
              </a:ext>
              <a:ext uri="{C183D7F6-B498-43B3-948B-1728B52AA6E4}">
                <adec:decorative xmlns:adec="http://schemas.microsoft.com/office/drawing/2017/decorative" val="1"/>
              </a:ext>
            </a:extLst>
          </p:cNvPr>
          <p:cNvCxnSpPr>
            <a:cxnSpLocks/>
            <a:stCxn id="24" idx="2"/>
            <a:endCxn id="26" idx="0"/>
          </p:cNvCxnSpPr>
          <p:nvPr/>
        </p:nvCxnSpPr>
        <p:spPr>
          <a:xfrm rot="16200000" flipH="1">
            <a:off x="9143100" y="3603390"/>
            <a:ext cx="321280" cy="412906"/>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EC910B-BDAD-4428-ADFF-8EA0B5E5723F}"/>
              </a:ext>
              <a:ext uri="{C183D7F6-B498-43B3-948B-1728B52AA6E4}">
                <adec:decorative xmlns:adec="http://schemas.microsoft.com/office/drawing/2017/decorative" val="1"/>
              </a:ext>
            </a:extLst>
          </p:cNvPr>
          <p:cNvSpPr txBox="1"/>
          <p:nvPr/>
        </p:nvSpPr>
        <p:spPr>
          <a:xfrm>
            <a:off x="10167733" y="4771111"/>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cxnSp>
        <p:nvCxnSpPr>
          <p:cNvPr id="40" name="Straight Connector 30">
            <a:extLst>
              <a:ext uri="{FF2B5EF4-FFF2-40B4-BE49-F238E27FC236}">
                <a16:creationId xmlns:a16="http://schemas.microsoft.com/office/drawing/2014/main" id="{0A02B3A1-82F2-4CAE-8034-378016410643}"/>
              </a:ext>
              <a:ext uri="{C183D7F6-B498-43B3-948B-1728B52AA6E4}">
                <adec:decorative xmlns:adec="http://schemas.microsoft.com/office/drawing/2017/decorative" val="1"/>
              </a:ext>
            </a:extLst>
          </p:cNvPr>
          <p:cNvCxnSpPr>
            <a:cxnSpLocks/>
            <a:stCxn id="25" idx="2"/>
            <a:endCxn id="74" idx="1"/>
          </p:cNvCxnSpPr>
          <p:nvPr/>
        </p:nvCxnSpPr>
        <p:spPr>
          <a:xfrm rot="16200000" flipH="1">
            <a:off x="9316598" y="3547804"/>
            <a:ext cx="251749" cy="1450517"/>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30">
            <a:extLst>
              <a:ext uri="{FF2B5EF4-FFF2-40B4-BE49-F238E27FC236}">
                <a16:creationId xmlns:a16="http://schemas.microsoft.com/office/drawing/2014/main" id="{5BD6E64F-5289-4CE1-8004-8D87E979A040}"/>
              </a:ext>
              <a:ext uri="{C183D7F6-B498-43B3-948B-1728B52AA6E4}">
                <adec:decorative xmlns:adec="http://schemas.microsoft.com/office/drawing/2017/decorative" val="1"/>
              </a:ext>
            </a:extLst>
          </p:cNvPr>
          <p:cNvCxnSpPr>
            <a:cxnSpLocks/>
            <a:stCxn id="26" idx="2"/>
            <a:endCxn id="39" idx="1"/>
          </p:cNvCxnSpPr>
          <p:nvPr/>
        </p:nvCxnSpPr>
        <p:spPr>
          <a:xfrm rot="16200000" flipH="1">
            <a:off x="9463749" y="4183126"/>
            <a:ext cx="750428" cy="657540"/>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30">
            <a:extLst>
              <a:ext uri="{FF2B5EF4-FFF2-40B4-BE49-F238E27FC236}">
                <a16:creationId xmlns:a16="http://schemas.microsoft.com/office/drawing/2014/main" id="{E20A918B-D6B7-404E-827A-38DCE5F0A922}"/>
              </a:ext>
              <a:ext uri="{C183D7F6-B498-43B3-948B-1728B52AA6E4}">
                <adec:decorative xmlns:adec="http://schemas.microsoft.com/office/drawing/2017/decorative" val="1"/>
              </a:ext>
            </a:extLst>
          </p:cNvPr>
          <p:cNvCxnSpPr>
            <a:cxnSpLocks/>
            <a:stCxn id="26" idx="2"/>
            <a:endCxn id="73" idx="1"/>
          </p:cNvCxnSpPr>
          <p:nvPr/>
        </p:nvCxnSpPr>
        <p:spPr>
          <a:xfrm rot="16200000" flipH="1">
            <a:off x="9585791" y="4061083"/>
            <a:ext cx="506342" cy="657539"/>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ECA5E0-401C-4A69-8B8D-2853F023A22D}"/>
              </a:ext>
              <a:ext uri="{C183D7F6-B498-43B3-948B-1728B52AA6E4}">
                <adec:decorative xmlns:adec="http://schemas.microsoft.com/office/drawing/2017/decorative" val="1"/>
              </a:ext>
            </a:extLst>
          </p:cNvPr>
          <p:cNvSpPr txBox="1"/>
          <p:nvPr/>
        </p:nvSpPr>
        <p:spPr>
          <a:xfrm>
            <a:off x="10167732" y="4527025"/>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
        <p:nvSpPr>
          <p:cNvPr id="74" name="TextBox 73">
            <a:extLst>
              <a:ext uri="{FF2B5EF4-FFF2-40B4-BE49-F238E27FC236}">
                <a16:creationId xmlns:a16="http://schemas.microsoft.com/office/drawing/2014/main" id="{4776A9DA-EB1A-4E0B-B815-6426E955BB08}"/>
              </a:ext>
              <a:ext uri="{C183D7F6-B498-43B3-948B-1728B52AA6E4}">
                <adec:decorative xmlns:adec="http://schemas.microsoft.com/office/drawing/2017/decorative" val="1"/>
              </a:ext>
            </a:extLst>
          </p:cNvPr>
          <p:cNvSpPr txBox="1"/>
          <p:nvPr/>
        </p:nvSpPr>
        <p:spPr>
          <a:xfrm>
            <a:off x="10167731" y="4282939"/>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150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fill="hold"/>
                                        <p:tgtEl>
                                          <p:spTgt spid="39"/>
                                        </p:tgtEl>
                                        <p:attrNameLst>
                                          <p:attrName>ppt_x</p:attrName>
                                        </p:attrNameLst>
                                      </p:cBhvr>
                                      <p:tavLst>
                                        <p:tav tm="0">
                                          <p:val>
                                            <p:strVal val="#ppt_x"/>
                                          </p:val>
                                        </p:tav>
                                        <p:tav tm="100000">
                                          <p:val>
                                            <p:strVal val="#ppt_x"/>
                                          </p:val>
                                        </p:tav>
                                      </p:tavLst>
                                    </p:anim>
                                    <p:anim calcmode="lin" valueType="num">
                                      <p:cBhvr additive="base">
                                        <p:cTn id="96" dur="500" fill="hold"/>
                                        <p:tgtEl>
                                          <p:spTgt spid="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nodePh="1">
                                  <p:stCondLst>
                                    <p:cond delay="0"/>
                                  </p:stCondLst>
                                  <p:endCondLst>
                                    <p:cond evt="begin" delay="0">
                                      <p:tn val="109"/>
                                    </p:cond>
                                  </p:end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nodePh="1">
                                  <p:stCondLst>
                                    <p:cond delay="0"/>
                                  </p:stCondLst>
                                  <p:endCondLst>
                                    <p:cond evt="begin" delay="0">
                                      <p:tn val="113"/>
                                    </p:cond>
                                  </p:end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5" grpId="0"/>
      <p:bldP spid="20" grpId="0"/>
      <p:bldP spid="21" grpId="0"/>
      <p:bldP spid="9" grpId="0" animBg="1"/>
      <p:bldP spid="24" grpId="0" animBg="1"/>
      <p:bldP spid="25" grpId="0" animBg="1"/>
      <p:bldP spid="26" grpId="0" animBg="1"/>
      <p:bldP spid="39" grpId="0"/>
      <p:bldP spid="73"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3: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508730" y="1551858"/>
            <a:ext cx="10383899" cy="836559"/>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columns in a table must be of the same data type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instance of an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 uri="{C183D7F6-B498-43B3-948B-1728B52AA6E4}">
                <adec:decorative xmlns:adec="http://schemas.microsoft.com/office/drawing/2017/decorative" val="0"/>
              </a:ext>
            </a:extLst>
          </p:cNvPr>
          <p:cNvSpPr/>
          <p:nvPr/>
        </p:nvSpPr>
        <p:spPr>
          <a:xfrm>
            <a:off x="1508730" y="20244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13" name="Text Placeholder 8">
            <a:extLst>
              <a:ext uri="{FF2B5EF4-FFF2-40B4-BE49-F238E27FC236}">
                <a16:creationId xmlns:a16="http://schemas.microsoft.com/office/drawing/2014/main" id="{D579F38E-3E5C-467A-AEDD-0734FE8561CB}"/>
              </a:ext>
            </a:extLst>
          </p:cNvPr>
          <p:cNvSpPr txBox="1">
            <a:spLocks/>
          </p:cNvSpPr>
          <p:nvPr/>
        </p:nvSpPr>
        <p:spPr>
          <a:xfrm>
            <a:off x="1469020" y="3112140"/>
            <a:ext cx="10383899" cy="78118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defRPr/>
            </a:pPr>
            <a:r>
              <a:rPr lang="en-US" sz="1800" dirty="0">
                <a:latin typeface="+mj-lt"/>
              </a:rPr>
              <a:t>Which SQL statement is used to query tables and return data? </a:t>
            </a:r>
          </a:p>
          <a:p>
            <a:pPr marL="288925" indent="-288925">
              <a:spcBef>
                <a:spcPts val="300"/>
              </a:spcBef>
              <a:spcAft>
                <a:spcPts val="300"/>
              </a:spcAft>
              <a:buFont typeface="Wingdings" panose="05000000000000000000" pitchFamily="2" charset="2"/>
              <a:buChar char="q"/>
              <a:defRPr/>
            </a:pPr>
            <a:r>
              <a:rPr lang="en-US" sz="1400" dirty="0"/>
              <a:t>QUERY</a:t>
            </a:r>
          </a:p>
          <a:p>
            <a:pPr marL="288925" indent="-288925">
              <a:spcBef>
                <a:spcPts val="300"/>
              </a:spcBef>
              <a:spcAft>
                <a:spcPts val="300"/>
              </a:spcAft>
              <a:buFont typeface="Wingdings" panose="05000000000000000000" pitchFamily="2" charset="2"/>
              <a:buChar char="q"/>
              <a:defRPr/>
            </a:pPr>
            <a:r>
              <a:rPr lang="en-US" sz="1400" dirty="0"/>
              <a:t>READ</a:t>
            </a:r>
          </a:p>
          <a:p>
            <a:pPr marL="288925" indent="-288925">
              <a:spcBef>
                <a:spcPts val="300"/>
              </a:spcBef>
              <a:spcAft>
                <a:spcPts val="300"/>
              </a:spcAft>
              <a:buFont typeface="Wingdings" panose="05000000000000000000" pitchFamily="2" charset="2"/>
              <a:buChar char="q"/>
              <a:defRPr/>
            </a:pPr>
            <a:r>
              <a:rPr lang="en-US" sz="1400" dirty="0"/>
              <a:t>SELECT</a:t>
            </a:r>
          </a:p>
        </p:txBody>
      </p:sp>
      <p:sp>
        <p:nvSpPr>
          <p:cNvPr id="14" name="Graphic 26" descr="Checkmark on a structure that enables you to locate rows in a table quickly, using an indexed value">
            <a:extLst>
              <a:ext uri="{FF2B5EF4-FFF2-40B4-BE49-F238E27FC236}">
                <a16:creationId xmlns:a16="http://schemas.microsoft.com/office/drawing/2014/main" id="{7A1CD896-4585-4232-8FF9-C62DAAED8AFC}"/>
              </a:ext>
              <a:ext uri="{C183D7F6-B498-43B3-948B-1728B52AA6E4}">
                <adec:decorative xmlns:adec="http://schemas.microsoft.com/office/drawing/2017/decorative" val="0"/>
              </a:ext>
            </a:extLst>
          </p:cNvPr>
          <p:cNvSpPr/>
          <p:nvPr/>
        </p:nvSpPr>
        <p:spPr>
          <a:xfrm>
            <a:off x="1473581" y="386402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508730" y="4702906"/>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queries to locate rows in a table quickly</a:t>
            </a:r>
          </a:p>
          <a:p>
            <a:pPr marL="288925" indent="-288925">
              <a:spcBef>
                <a:spcPts val="300"/>
              </a:spcBef>
              <a:spcAft>
                <a:spcPts val="300"/>
              </a:spcAft>
              <a:buFont typeface="Wingdings" panose="05000000000000000000" pitchFamily="2" charset="2"/>
              <a:buChar char="q"/>
              <a:defRPr/>
            </a:pPr>
            <a:r>
              <a:rPr lang="en-US" sz="1400" dirty="0"/>
              <a:t>A virtual table based on the results of a query</a:t>
            </a:r>
          </a:p>
          <a:p>
            <a:pPr marL="288925" indent="-288925">
              <a:spcBef>
                <a:spcPts val="300"/>
              </a:spcBef>
              <a:spcAft>
                <a:spcPts val="300"/>
              </a:spcAft>
              <a:buFont typeface="Wingdings" panose="05000000000000000000" pitchFamily="2" charset="2"/>
              <a:buChar char="q"/>
              <a:defRPr/>
            </a:pPr>
            <a:r>
              <a:rPr lang="en-US" sz="1400" dirty="0"/>
              <a:t>A pre-defined SQL statement that modifies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 uri="{C183D7F6-B498-43B3-948B-1728B52AA6E4}">
                <adec:decorative xmlns:adec="http://schemas.microsoft.com/office/drawing/2017/decorative" val="0"/>
              </a:ext>
            </a:extLst>
          </p:cNvPr>
          <p:cNvSpPr/>
          <p:nvPr/>
        </p:nvSpPr>
        <p:spPr>
          <a:xfrm>
            <a:off x="1508730" y="4840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508730" y="431138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1B2FDB-99FD-41D4-9E44-3ACBA683DE8B}"/>
              </a:ext>
              <a:ext uri="{C183D7F6-B498-43B3-948B-1728B52AA6E4}">
                <adec:decorative xmlns:adec="http://schemas.microsoft.com/office/drawing/2017/decorative" val="1"/>
              </a:ext>
            </a:extLst>
          </p:cNvPr>
          <p:cNvCxnSpPr>
            <a:cxnSpLocks/>
          </p:cNvCxnSpPr>
          <p:nvPr/>
        </p:nvCxnSpPr>
        <p:spPr>
          <a:xfrm>
            <a:off x="1469020" y="272061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46B5A3F7-5978-4468-A550-C3CBAAB2D9A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4" y="1470861"/>
            <a:ext cx="933775" cy="933775"/>
          </a:xfrm>
          <a:prstGeom prst="rect">
            <a:avLst/>
          </a:prstGeom>
        </p:spPr>
      </p:pic>
      <p:pic>
        <p:nvPicPr>
          <p:cNvPr id="4" name="Graphic 3">
            <a:extLst>
              <a:ext uri="{FF2B5EF4-FFF2-40B4-BE49-F238E27FC236}">
                <a16:creationId xmlns:a16="http://schemas.microsoft.com/office/drawing/2014/main" id="{287B529B-A2D2-4D8F-9154-25B823D60C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975625"/>
            <a:ext cx="933775" cy="933775"/>
          </a:xfrm>
          <a:prstGeom prst="rect">
            <a:avLst/>
          </a:prstGeom>
        </p:spPr>
      </p:pic>
      <p:pic>
        <p:nvPicPr>
          <p:cNvPr id="5" name="Graphic 4">
            <a:extLst>
              <a:ext uri="{FF2B5EF4-FFF2-40B4-BE49-F238E27FC236}">
                <a16:creationId xmlns:a16="http://schemas.microsoft.com/office/drawing/2014/main" id="{359B71FD-4241-4A68-9ECA-08C9795B45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4" y="4544907"/>
            <a:ext cx="933775" cy="933775"/>
          </a:xfrm>
          <a:prstGeom prst="rect">
            <a:avLst/>
          </a:prstGeom>
        </p:spPr>
      </p:pic>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a:xfrm>
            <a:off x="382772" y="2526646"/>
            <a:ext cx="9225782" cy="1784048"/>
          </a:xfrm>
        </p:spPr>
        <p:txBody>
          <a:bodyPr/>
          <a:lstStyle/>
          <a:p>
            <a:r>
              <a:rPr lang="en-US" sz="2000" dirty="0"/>
              <a:t>4: Explore Azure services for relational data</a:t>
            </a:r>
            <a:endParaRPr lang="en-IN" sz="2000" dirty="0"/>
          </a:p>
        </p:txBody>
      </p:sp>
      <p:grpSp>
        <p:nvGrpSpPr>
          <p:cNvPr id="4" name="Group 3">
            <a:extLst>
              <a:ext uri="{FF2B5EF4-FFF2-40B4-BE49-F238E27FC236}">
                <a16:creationId xmlns:a16="http://schemas.microsoft.com/office/drawing/2014/main" id="{B5C8414B-6618-4B01-B24C-42202DDC26FC}"/>
              </a:ext>
              <a:ext uri="{C183D7F6-B498-43B3-948B-1728B52AA6E4}">
                <adec:decorative xmlns:adec="http://schemas.microsoft.com/office/drawing/2017/decorative" val="1"/>
              </a:ext>
            </a:extLst>
          </p:cNvPr>
          <p:cNvGrpSpPr/>
          <p:nvPr/>
        </p:nvGrpSpPr>
        <p:grpSpPr>
          <a:xfrm>
            <a:off x="10262815" y="2940904"/>
            <a:ext cx="955532" cy="955532"/>
            <a:chOff x="7621433" y="5129745"/>
            <a:chExt cx="779710" cy="779710"/>
          </a:xfrm>
        </p:grpSpPr>
        <p:sp>
          <p:nvSpPr>
            <p:cNvPr id="6" name="Oval 5">
              <a:extLst>
                <a:ext uri="{FF2B5EF4-FFF2-40B4-BE49-F238E27FC236}">
                  <a16:creationId xmlns:a16="http://schemas.microsoft.com/office/drawing/2014/main" id="{B6E16346-249D-4D0A-AD88-1883F59E10C0}"/>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1C11126-52E5-4522-9637-EC7CBB77D65C}"/>
                </a:ext>
              </a:extLst>
            </p:cNvPr>
            <p:cNvGrpSpPr/>
            <p:nvPr/>
          </p:nvGrpSpPr>
          <p:grpSpPr>
            <a:xfrm>
              <a:off x="7804682" y="5319189"/>
              <a:ext cx="575989" cy="576618"/>
              <a:chOff x="9642143" y="3149916"/>
              <a:chExt cx="694583" cy="695341"/>
            </a:xfrm>
          </p:grpSpPr>
          <p:sp>
            <p:nvSpPr>
              <p:cNvPr id="8" name="Cylinder 7">
                <a:extLst>
                  <a:ext uri="{FF2B5EF4-FFF2-40B4-BE49-F238E27FC236}">
                    <a16:creationId xmlns:a16="http://schemas.microsoft.com/office/drawing/2014/main" id="{9089FBF4-4AFA-473F-A75A-F9AC1123DFFB}"/>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descr="Cloud with solid fill">
                <a:extLst>
                  <a:ext uri="{FF2B5EF4-FFF2-40B4-BE49-F238E27FC236}">
                    <a16:creationId xmlns:a16="http://schemas.microsoft.com/office/drawing/2014/main" id="{8522F9B9-0B5A-4A16-89FE-2A4EB6DCC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0728977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311426" y="1967948"/>
            <a:ext cx="11575774" cy="43599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SQL</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922" y="958094"/>
            <a:ext cx="1358834" cy="1358834"/>
          </a:xfrm>
          <a:prstGeom prst="rect">
            <a:avLst/>
          </a:prstGeom>
        </p:spPr>
      </p:pic>
      <p:pic>
        <p:nvPicPr>
          <p:cNvPr id="2" name="Picture 1">
            <a:extLst>
              <a:ext uri="{FF2B5EF4-FFF2-40B4-BE49-F238E27FC236}">
                <a16:creationId xmlns:a16="http://schemas.microsoft.com/office/drawing/2014/main" id="{2667E9DE-AAB2-4C66-B0D2-6EC60CB3A2C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201858" y="2239868"/>
            <a:ext cx="594027" cy="765380"/>
          </a:xfrm>
          <a:prstGeom prst="rect">
            <a:avLst/>
          </a:prstGeom>
        </p:spPr>
      </p:pic>
      <p:pic>
        <p:nvPicPr>
          <p:cNvPr id="3" name="Graphic 2">
            <a:extLst>
              <a:ext uri="{FF2B5EF4-FFF2-40B4-BE49-F238E27FC236}">
                <a16:creationId xmlns:a16="http://schemas.microsoft.com/office/drawing/2014/main" id="{32F427D3-638C-4417-B157-3366F4CE616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6906" y="2248589"/>
            <a:ext cx="763674" cy="763674"/>
          </a:xfrm>
          <a:prstGeom prst="rect">
            <a:avLst/>
          </a:prstGeom>
        </p:spPr>
      </p:pic>
      <p:pic>
        <p:nvPicPr>
          <p:cNvPr id="5" name="Graphic 4">
            <a:extLst>
              <a:ext uri="{FF2B5EF4-FFF2-40B4-BE49-F238E27FC236}">
                <a16:creationId xmlns:a16="http://schemas.microsoft.com/office/drawing/2014/main" id="{8D1AF6EA-99FB-4D91-BA6E-990BDCDE04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232" y="2239324"/>
            <a:ext cx="763674" cy="763674"/>
          </a:xfrm>
          <a:prstGeom prst="rect">
            <a:avLst/>
          </a:prstGeom>
        </p:spPr>
      </p:pic>
      <p:sp>
        <p:nvSpPr>
          <p:cNvPr id="7" name="TextBox 6">
            <a:extLst>
              <a:ext uri="{FF2B5EF4-FFF2-40B4-BE49-F238E27FC236}">
                <a16:creationId xmlns:a16="http://schemas.microsoft.com/office/drawing/2014/main" id="{2FDFFDBC-4900-4AF2-A671-9F032A0B4833}"/>
              </a:ext>
            </a:extLst>
          </p:cNvPr>
          <p:cNvSpPr txBox="1"/>
          <p:nvPr/>
        </p:nvSpPr>
        <p:spPr>
          <a:xfrm>
            <a:off x="1755252" y="1340084"/>
            <a:ext cx="7518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Family of SQL Server based cloud database services</a:t>
            </a:r>
          </a:p>
        </p:txBody>
      </p:sp>
      <p:sp>
        <p:nvSpPr>
          <p:cNvPr id="9" name="TextBox 8">
            <a:extLst>
              <a:ext uri="{FF2B5EF4-FFF2-40B4-BE49-F238E27FC236}">
                <a16:creationId xmlns:a16="http://schemas.microsoft.com/office/drawing/2014/main" id="{46B15648-1949-4870-BC2B-58C2DA18D3B8}"/>
              </a:ext>
            </a:extLst>
          </p:cNvPr>
          <p:cNvSpPr txBox="1"/>
          <p:nvPr/>
        </p:nvSpPr>
        <p:spPr>
          <a:xfrm>
            <a:off x="1135790" y="2263939"/>
            <a:ext cx="29614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SQL Server on Azure VMs</a:t>
            </a:r>
          </a:p>
        </p:txBody>
      </p:sp>
      <p:sp>
        <p:nvSpPr>
          <p:cNvPr id="22" name="TextBox 21">
            <a:extLst>
              <a:ext uri="{FF2B5EF4-FFF2-40B4-BE49-F238E27FC236}">
                <a16:creationId xmlns:a16="http://schemas.microsoft.com/office/drawing/2014/main" id="{C2476542-F14B-45AF-9215-8E1525F64C95}"/>
              </a:ext>
            </a:extLst>
          </p:cNvPr>
          <p:cNvSpPr txBox="1"/>
          <p:nvPr/>
        </p:nvSpPr>
        <p:spPr>
          <a:xfrm>
            <a:off x="694931" y="2967443"/>
            <a:ext cx="3389047" cy="2462213"/>
          </a:xfrm>
          <a:prstGeom prst="rect">
            <a:avLst/>
          </a:prstGeom>
          <a:noFill/>
        </p:spPr>
        <p:txBody>
          <a:bodyPr wrap="square">
            <a:spAutoFit/>
          </a:bodyPr>
          <a:lstStyle/>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VM running costs and software licensing, not per database</a:t>
            </a:r>
          </a:p>
          <a:p>
            <a:pPr marL="285750" indent="-285750">
              <a:buFont typeface="Arial" panose="020B0604020202020204" pitchFamily="34" charset="0"/>
              <a:buChar char="•"/>
            </a:pPr>
            <a:r>
              <a:rPr lang="en-US" sz="1400" dirty="0">
                <a:gradFill>
                  <a:gsLst>
                    <a:gs pos="2917">
                      <a:srgbClr val="000000"/>
                    </a:gs>
                    <a:gs pos="30000">
                      <a:srgbClr val="000000"/>
                    </a:gs>
                  </a:gsLst>
                  <a:lin ang="5400000" scaled="0"/>
                </a:gradFill>
                <a:latin typeface="Segoe UI"/>
              </a:rPr>
              <a:t>Great for hybrid cloud or migrating complex on-premises database configurations</a:t>
            </a:r>
            <a:endParaRPr lang="en-US" sz="1400" dirty="0">
              <a:latin typeface="+mn-lt"/>
            </a:endParaRPr>
          </a:p>
        </p:txBody>
      </p:sp>
      <p:sp>
        <p:nvSpPr>
          <p:cNvPr id="17" name="TextBox 16">
            <a:extLst>
              <a:ext uri="{FF2B5EF4-FFF2-40B4-BE49-F238E27FC236}">
                <a16:creationId xmlns:a16="http://schemas.microsoft.com/office/drawing/2014/main" id="{6BC80838-4A6F-4978-B6EA-FA34414A9220}"/>
              </a:ext>
            </a:extLst>
          </p:cNvPr>
          <p:cNvSpPr txBox="1"/>
          <p:nvPr/>
        </p:nvSpPr>
        <p:spPr>
          <a:xfrm>
            <a:off x="4759851" y="2220936"/>
            <a:ext cx="334950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Managed Instance</a:t>
            </a:r>
          </a:p>
        </p:txBody>
      </p:sp>
      <p:sp>
        <p:nvSpPr>
          <p:cNvPr id="26" name="TextBox 25">
            <a:extLst>
              <a:ext uri="{FF2B5EF4-FFF2-40B4-BE49-F238E27FC236}">
                <a16:creationId xmlns:a16="http://schemas.microsoft.com/office/drawing/2014/main" id="{F90E4F3A-5DB4-42F6-8F81-E9203C1B7CAF}"/>
              </a:ext>
            </a:extLst>
          </p:cNvPr>
          <p:cNvSpPr txBox="1"/>
          <p:nvPr/>
        </p:nvSpPr>
        <p:spPr>
          <a:xfrm>
            <a:off x="4514675" y="2985122"/>
            <a:ext cx="3531704"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Near 100% compatibility with SQL Server on-premises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Automatic backups, software patching, database monitoring, and other maintenance tasks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Use a single instance with multiple databases, or multiple instances in a pool with shared resources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Great for migrating most on-premises databases to the cloud</a:t>
            </a:r>
            <a:endParaRPr lang="en-US" sz="1400" dirty="0">
              <a:gradFill>
                <a:gsLst>
                  <a:gs pos="2917">
                    <a:srgbClr val="000000"/>
                  </a:gs>
                  <a:gs pos="30000">
                    <a:srgbClr val="000000"/>
                  </a:gs>
                </a:gsLst>
                <a:lin ang="5400000" scaled="0"/>
              </a:gradFill>
            </a:endParaRPr>
          </a:p>
        </p:txBody>
      </p:sp>
      <p:sp>
        <p:nvSpPr>
          <p:cNvPr id="18" name="TextBox 17">
            <a:extLst>
              <a:ext uri="{FF2B5EF4-FFF2-40B4-BE49-F238E27FC236}">
                <a16:creationId xmlns:a16="http://schemas.microsoft.com/office/drawing/2014/main" id="{2CB64608-48AA-42CB-BB40-6D0395184FB5}"/>
              </a:ext>
            </a:extLst>
          </p:cNvPr>
          <p:cNvSpPr txBox="1"/>
          <p:nvPr/>
        </p:nvSpPr>
        <p:spPr>
          <a:xfrm>
            <a:off x="8760970" y="2227693"/>
            <a:ext cx="242476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Database</a:t>
            </a:r>
          </a:p>
        </p:txBody>
      </p:sp>
      <p:sp>
        <p:nvSpPr>
          <p:cNvPr id="25" name="TextBox 24">
            <a:extLst>
              <a:ext uri="{FF2B5EF4-FFF2-40B4-BE49-F238E27FC236}">
                <a16:creationId xmlns:a16="http://schemas.microsoft.com/office/drawing/2014/main" id="{4DFC0249-9706-4672-97DF-7D0600CAADDA}"/>
              </a:ext>
            </a:extLst>
          </p:cNvPr>
          <p:cNvSpPr txBox="1"/>
          <p:nvPr/>
        </p:nvSpPr>
        <p:spPr>
          <a:xfrm>
            <a:off x="8417440" y="2967443"/>
            <a:ext cx="3389047"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Core database functionality compatibility with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maintenance tasks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342900" indent="-342900">
              <a:lnSpc>
                <a:spcPct val="90000"/>
              </a:lnSpc>
              <a:spcAft>
                <a:spcPts val="600"/>
              </a:spcAft>
              <a:buFont typeface="Arial" panose="020B0604020202020204" pitchFamily="34" charset="0"/>
              <a:buChar char="•"/>
              <a:defRPr/>
            </a:pPr>
            <a:r>
              <a:rPr lang="en-US" sz="1400" i="1" dirty="0">
                <a:gradFill>
                  <a:gsLst>
                    <a:gs pos="2917">
                      <a:srgbClr val="000000"/>
                    </a:gs>
                    <a:gs pos="30000">
                      <a:srgbClr val="000000"/>
                    </a:gs>
                  </a:gsLst>
                  <a:lin ang="5400000" scaled="0"/>
                </a:gradFill>
              </a:rPr>
              <a:t>Single database </a:t>
            </a:r>
            <a:r>
              <a:rPr lang="en-US" sz="1400" dirty="0">
                <a:gradFill>
                  <a:gsLst>
                    <a:gs pos="2917">
                      <a:srgbClr val="000000"/>
                    </a:gs>
                    <a:gs pos="30000">
                      <a:srgbClr val="000000"/>
                    </a:gs>
                  </a:gsLst>
                  <a:lin ang="5400000" scaled="0"/>
                </a:gradFill>
              </a:rPr>
              <a:t>or </a:t>
            </a:r>
            <a:r>
              <a:rPr lang="en-US" sz="1400" i="1" dirty="0">
                <a:gradFill>
                  <a:gsLst>
                    <a:gs pos="2917">
                      <a:srgbClr val="000000"/>
                    </a:gs>
                    <a:gs pos="30000">
                      <a:srgbClr val="000000"/>
                    </a:gs>
                  </a:gsLst>
                  <a:lin ang="5400000" scaled="0"/>
                </a:gradFill>
              </a:rPr>
              <a:t>elastic pool</a:t>
            </a:r>
            <a:r>
              <a:rPr lang="en-US" sz="1400" dirty="0">
                <a:gradFill>
                  <a:gsLst>
                    <a:gs pos="2917">
                      <a:srgbClr val="000000"/>
                    </a:gs>
                    <a:gs pos="30000">
                      <a:srgbClr val="000000"/>
                    </a:gs>
                  </a:gsLst>
                  <a:lin ang="5400000" scaled="0"/>
                </a:gradFill>
              </a:rPr>
              <a:t> to dynamically share resources across multiple databases</a:t>
            </a:r>
          </a:p>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Great for new, cloud-based applications</a:t>
            </a:r>
            <a:endParaRPr lang="en-US" sz="1400" dirty="0"/>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1"/>
            <a:ext cx="3688649" cy="3281355"/>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27859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290223"/>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73C2248E-8C44-499F-8A85-B11D700CBC49}"/>
              </a:ext>
            </a:extLst>
          </p:cNvPr>
          <p:cNvSpPr/>
          <p:nvPr/>
        </p:nvSpPr>
        <p:spPr bwMode="auto">
          <a:xfrm>
            <a:off x="1377831" y="5370069"/>
            <a:ext cx="1630017"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IaaS</a:t>
            </a:r>
          </a:p>
        </p:txBody>
      </p:sp>
      <p:sp>
        <p:nvSpPr>
          <p:cNvPr id="24" name="Rectangle 23">
            <a:extLst>
              <a:ext uri="{FF2B5EF4-FFF2-40B4-BE49-F238E27FC236}">
                <a16:creationId xmlns:a16="http://schemas.microsoft.com/office/drawing/2014/main" id="{508CC86D-2AA8-4293-B3FB-5409B521AE30}"/>
              </a:ext>
            </a:extLst>
          </p:cNvPr>
          <p:cNvSpPr/>
          <p:nvPr/>
        </p:nvSpPr>
        <p:spPr bwMode="auto">
          <a:xfrm>
            <a:off x="4739080" y="5363572"/>
            <a:ext cx="6614598"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39025487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1: </a:t>
            </a:r>
            <a:r>
              <a:rPr lang="en-US" sz="2400" dirty="0">
                <a:latin typeface="+mn-lt"/>
              </a:rPr>
              <a:t>Core data concepts</a:t>
            </a:r>
            <a:endParaRPr lang="en-US" sz="2400" dirty="0"/>
          </a:p>
        </p:txBody>
      </p:sp>
      <p:grpSp>
        <p:nvGrpSpPr>
          <p:cNvPr id="4" name="Group 3">
            <a:extLst>
              <a:ext uri="{FF2B5EF4-FFF2-40B4-BE49-F238E27FC236}">
                <a16:creationId xmlns:a16="http://schemas.microsoft.com/office/drawing/2014/main" id="{373348FF-CED3-4390-BA03-9D2A607FADBC}"/>
              </a:ext>
              <a:ext uri="{C183D7F6-B498-43B3-948B-1728B52AA6E4}">
                <adec:decorative xmlns:adec="http://schemas.microsoft.com/office/drawing/2017/decorative" val="1"/>
              </a:ext>
            </a:extLst>
          </p:cNvPr>
          <p:cNvGrpSpPr>
            <a:grpSpLocks/>
          </p:cNvGrpSpPr>
          <p:nvPr/>
        </p:nvGrpSpPr>
        <p:grpSpPr>
          <a:xfrm>
            <a:off x="10269284" y="2907886"/>
            <a:ext cx="1021568" cy="1021568"/>
            <a:chOff x="3154173" y="1401448"/>
            <a:chExt cx="629904" cy="629904"/>
          </a:xfrm>
        </p:grpSpPr>
        <p:sp>
          <p:nvSpPr>
            <p:cNvPr id="5" name="Oval 4">
              <a:extLst>
                <a:ext uri="{FF2B5EF4-FFF2-40B4-BE49-F238E27FC236}">
                  <a16:creationId xmlns:a16="http://schemas.microsoft.com/office/drawing/2014/main" id="{EAE2663B-BB40-47A6-855C-3E1B0A5897DB}"/>
                </a:ext>
              </a:extLst>
            </p:cNvPr>
            <p:cNvSpPr>
              <a:spLocks/>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Cylinder 5">
              <a:extLst>
                <a:ext uri="{FF2B5EF4-FFF2-40B4-BE49-F238E27FC236}">
                  <a16:creationId xmlns:a16="http://schemas.microsoft.com/office/drawing/2014/main" id="{880BD287-50AE-4AF9-9012-50FCA172A55A}"/>
                </a:ext>
              </a:extLst>
            </p:cNvPr>
            <p:cNvSpPr>
              <a:spLocks/>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20220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C2597-4626-4D1A-B86F-B4BADB5B0BAD}"/>
              </a:ext>
            </a:extLst>
          </p:cNvPr>
          <p:cNvSpPr>
            <a:spLocks noGrp="1"/>
          </p:cNvSpPr>
          <p:nvPr>
            <p:ph type="title"/>
          </p:nvPr>
        </p:nvSpPr>
        <p:spPr/>
        <p:txBody>
          <a:bodyPr/>
          <a:lstStyle/>
          <a:p>
            <a:r>
              <a:rPr lang="en-US">
                <a:latin typeface="Segoe Sans Display Semibold" pitchFamily="2" charset="0"/>
                <a:cs typeface="Segoe Sans Display Semibold" pitchFamily="2" charset="0"/>
              </a:rPr>
              <a:t>Managed solutions that do more for you</a:t>
            </a:r>
          </a:p>
        </p:txBody>
      </p:sp>
      <p:sp>
        <p:nvSpPr>
          <p:cNvPr id="85" name="TextBox 84">
            <a:extLst>
              <a:ext uri="{FF2B5EF4-FFF2-40B4-BE49-F238E27FC236}">
                <a16:creationId xmlns:a16="http://schemas.microsoft.com/office/drawing/2014/main" id="{C9C30A98-4F36-4F46-BBB6-AEBC5391EF1A}"/>
              </a:ext>
            </a:extLst>
          </p:cNvPr>
          <p:cNvSpPr txBox="1"/>
          <p:nvPr/>
        </p:nvSpPr>
        <p:spPr>
          <a:xfrm>
            <a:off x="10344538" y="2978047"/>
            <a:ext cx="169506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75757A"/>
              </a:solidFill>
              <a:effectLst/>
              <a:uLnTx/>
              <a:uFillTx/>
              <a:latin typeface="Segoe UI Semi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75757A"/>
                </a:solidFill>
                <a:effectLst/>
                <a:uLnTx/>
                <a:uFillTx/>
                <a:latin typeface="Segoe UI" panose="020B0502040204020203" pitchFamily="34" charset="0"/>
                <a:ea typeface="+mn-ea"/>
                <a:cs typeface="Segoe UI" panose="020B0502040204020203" pitchFamily="34" charset="0"/>
              </a:rPr>
              <a:t>*in connected scenario</a:t>
            </a:r>
          </a:p>
        </p:txBody>
      </p:sp>
      <p:sp>
        <p:nvSpPr>
          <p:cNvPr id="104" name="TextBox 103">
            <a:extLst>
              <a:ext uri="{FF2B5EF4-FFF2-40B4-BE49-F238E27FC236}">
                <a16:creationId xmlns:a16="http://schemas.microsoft.com/office/drawing/2014/main" id="{809CEFBF-A712-B749-BDDC-D9ADE627BAC3}"/>
              </a:ext>
              <a:ext uri="{C183D7F6-B498-43B3-948B-1728B52AA6E4}">
                <adec:decorative xmlns:adec="http://schemas.microsoft.com/office/drawing/2017/decorative" val="1"/>
              </a:ext>
            </a:extLst>
          </p:cNvPr>
          <p:cNvSpPr txBox="1"/>
          <p:nvPr/>
        </p:nvSpPr>
        <p:spPr>
          <a:xfrm>
            <a:off x="10392697" y="1937490"/>
            <a:ext cx="359245" cy="324344"/>
          </a:xfrm>
          <a:prstGeom prst="roundRect">
            <a:avLst/>
          </a:prstGeom>
          <a:solidFill>
            <a:schemeClr val="accent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a:extLst>
              <a:ext uri="{FF2B5EF4-FFF2-40B4-BE49-F238E27FC236}">
                <a16:creationId xmlns:a16="http://schemas.microsoft.com/office/drawing/2014/main" id="{3110DC9F-EEAE-4A91-99F6-144529238F4E}"/>
              </a:ext>
            </a:extLst>
          </p:cNvPr>
          <p:cNvSpPr txBox="1"/>
          <p:nvPr/>
        </p:nvSpPr>
        <p:spPr>
          <a:xfrm>
            <a:off x="10743562" y="1873487"/>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Managed by customer</a:t>
            </a:r>
          </a:p>
        </p:txBody>
      </p:sp>
      <p:sp>
        <p:nvSpPr>
          <p:cNvPr id="105" name="TextBox 104">
            <a:extLst>
              <a:ext uri="{FF2B5EF4-FFF2-40B4-BE49-F238E27FC236}">
                <a16:creationId xmlns:a16="http://schemas.microsoft.com/office/drawing/2014/main" id="{013C9E8C-3841-6344-92DD-574320C2CFDA}"/>
              </a:ext>
              <a:ext uri="{C183D7F6-B498-43B3-948B-1728B52AA6E4}">
                <adec:decorative xmlns:adec="http://schemas.microsoft.com/office/drawing/2017/decorative" val="1"/>
              </a:ext>
            </a:extLst>
          </p:cNvPr>
          <p:cNvSpPr txBox="1"/>
          <p:nvPr/>
        </p:nvSpPr>
        <p:spPr>
          <a:xfrm>
            <a:off x="10392697" y="2329898"/>
            <a:ext cx="359245" cy="324344"/>
          </a:xfrm>
          <a:prstGeom prst="roundRect">
            <a:avLst/>
          </a:prstGeom>
          <a:solidFill>
            <a:srgbClr val="8DC8E8"/>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7" name="TextBox 66">
            <a:extLst>
              <a:ext uri="{FF2B5EF4-FFF2-40B4-BE49-F238E27FC236}">
                <a16:creationId xmlns:a16="http://schemas.microsoft.com/office/drawing/2014/main" id="{BF8802FA-E6F0-4B2D-B94B-287256427715}"/>
              </a:ext>
            </a:extLst>
          </p:cNvPr>
          <p:cNvSpPr txBox="1"/>
          <p:nvPr/>
        </p:nvSpPr>
        <p:spPr>
          <a:xfrm>
            <a:off x="10752261" y="2293554"/>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Managed by Microsoft</a:t>
            </a:r>
          </a:p>
        </p:txBody>
      </p:sp>
      <p:sp>
        <p:nvSpPr>
          <p:cNvPr id="106" name="TextBox 105">
            <a:extLst>
              <a:ext uri="{FF2B5EF4-FFF2-40B4-BE49-F238E27FC236}">
                <a16:creationId xmlns:a16="http://schemas.microsoft.com/office/drawing/2014/main" id="{C3FEAC72-3C99-1344-85D6-AF8D072A105D}"/>
              </a:ext>
              <a:ext uri="{C183D7F6-B498-43B3-948B-1728B52AA6E4}">
                <adec:decorative xmlns:adec="http://schemas.microsoft.com/office/drawing/2017/decorative" val="1"/>
              </a:ext>
            </a:extLst>
          </p:cNvPr>
          <p:cNvSpPr txBox="1"/>
          <p:nvPr/>
        </p:nvSpPr>
        <p:spPr>
          <a:xfrm>
            <a:off x="10392697" y="2713220"/>
            <a:ext cx="359245" cy="324344"/>
          </a:xfrm>
          <a:prstGeom prst="roundRect">
            <a:avLst/>
          </a:prstGeom>
          <a:solidFill>
            <a:schemeClr val="bg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9" name="TextBox 68">
            <a:extLst>
              <a:ext uri="{FF2B5EF4-FFF2-40B4-BE49-F238E27FC236}">
                <a16:creationId xmlns:a16="http://schemas.microsoft.com/office/drawing/2014/main" id="{027F2023-2281-4ACD-81FA-9AF3C1AC8040}"/>
              </a:ext>
            </a:extLst>
          </p:cNvPr>
          <p:cNvSpPr txBox="1"/>
          <p:nvPr/>
        </p:nvSpPr>
        <p:spPr>
          <a:xfrm>
            <a:off x="10743562" y="2676876"/>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Machine learning capability</a:t>
            </a:r>
          </a:p>
        </p:txBody>
      </p:sp>
      <p:pic>
        <p:nvPicPr>
          <p:cNvPr id="70" name="Graphic 69" descr="SQL Server on Azure VMs icon">
            <a:extLst>
              <a:ext uri="{FF2B5EF4-FFF2-40B4-BE49-F238E27FC236}">
                <a16:creationId xmlns:a16="http://schemas.microsoft.com/office/drawing/2014/main" id="{40CB541E-E489-4A65-8D59-242F38269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670" y="1386683"/>
            <a:ext cx="402336" cy="402336"/>
          </a:xfrm>
          <a:prstGeom prst="rect">
            <a:avLst/>
          </a:prstGeom>
        </p:spPr>
      </p:pic>
      <p:sp>
        <p:nvSpPr>
          <p:cNvPr id="98" name="Rectangle 97">
            <a:extLst>
              <a:ext uri="{FF2B5EF4-FFF2-40B4-BE49-F238E27FC236}">
                <a16:creationId xmlns:a16="http://schemas.microsoft.com/office/drawing/2014/main" id="{B165CA1F-4037-0C44-9386-DC0ADD765A7B}"/>
              </a:ext>
            </a:extLst>
          </p:cNvPr>
          <p:cNvSpPr/>
          <p:nvPr/>
        </p:nvSpPr>
        <p:spPr>
          <a:xfrm>
            <a:off x="1116005" y="1359036"/>
            <a:ext cx="1641457"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SQL Server </a:t>
            </a:r>
            <a:b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b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on Azure VMs</a:t>
            </a:r>
          </a:p>
        </p:txBody>
      </p:sp>
      <p:sp>
        <p:nvSpPr>
          <p:cNvPr id="57" name="Rectangle 56">
            <a:extLst>
              <a:ext uri="{FF2B5EF4-FFF2-40B4-BE49-F238E27FC236}">
                <a16:creationId xmlns:a16="http://schemas.microsoft.com/office/drawing/2014/main" id="{3EB76BF1-96B3-44D1-AE7D-6E5B0FE5F80D}"/>
              </a:ext>
            </a:extLst>
          </p:cNvPr>
          <p:cNvSpPr/>
          <p:nvPr/>
        </p:nvSpPr>
        <p:spPr>
          <a:xfrm>
            <a:off x="588263" y="5955481"/>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58" name="Rectangle 57">
            <a:extLst>
              <a:ext uri="{FF2B5EF4-FFF2-40B4-BE49-F238E27FC236}">
                <a16:creationId xmlns:a16="http://schemas.microsoft.com/office/drawing/2014/main" id="{6A1054CD-4F81-47D7-B0C7-E05C724121CD}"/>
              </a:ext>
            </a:extLst>
          </p:cNvPr>
          <p:cNvSpPr/>
          <p:nvPr/>
        </p:nvSpPr>
        <p:spPr>
          <a:xfrm>
            <a:off x="588263" y="5556555"/>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59" name="Rectangle 58">
            <a:extLst>
              <a:ext uri="{FF2B5EF4-FFF2-40B4-BE49-F238E27FC236}">
                <a16:creationId xmlns:a16="http://schemas.microsoft.com/office/drawing/2014/main" id="{66106CE6-4C10-45C4-917C-6C969CC280EB}"/>
              </a:ext>
            </a:extLst>
          </p:cNvPr>
          <p:cNvSpPr/>
          <p:nvPr/>
        </p:nvSpPr>
        <p:spPr>
          <a:xfrm>
            <a:off x="588263" y="5157629"/>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60" name="Rectangle 59">
            <a:extLst>
              <a:ext uri="{FF2B5EF4-FFF2-40B4-BE49-F238E27FC236}">
                <a16:creationId xmlns:a16="http://schemas.microsoft.com/office/drawing/2014/main" id="{D813522D-3071-4A06-B897-377166DC0A2D}"/>
              </a:ext>
            </a:extLst>
          </p:cNvPr>
          <p:cNvSpPr/>
          <p:nvPr/>
        </p:nvSpPr>
        <p:spPr>
          <a:xfrm>
            <a:off x="588263" y="4758703"/>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Operating system</a:t>
            </a:r>
          </a:p>
        </p:txBody>
      </p:sp>
      <p:sp>
        <p:nvSpPr>
          <p:cNvPr id="61" name="Rectangle 60">
            <a:extLst>
              <a:ext uri="{FF2B5EF4-FFF2-40B4-BE49-F238E27FC236}">
                <a16:creationId xmlns:a16="http://schemas.microsoft.com/office/drawing/2014/main" id="{C8D9385E-7C43-48B8-B2E6-41EE9B82102A}"/>
              </a:ext>
            </a:extLst>
          </p:cNvPr>
          <p:cNvSpPr/>
          <p:nvPr/>
        </p:nvSpPr>
        <p:spPr>
          <a:xfrm>
            <a:off x="588263" y="4359777"/>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 provision/ Patch/Scaling</a:t>
            </a:r>
          </a:p>
        </p:txBody>
      </p:sp>
      <p:sp>
        <p:nvSpPr>
          <p:cNvPr id="62" name="Rectangle 61">
            <a:extLst>
              <a:ext uri="{FF2B5EF4-FFF2-40B4-BE49-F238E27FC236}">
                <a16:creationId xmlns:a16="http://schemas.microsoft.com/office/drawing/2014/main" id="{71FEE0D1-2F9B-4CCF-807B-C6C1516BAF14}"/>
              </a:ext>
            </a:extLst>
          </p:cNvPr>
          <p:cNvSpPr/>
          <p:nvPr/>
        </p:nvSpPr>
        <p:spPr>
          <a:xfrm>
            <a:off x="588263" y="2764072"/>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63" name="Rectangle 62">
            <a:extLst>
              <a:ext uri="{FF2B5EF4-FFF2-40B4-BE49-F238E27FC236}">
                <a16:creationId xmlns:a16="http://schemas.microsoft.com/office/drawing/2014/main" id="{39E56CA2-3C1F-41EC-B66E-04BAE9FF46D0}"/>
              </a:ext>
            </a:extLst>
          </p:cNvPr>
          <p:cNvSpPr>
            <a:spLocks/>
          </p:cNvSpPr>
          <p:nvPr/>
        </p:nvSpPr>
        <p:spPr>
          <a:xfrm>
            <a:off x="588263" y="2365146"/>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64" name="Rectangle 63">
            <a:extLst>
              <a:ext uri="{FF2B5EF4-FFF2-40B4-BE49-F238E27FC236}">
                <a16:creationId xmlns:a16="http://schemas.microsoft.com/office/drawing/2014/main" id="{D1C10B07-31DB-4C1A-90CD-A3C2E4745325}"/>
              </a:ext>
            </a:extLst>
          </p:cNvPr>
          <p:cNvSpPr/>
          <p:nvPr/>
        </p:nvSpPr>
        <p:spPr>
          <a:xfrm>
            <a:off x="588263" y="3960851"/>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High Availability /DR/Backups</a:t>
            </a:r>
          </a:p>
        </p:txBody>
      </p:sp>
      <p:sp>
        <p:nvSpPr>
          <p:cNvPr id="65" name="Rectangle 64">
            <a:extLst>
              <a:ext uri="{FF2B5EF4-FFF2-40B4-BE49-F238E27FC236}">
                <a16:creationId xmlns:a16="http://schemas.microsoft.com/office/drawing/2014/main" id="{8BDB8119-75D5-4B31-92D9-1FB5D71A69FD}"/>
              </a:ext>
            </a:extLst>
          </p:cNvPr>
          <p:cNvSpPr/>
          <p:nvPr/>
        </p:nvSpPr>
        <p:spPr>
          <a:xfrm>
            <a:off x="588263" y="3561924"/>
            <a:ext cx="2285725" cy="355533"/>
          </a:xfrm>
          <a:prstGeom prst="roundRect">
            <a:avLst/>
          </a:prstGeom>
          <a:solidFill>
            <a:srgbClr val="0078D4"/>
          </a:solidFill>
          <a:ln w="57150"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SQL instance-level features</a:t>
            </a:r>
          </a:p>
        </p:txBody>
      </p:sp>
      <p:sp>
        <p:nvSpPr>
          <p:cNvPr id="66" name="Rectangle 65">
            <a:extLst>
              <a:ext uri="{FF2B5EF4-FFF2-40B4-BE49-F238E27FC236}">
                <a16:creationId xmlns:a16="http://schemas.microsoft.com/office/drawing/2014/main" id="{46198AFC-8D67-4C35-A99E-B147C5DE211E}"/>
              </a:ext>
            </a:extLst>
          </p:cNvPr>
          <p:cNvSpPr/>
          <p:nvPr/>
        </p:nvSpPr>
        <p:spPr>
          <a:xfrm>
            <a:off x="588263" y="3162998"/>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pic>
        <p:nvPicPr>
          <p:cNvPr id="99" name="Graphic 98" descr="Azure SQL Managed Instance icon">
            <a:extLst>
              <a:ext uri="{FF2B5EF4-FFF2-40B4-BE49-F238E27FC236}">
                <a16:creationId xmlns:a16="http://schemas.microsoft.com/office/drawing/2014/main" id="{08A228C4-B8BF-47F1-A50D-C7F8AE9599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78129" y="1386683"/>
            <a:ext cx="402336" cy="402336"/>
          </a:xfrm>
          <a:prstGeom prst="rect">
            <a:avLst/>
          </a:prstGeom>
        </p:spPr>
      </p:pic>
      <p:sp>
        <p:nvSpPr>
          <p:cNvPr id="97" name="Rectangle 96">
            <a:extLst>
              <a:ext uri="{FF2B5EF4-FFF2-40B4-BE49-F238E27FC236}">
                <a16:creationId xmlns:a16="http://schemas.microsoft.com/office/drawing/2014/main" id="{522EF3E9-72C0-0746-974C-2BF5422BC1B7}"/>
              </a:ext>
            </a:extLst>
          </p:cNvPr>
          <p:cNvSpPr/>
          <p:nvPr/>
        </p:nvSpPr>
        <p:spPr>
          <a:xfrm>
            <a:off x="3541388" y="1359036"/>
            <a:ext cx="1775116"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a:t>
            </a:r>
            <a:b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b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Managed Instance</a:t>
            </a:r>
          </a:p>
        </p:txBody>
      </p:sp>
      <p:sp>
        <p:nvSpPr>
          <p:cNvPr id="46" name="Rectangle 45">
            <a:extLst>
              <a:ext uri="{FF2B5EF4-FFF2-40B4-BE49-F238E27FC236}">
                <a16:creationId xmlns:a16="http://schemas.microsoft.com/office/drawing/2014/main" id="{D9D8B5F7-142A-409F-877C-5832398BC781}"/>
              </a:ext>
            </a:extLst>
          </p:cNvPr>
          <p:cNvSpPr/>
          <p:nvPr/>
        </p:nvSpPr>
        <p:spPr>
          <a:xfrm>
            <a:off x="2989281" y="2755931"/>
            <a:ext cx="2300354"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47" name="Rectangle 46">
            <a:extLst>
              <a:ext uri="{FF2B5EF4-FFF2-40B4-BE49-F238E27FC236}">
                <a16:creationId xmlns:a16="http://schemas.microsoft.com/office/drawing/2014/main" id="{8F0E9108-5E06-445A-891B-D17D04DF0367}"/>
              </a:ext>
            </a:extLst>
          </p:cNvPr>
          <p:cNvSpPr>
            <a:spLocks/>
          </p:cNvSpPr>
          <p:nvPr/>
        </p:nvSpPr>
        <p:spPr>
          <a:xfrm>
            <a:off x="2989281" y="2356535"/>
            <a:ext cx="2300352"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48" name="Rectangle 47">
            <a:extLst>
              <a:ext uri="{FF2B5EF4-FFF2-40B4-BE49-F238E27FC236}">
                <a16:creationId xmlns:a16="http://schemas.microsoft.com/office/drawing/2014/main" id="{58615383-93CE-498E-B00C-F5CC5C5797D9}"/>
              </a:ext>
            </a:extLst>
          </p:cNvPr>
          <p:cNvSpPr/>
          <p:nvPr/>
        </p:nvSpPr>
        <p:spPr>
          <a:xfrm>
            <a:off x="2989281" y="5951091"/>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49" name="Rectangle 48">
            <a:extLst>
              <a:ext uri="{FF2B5EF4-FFF2-40B4-BE49-F238E27FC236}">
                <a16:creationId xmlns:a16="http://schemas.microsoft.com/office/drawing/2014/main" id="{285FDDD1-F574-48FA-9217-C1E79C9A7159}"/>
              </a:ext>
            </a:extLst>
          </p:cNvPr>
          <p:cNvSpPr/>
          <p:nvPr/>
        </p:nvSpPr>
        <p:spPr>
          <a:xfrm>
            <a:off x="2989281" y="5551697"/>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50" name="Rectangle 49">
            <a:extLst>
              <a:ext uri="{FF2B5EF4-FFF2-40B4-BE49-F238E27FC236}">
                <a16:creationId xmlns:a16="http://schemas.microsoft.com/office/drawing/2014/main" id="{4138F735-68CE-46DC-9B05-1B702EFD242C}"/>
              </a:ext>
            </a:extLst>
          </p:cNvPr>
          <p:cNvSpPr/>
          <p:nvPr/>
        </p:nvSpPr>
        <p:spPr>
          <a:xfrm>
            <a:off x="2989281" y="5152302"/>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51" name="Rectangle 50">
            <a:extLst>
              <a:ext uri="{FF2B5EF4-FFF2-40B4-BE49-F238E27FC236}">
                <a16:creationId xmlns:a16="http://schemas.microsoft.com/office/drawing/2014/main" id="{94A3C87D-84A0-4319-948E-10186874CC84}"/>
              </a:ext>
            </a:extLst>
          </p:cNvPr>
          <p:cNvSpPr/>
          <p:nvPr/>
        </p:nvSpPr>
        <p:spPr>
          <a:xfrm>
            <a:off x="2989281" y="4752906"/>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a:t>
            </a:r>
          </a:p>
        </p:txBody>
      </p:sp>
      <p:sp>
        <p:nvSpPr>
          <p:cNvPr id="52" name="Rectangle 51">
            <a:extLst>
              <a:ext uri="{FF2B5EF4-FFF2-40B4-BE49-F238E27FC236}">
                <a16:creationId xmlns:a16="http://schemas.microsoft.com/office/drawing/2014/main" id="{7324E054-94C3-434A-9D8B-A54AF91BED74}"/>
              </a:ext>
            </a:extLst>
          </p:cNvPr>
          <p:cNvSpPr/>
          <p:nvPr/>
        </p:nvSpPr>
        <p:spPr>
          <a:xfrm>
            <a:off x="2989281" y="4353511"/>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53" name="Rectangle 52">
            <a:extLst>
              <a:ext uri="{FF2B5EF4-FFF2-40B4-BE49-F238E27FC236}">
                <a16:creationId xmlns:a16="http://schemas.microsoft.com/office/drawing/2014/main" id="{D56462D3-FD9D-4A0F-945D-41D251F3887F}"/>
              </a:ext>
            </a:extLst>
          </p:cNvPr>
          <p:cNvSpPr/>
          <p:nvPr/>
        </p:nvSpPr>
        <p:spPr>
          <a:xfrm>
            <a:off x="2989281" y="3954116"/>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High Availability/ DR/Backups</a:t>
            </a:r>
          </a:p>
        </p:txBody>
      </p:sp>
      <p:sp>
        <p:nvSpPr>
          <p:cNvPr id="54" name="Rectangle 53">
            <a:extLst>
              <a:ext uri="{FF2B5EF4-FFF2-40B4-BE49-F238E27FC236}">
                <a16:creationId xmlns:a16="http://schemas.microsoft.com/office/drawing/2014/main" id="{08C5A1B4-BC7B-4DD7-990E-72B91A6ED127}"/>
              </a:ext>
            </a:extLst>
          </p:cNvPr>
          <p:cNvSpPr>
            <a:spLocks/>
          </p:cNvSpPr>
          <p:nvPr/>
        </p:nvSpPr>
        <p:spPr>
          <a:xfrm>
            <a:off x="2989281" y="1957140"/>
            <a:ext cx="2300352"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55" name="Rectangle 54">
            <a:extLst>
              <a:ext uri="{FF2B5EF4-FFF2-40B4-BE49-F238E27FC236}">
                <a16:creationId xmlns:a16="http://schemas.microsoft.com/office/drawing/2014/main" id="{A0255AC4-D453-4B69-94AB-00EA6CDE4821}"/>
              </a:ext>
            </a:extLst>
          </p:cNvPr>
          <p:cNvSpPr/>
          <p:nvPr/>
        </p:nvSpPr>
        <p:spPr>
          <a:xfrm>
            <a:off x="2989281" y="3554720"/>
            <a:ext cx="2300354" cy="359923"/>
          </a:xfrm>
          <a:prstGeom prst="roundRect">
            <a:avLst/>
          </a:prstGeom>
          <a:solidFill>
            <a:srgbClr val="0078D4"/>
          </a:solidFill>
          <a:ln w="57150"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SQL instance-level features</a:t>
            </a:r>
          </a:p>
        </p:txBody>
      </p:sp>
      <p:sp>
        <p:nvSpPr>
          <p:cNvPr id="56" name="Rectangle 55">
            <a:extLst>
              <a:ext uri="{FF2B5EF4-FFF2-40B4-BE49-F238E27FC236}">
                <a16:creationId xmlns:a16="http://schemas.microsoft.com/office/drawing/2014/main" id="{6239A8C1-4056-4170-9C6B-2563852683E2}"/>
              </a:ext>
            </a:extLst>
          </p:cNvPr>
          <p:cNvSpPr/>
          <p:nvPr/>
        </p:nvSpPr>
        <p:spPr>
          <a:xfrm>
            <a:off x="2989281" y="3155326"/>
            <a:ext cx="2300352"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pic>
        <p:nvPicPr>
          <p:cNvPr id="100" name="Graphic 99" descr="Azure SQL Database icon">
            <a:extLst>
              <a:ext uri="{FF2B5EF4-FFF2-40B4-BE49-F238E27FC236}">
                <a16:creationId xmlns:a16="http://schemas.microsoft.com/office/drawing/2014/main" id="{53528CB2-822B-4309-B10D-BF62C8DB7C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4455" y="1386683"/>
            <a:ext cx="402336" cy="402336"/>
          </a:xfrm>
          <a:prstGeom prst="rect">
            <a:avLst/>
          </a:prstGeom>
        </p:spPr>
      </p:pic>
      <p:sp>
        <p:nvSpPr>
          <p:cNvPr id="96" name="Rectangle 95">
            <a:extLst>
              <a:ext uri="{FF2B5EF4-FFF2-40B4-BE49-F238E27FC236}">
                <a16:creationId xmlns:a16="http://schemas.microsoft.com/office/drawing/2014/main" id="{298AC0D5-D530-8B44-A891-5A0B58856479}"/>
              </a:ext>
            </a:extLst>
          </p:cNvPr>
          <p:cNvSpPr/>
          <p:nvPr/>
        </p:nvSpPr>
        <p:spPr>
          <a:xfrm>
            <a:off x="5906791" y="1359036"/>
            <a:ext cx="141196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 Database </a:t>
            </a:r>
          </a:p>
        </p:txBody>
      </p:sp>
      <p:sp>
        <p:nvSpPr>
          <p:cNvPr id="35" name="Rectangle 34">
            <a:extLst>
              <a:ext uri="{FF2B5EF4-FFF2-40B4-BE49-F238E27FC236}">
                <a16:creationId xmlns:a16="http://schemas.microsoft.com/office/drawing/2014/main" id="{7B5F23C3-3E7F-497E-BCCE-A6B000225A84}"/>
              </a:ext>
            </a:extLst>
          </p:cNvPr>
          <p:cNvSpPr/>
          <p:nvPr/>
        </p:nvSpPr>
        <p:spPr>
          <a:xfrm>
            <a:off x="5399971" y="3150530"/>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sp>
        <p:nvSpPr>
          <p:cNvPr id="36" name="Rectangle 35">
            <a:extLst>
              <a:ext uri="{FF2B5EF4-FFF2-40B4-BE49-F238E27FC236}">
                <a16:creationId xmlns:a16="http://schemas.microsoft.com/office/drawing/2014/main" id="{ED1366CF-C30B-44E8-A1EB-9B4C0C455B80}"/>
              </a:ext>
            </a:extLst>
          </p:cNvPr>
          <p:cNvSpPr>
            <a:spLocks/>
          </p:cNvSpPr>
          <p:nvPr/>
        </p:nvSpPr>
        <p:spPr>
          <a:xfrm>
            <a:off x="5399971" y="2357076"/>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37" name="Rectangle 36">
            <a:extLst>
              <a:ext uri="{FF2B5EF4-FFF2-40B4-BE49-F238E27FC236}">
                <a16:creationId xmlns:a16="http://schemas.microsoft.com/office/drawing/2014/main" id="{B1BFF04A-000C-48F9-BB7A-D6EC2D0F7620}"/>
              </a:ext>
            </a:extLst>
          </p:cNvPr>
          <p:cNvSpPr/>
          <p:nvPr/>
        </p:nvSpPr>
        <p:spPr>
          <a:xfrm>
            <a:off x="5399971" y="595109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38" name="Rectangle 37">
            <a:extLst>
              <a:ext uri="{FF2B5EF4-FFF2-40B4-BE49-F238E27FC236}">
                <a16:creationId xmlns:a16="http://schemas.microsoft.com/office/drawing/2014/main" id="{9AFE3A96-5BD3-433B-9489-0502219CE254}"/>
              </a:ext>
            </a:extLst>
          </p:cNvPr>
          <p:cNvSpPr/>
          <p:nvPr/>
        </p:nvSpPr>
        <p:spPr>
          <a:xfrm>
            <a:off x="5399971" y="5554365"/>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39" name="Rectangle 38">
            <a:extLst>
              <a:ext uri="{FF2B5EF4-FFF2-40B4-BE49-F238E27FC236}">
                <a16:creationId xmlns:a16="http://schemas.microsoft.com/office/drawing/2014/main" id="{7698172B-74A8-42C6-BC89-1ED0AE09AD5C}"/>
              </a:ext>
            </a:extLst>
          </p:cNvPr>
          <p:cNvSpPr/>
          <p:nvPr/>
        </p:nvSpPr>
        <p:spPr>
          <a:xfrm>
            <a:off x="5399971" y="5157639"/>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40" name="Rectangle 39">
            <a:extLst>
              <a:ext uri="{FF2B5EF4-FFF2-40B4-BE49-F238E27FC236}">
                <a16:creationId xmlns:a16="http://schemas.microsoft.com/office/drawing/2014/main" id="{194D0F36-84E4-486A-A96A-90A2C2527C08}"/>
              </a:ext>
            </a:extLst>
          </p:cNvPr>
          <p:cNvSpPr/>
          <p:nvPr/>
        </p:nvSpPr>
        <p:spPr>
          <a:xfrm>
            <a:off x="5399971" y="476091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8DD24F32-4DF3-417D-A2F2-213B67F70953}"/>
              </a:ext>
            </a:extLst>
          </p:cNvPr>
          <p:cNvSpPr/>
          <p:nvPr/>
        </p:nvSpPr>
        <p:spPr>
          <a:xfrm>
            <a:off x="5399971" y="4364184"/>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42" name="Rectangle 41">
            <a:extLst>
              <a:ext uri="{FF2B5EF4-FFF2-40B4-BE49-F238E27FC236}">
                <a16:creationId xmlns:a16="http://schemas.microsoft.com/office/drawing/2014/main" id="{B1395FA9-3831-4462-A518-89C021251802}"/>
              </a:ext>
            </a:extLst>
          </p:cNvPr>
          <p:cNvSpPr/>
          <p:nvPr/>
        </p:nvSpPr>
        <p:spPr>
          <a:xfrm>
            <a:off x="5399971" y="3967458"/>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High Availability/ DR/Backups</a:t>
            </a:r>
          </a:p>
        </p:txBody>
      </p:sp>
      <p:sp>
        <p:nvSpPr>
          <p:cNvPr id="43" name="Rectangle 42">
            <a:extLst>
              <a:ext uri="{FF2B5EF4-FFF2-40B4-BE49-F238E27FC236}">
                <a16:creationId xmlns:a16="http://schemas.microsoft.com/office/drawing/2014/main" id="{4D167619-1F9D-4B72-8A55-D55C3C63901B}"/>
              </a:ext>
            </a:extLst>
          </p:cNvPr>
          <p:cNvSpPr>
            <a:spLocks/>
          </p:cNvSpPr>
          <p:nvPr/>
        </p:nvSpPr>
        <p:spPr>
          <a:xfrm>
            <a:off x="5399971" y="1960349"/>
            <a:ext cx="2303596"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44" name="Rectangle 43">
            <a:extLst>
              <a:ext uri="{FF2B5EF4-FFF2-40B4-BE49-F238E27FC236}">
                <a16:creationId xmlns:a16="http://schemas.microsoft.com/office/drawing/2014/main" id="{1F5F5DAA-CF39-46C7-A5BB-A329CF17E98B}"/>
              </a:ext>
            </a:extLst>
          </p:cNvPr>
          <p:cNvSpPr>
            <a:spLocks/>
          </p:cNvSpPr>
          <p:nvPr/>
        </p:nvSpPr>
        <p:spPr>
          <a:xfrm>
            <a:off x="5399971" y="2753803"/>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pic>
        <p:nvPicPr>
          <p:cNvPr id="84" name="Picture 83" descr="Azure SQL Edge icon">
            <a:extLst>
              <a:ext uri="{FF2B5EF4-FFF2-40B4-BE49-F238E27FC236}">
                <a16:creationId xmlns:a16="http://schemas.microsoft.com/office/drawing/2014/main" id="{6213AEFD-4E3E-4115-80E4-DB6364A083DD}"/>
              </a:ext>
            </a:extLst>
          </p:cNvPr>
          <p:cNvPicPr>
            <a:picLocks noChangeAspect="1"/>
          </p:cNvPicPr>
          <p:nvPr/>
        </p:nvPicPr>
        <p:blipFill>
          <a:blip r:embed="rId9"/>
          <a:stretch>
            <a:fillRect/>
          </a:stretch>
        </p:blipFill>
        <p:spPr>
          <a:xfrm>
            <a:off x="7909042" y="1357018"/>
            <a:ext cx="508589" cy="461666"/>
          </a:xfrm>
          <a:prstGeom prst="rect">
            <a:avLst/>
          </a:prstGeom>
        </p:spPr>
      </p:pic>
      <p:sp>
        <p:nvSpPr>
          <p:cNvPr id="81" name="Rectangle 80">
            <a:extLst>
              <a:ext uri="{FF2B5EF4-FFF2-40B4-BE49-F238E27FC236}">
                <a16:creationId xmlns:a16="http://schemas.microsoft.com/office/drawing/2014/main" id="{1E24E41C-C95C-4855-A740-62C01ED462C3}"/>
              </a:ext>
            </a:extLst>
          </p:cNvPr>
          <p:cNvSpPr/>
          <p:nvPr/>
        </p:nvSpPr>
        <p:spPr>
          <a:xfrm>
            <a:off x="8415862" y="1359036"/>
            <a:ext cx="1522302" cy="5847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Edge*</a:t>
            </a:r>
          </a:p>
        </p:txBody>
      </p:sp>
      <p:sp>
        <p:nvSpPr>
          <p:cNvPr id="71" name="Rectangle 70">
            <a:extLst>
              <a:ext uri="{FF2B5EF4-FFF2-40B4-BE49-F238E27FC236}">
                <a16:creationId xmlns:a16="http://schemas.microsoft.com/office/drawing/2014/main" id="{733A4680-CE4F-4217-9720-9D14033F045B}"/>
              </a:ext>
            </a:extLst>
          </p:cNvPr>
          <p:cNvSpPr/>
          <p:nvPr/>
        </p:nvSpPr>
        <p:spPr>
          <a:xfrm>
            <a:off x="7813792" y="3141526"/>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Database</a:t>
            </a:r>
          </a:p>
        </p:txBody>
      </p:sp>
      <p:sp>
        <p:nvSpPr>
          <p:cNvPr id="72" name="Rectangle 71">
            <a:extLst>
              <a:ext uri="{FF2B5EF4-FFF2-40B4-BE49-F238E27FC236}">
                <a16:creationId xmlns:a16="http://schemas.microsoft.com/office/drawing/2014/main" id="{5F7AFE3F-7BF3-4958-8240-F404DFD19EF6}"/>
              </a:ext>
            </a:extLst>
          </p:cNvPr>
          <p:cNvSpPr>
            <a:spLocks/>
          </p:cNvSpPr>
          <p:nvPr/>
        </p:nvSpPr>
        <p:spPr>
          <a:xfrm>
            <a:off x="7813792" y="2348072"/>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74" name="Rectangle 73">
            <a:extLst>
              <a:ext uri="{FF2B5EF4-FFF2-40B4-BE49-F238E27FC236}">
                <a16:creationId xmlns:a16="http://schemas.microsoft.com/office/drawing/2014/main" id="{DEABC21A-4078-4463-9FDC-63EAC78E7E73}"/>
              </a:ext>
            </a:extLst>
          </p:cNvPr>
          <p:cNvSpPr/>
          <p:nvPr/>
        </p:nvSpPr>
        <p:spPr>
          <a:xfrm>
            <a:off x="7813792" y="5545361"/>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Hardware &amp; Operating System</a:t>
            </a:r>
          </a:p>
        </p:txBody>
      </p:sp>
      <p:sp>
        <p:nvSpPr>
          <p:cNvPr id="75" name="Rectangle 74">
            <a:extLst>
              <a:ext uri="{FF2B5EF4-FFF2-40B4-BE49-F238E27FC236}">
                <a16:creationId xmlns:a16="http://schemas.microsoft.com/office/drawing/2014/main" id="{11CD6272-5497-42B2-BFAC-801302A9059D}"/>
              </a:ext>
            </a:extLst>
          </p:cNvPr>
          <p:cNvSpPr/>
          <p:nvPr/>
        </p:nvSpPr>
        <p:spPr>
          <a:xfrm>
            <a:off x="7813792" y="5148635"/>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Container Platform</a:t>
            </a:r>
          </a:p>
        </p:txBody>
      </p:sp>
      <p:sp>
        <p:nvSpPr>
          <p:cNvPr id="76" name="Rectangle 75">
            <a:extLst>
              <a:ext uri="{FF2B5EF4-FFF2-40B4-BE49-F238E27FC236}">
                <a16:creationId xmlns:a16="http://schemas.microsoft.com/office/drawing/2014/main" id="{B3E4620A-071B-47DE-BC0A-F3694307449C}"/>
              </a:ext>
            </a:extLst>
          </p:cNvPr>
          <p:cNvSpPr/>
          <p:nvPr/>
        </p:nvSpPr>
        <p:spPr>
          <a:xfrm>
            <a:off x="7813792" y="4751907"/>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 (container)</a:t>
            </a:r>
          </a:p>
        </p:txBody>
      </p:sp>
      <p:sp>
        <p:nvSpPr>
          <p:cNvPr id="77" name="Rectangle 76">
            <a:extLst>
              <a:ext uri="{FF2B5EF4-FFF2-40B4-BE49-F238E27FC236}">
                <a16:creationId xmlns:a16="http://schemas.microsoft.com/office/drawing/2014/main" id="{E966D2E6-E447-41AE-BD20-CE6852D2BC30}"/>
              </a:ext>
            </a:extLst>
          </p:cNvPr>
          <p:cNvSpPr/>
          <p:nvPr/>
        </p:nvSpPr>
        <p:spPr>
          <a:xfrm>
            <a:off x="7813792" y="4355180"/>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78" name="Rectangle 77">
            <a:extLst>
              <a:ext uri="{FF2B5EF4-FFF2-40B4-BE49-F238E27FC236}">
                <a16:creationId xmlns:a16="http://schemas.microsoft.com/office/drawing/2014/main" id="{3E157C45-7AD3-4333-BCA7-FB193BEBCD6F}"/>
              </a:ext>
            </a:extLst>
          </p:cNvPr>
          <p:cNvSpPr/>
          <p:nvPr/>
        </p:nvSpPr>
        <p:spPr>
          <a:xfrm>
            <a:off x="7813792" y="3958454"/>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High Availability/ DR/Backups</a:t>
            </a:r>
          </a:p>
        </p:txBody>
      </p:sp>
      <p:sp>
        <p:nvSpPr>
          <p:cNvPr id="79" name="Rectangle 78">
            <a:extLst>
              <a:ext uri="{FF2B5EF4-FFF2-40B4-BE49-F238E27FC236}">
                <a16:creationId xmlns:a16="http://schemas.microsoft.com/office/drawing/2014/main" id="{F2FD7B59-9C4D-4734-B806-C8F359ADDC19}"/>
              </a:ext>
            </a:extLst>
          </p:cNvPr>
          <p:cNvSpPr>
            <a:spLocks/>
          </p:cNvSpPr>
          <p:nvPr/>
        </p:nvSpPr>
        <p:spPr>
          <a:xfrm>
            <a:off x="7813792" y="1951345"/>
            <a:ext cx="2303596"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80" name="Rectangle 79">
            <a:extLst>
              <a:ext uri="{FF2B5EF4-FFF2-40B4-BE49-F238E27FC236}">
                <a16:creationId xmlns:a16="http://schemas.microsoft.com/office/drawing/2014/main" id="{6BFFC34C-036C-4813-8E5B-75B8413621B4}"/>
              </a:ext>
            </a:extLst>
          </p:cNvPr>
          <p:cNvSpPr>
            <a:spLocks/>
          </p:cNvSpPr>
          <p:nvPr/>
        </p:nvSpPr>
        <p:spPr>
          <a:xfrm>
            <a:off x="7813792" y="2744799"/>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87" name="Rectangle 86">
            <a:extLst>
              <a:ext uri="{FF2B5EF4-FFF2-40B4-BE49-F238E27FC236}">
                <a16:creationId xmlns:a16="http://schemas.microsoft.com/office/drawing/2014/main" id="{00F0DB84-7450-4F73-851E-3AB8EF70157C}"/>
              </a:ext>
            </a:extLst>
          </p:cNvPr>
          <p:cNvSpPr/>
          <p:nvPr/>
        </p:nvSpPr>
        <p:spPr>
          <a:xfrm>
            <a:off x="7813792" y="595109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Device management (IoT Hub)</a:t>
            </a:r>
          </a:p>
        </p:txBody>
      </p:sp>
    </p:spTree>
    <p:extLst>
      <p:ext uri="{BB962C8B-B14F-4D97-AF65-F5344CB8AC3E}">
        <p14:creationId xmlns:p14="http://schemas.microsoft.com/office/powerpoint/2010/main" val="4612858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QL VM icon">
            <a:extLst>
              <a:ext uri="{FF2B5EF4-FFF2-40B4-BE49-F238E27FC236}">
                <a16:creationId xmlns:a16="http://schemas.microsoft.com/office/drawing/2014/main" id="{9D033DE7-C527-4702-BD0C-01643D1D1F5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41153" y="1745326"/>
            <a:ext cx="1078992" cy="1078992"/>
          </a:xfrm>
          <a:prstGeom prst="rect">
            <a:avLst/>
          </a:prstGeom>
        </p:spPr>
      </p:pic>
      <p:sp>
        <p:nvSpPr>
          <p:cNvPr id="37" name="Rectangle 36">
            <a:extLst>
              <a:ext uri="{FF2B5EF4-FFF2-40B4-BE49-F238E27FC236}">
                <a16:creationId xmlns:a16="http://schemas.microsoft.com/office/drawing/2014/main" id="{E6C7CC21-B68F-48B6-80D4-A6A7D9F2F34C}"/>
              </a:ext>
            </a:extLst>
          </p:cNvPr>
          <p:cNvSpPr/>
          <p:nvPr/>
        </p:nvSpPr>
        <p:spPr>
          <a:xfrm>
            <a:off x="1334382" y="2855601"/>
            <a:ext cx="269253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SQL Server on Azure Virtual Machines</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pic>
        <p:nvPicPr>
          <p:cNvPr id="20" name="Graphic 19" descr="SQL Managed Instance icon">
            <a:extLst>
              <a:ext uri="{FF2B5EF4-FFF2-40B4-BE49-F238E27FC236}">
                <a16:creationId xmlns:a16="http://schemas.microsoft.com/office/drawing/2014/main" id="{75D1114F-29C2-4DBA-91E1-4614104C1F0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51740" y="1791101"/>
            <a:ext cx="1031763" cy="1031763"/>
          </a:xfrm>
          <a:prstGeom prst="rect">
            <a:avLst/>
          </a:prstGeom>
        </p:spPr>
      </p:pic>
      <p:sp>
        <p:nvSpPr>
          <p:cNvPr id="16" name="Rectangle 15">
            <a:extLst>
              <a:ext uri="{FF2B5EF4-FFF2-40B4-BE49-F238E27FC236}">
                <a16:creationId xmlns:a16="http://schemas.microsoft.com/office/drawing/2014/main" id="{B1EC080E-2F89-4608-9152-878A553272F7}"/>
              </a:ext>
            </a:extLst>
          </p:cNvPr>
          <p:cNvSpPr/>
          <p:nvPr/>
        </p:nvSpPr>
        <p:spPr>
          <a:xfrm>
            <a:off x="5017118" y="2855601"/>
            <a:ext cx="2155435"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Managed Instance</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pic>
        <p:nvPicPr>
          <p:cNvPr id="47" name="Graphic 46" descr="SQL Database icon">
            <a:extLst>
              <a:ext uri="{FF2B5EF4-FFF2-40B4-BE49-F238E27FC236}">
                <a16:creationId xmlns:a16="http://schemas.microsoft.com/office/drawing/2014/main" id="{F123A4A5-E267-425E-AEBA-BC8DBE079DF4}"/>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846007" y="1745326"/>
            <a:ext cx="1077538" cy="1077538"/>
          </a:xfrm>
          <a:prstGeom prst="rect">
            <a:avLst/>
          </a:prstGeom>
        </p:spPr>
      </p:pic>
      <p:sp>
        <p:nvSpPr>
          <p:cNvPr id="34" name="Rectangle 33">
            <a:extLst>
              <a:ext uri="{FF2B5EF4-FFF2-40B4-BE49-F238E27FC236}">
                <a16:creationId xmlns:a16="http://schemas.microsoft.com/office/drawing/2014/main" id="{DBE09068-1C5D-43CD-90BA-B08F8556FFE0}"/>
              </a:ext>
            </a:extLst>
          </p:cNvPr>
          <p:cNvSpPr/>
          <p:nvPr/>
        </p:nvSpPr>
        <p:spPr>
          <a:xfrm>
            <a:off x="8162918" y="2855601"/>
            <a:ext cx="2443715" cy="355482"/>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Database</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sp>
        <p:nvSpPr>
          <p:cNvPr id="42" name="Rounded Rectangle 41">
            <a:extLst>
              <a:ext uri="{FF2B5EF4-FFF2-40B4-BE49-F238E27FC236}">
                <a16:creationId xmlns:a16="http://schemas.microsoft.com/office/drawing/2014/main" id="{4E2FC658-429C-47B2-BABF-EBB280DEE09D}"/>
              </a:ext>
            </a:extLst>
          </p:cNvPr>
          <p:cNvSpPr/>
          <p:nvPr/>
        </p:nvSpPr>
        <p:spPr bwMode="auto">
          <a:xfrm>
            <a:off x="1403112" y="3575173"/>
            <a:ext cx="6094233" cy="342092"/>
          </a:xfrm>
          <a:prstGeom prst="roundRect">
            <a:avLst>
              <a:gd name="adj" fmla="val 50000"/>
            </a:avLst>
          </a:prstGeom>
          <a:gradFill flip="none" rotWithShape="1">
            <a:gsLst>
              <a:gs pos="0">
                <a:srgbClr val="097DDD"/>
              </a:gs>
              <a:gs pos="100000">
                <a:srgbClr val="C740CE"/>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Migration</a:t>
            </a:r>
          </a:p>
        </p:txBody>
      </p:sp>
      <p:sp>
        <p:nvSpPr>
          <p:cNvPr id="8" name="Rectangle 7">
            <a:extLst>
              <a:ext uri="{FF2B5EF4-FFF2-40B4-BE49-F238E27FC236}">
                <a16:creationId xmlns:a16="http://schemas.microsoft.com/office/drawing/2014/main" id="{E34571F7-2E63-40EF-AE5B-8D40B6D88978}"/>
              </a:ext>
            </a:extLst>
          </p:cNvPr>
          <p:cNvSpPr/>
          <p:nvPr/>
        </p:nvSpPr>
        <p:spPr>
          <a:xfrm>
            <a:off x="4461157" y="5156898"/>
            <a:ext cx="6571987" cy="297004"/>
          </a:xfrm>
          <a:prstGeom prst="rect">
            <a:avLst/>
          </a:prstGeom>
        </p:spPr>
        <p:txBody>
          <a:bodyPr wrap="square" lIns="91440">
            <a:spAutoFit/>
          </a:bodyPr>
          <a:lstStyle/>
          <a:p>
            <a:pPr marL="0" marR="0" lvl="0" indent="0" algn="l" defTabSz="914080" rtl="0" eaLnBrk="1" fontAlgn="base" latinLnBrk="0" hangingPunct="1">
              <a:lnSpc>
                <a:spcPct val="95000"/>
              </a:lnSpc>
              <a:spcBef>
                <a:spcPct val="0"/>
              </a:spcBef>
              <a:spcAft>
                <a:spcPct val="0"/>
              </a:spcAft>
              <a:buClrTx/>
              <a:buSzTx/>
              <a:buFontTx/>
              <a:buNone/>
              <a:tabLst/>
              <a:defRPr/>
            </a:pPr>
            <a:r>
              <a:rPr kumimoji="0" lang="en-US" sz="14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enabled by Azure Arc</a:t>
            </a:r>
            <a:endParaRPr kumimoji="0" lang="en-US" sz="16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sp>
        <p:nvSpPr>
          <p:cNvPr id="9" name="Text Placeholder 8">
            <a:extLst>
              <a:ext uri="{FF2B5EF4-FFF2-40B4-BE49-F238E27FC236}">
                <a16:creationId xmlns:a16="http://schemas.microsoft.com/office/drawing/2014/main" id="{B39BEAF0-D41A-4021-B6B5-9A31B4D79879}"/>
              </a:ext>
            </a:extLst>
          </p:cNvPr>
          <p:cNvSpPr txBox="1">
            <a:spLocks/>
          </p:cNvSpPr>
          <p:nvPr/>
        </p:nvSpPr>
        <p:spPr>
          <a:xfrm>
            <a:off x="4461157" y="5398316"/>
            <a:ext cx="4448175" cy="564257"/>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Run Azure SQL on premises and in </a:t>
            </a:r>
            <a:r>
              <a:rPr kumimoji="0" lang="en-US" sz="1200" b="0" i="0" u="none" strike="noStrike" kern="0" cap="none" spc="0" normalizeH="0" baseline="0" noProof="0" err="1">
                <a:ln>
                  <a:noFill/>
                </a:ln>
                <a:solidFill>
                  <a:prstClr val="black"/>
                </a:solidFill>
                <a:effectLst/>
                <a:uLnTx/>
                <a:uFillTx/>
                <a:latin typeface="Segoe UI"/>
                <a:ea typeface="+mn-ea"/>
                <a:cs typeface="Segoe UI Semilight" panose="020B0402040204020203" pitchFamily="34" charset="0"/>
              </a:rPr>
              <a:t>multicloud</a:t>
            </a: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 environments</a:t>
            </a:r>
            <a:endParaRPr kumimoji="0" lang="en-US" sz="1200" b="0" i="0" u="none" strike="sngStrike" kern="0" cap="none" spc="0" normalizeH="0" baseline="0" noProof="0">
              <a:ln>
                <a:noFill/>
              </a:ln>
              <a:solidFill>
                <a:prstClr val="black"/>
              </a:solidFill>
              <a:effectLst/>
              <a:uLnTx/>
              <a:uFillTx/>
              <a:latin typeface="Segoe UI"/>
              <a:ea typeface="+mn-ea"/>
              <a:cs typeface="Segoe UI Semilight" panose="020B0402040204020203" pitchFamily="34" charset="0"/>
            </a:endParaRPr>
          </a:p>
          <a:p>
            <a:pPr marL="0" marR="0" lvl="0" indent="0" algn="l"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Your first step on the journey to Azure.</a:t>
            </a:r>
          </a:p>
        </p:txBody>
      </p:sp>
      <p:pic>
        <p:nvPicPr>
          <p:cNvPr id="11" name="Graphic 10" descr="Azure Arc icon">
            <a:extLst>
              <a:ext uri="{FF2B5EF4-FFF2-40B4-BE49-F238E27FC236}">
                <a16:creationId xmlns:a16="http://schemas.microsoft.com/office/drawing/2014/main" id="{882033D6-0E1F-48F5-84CE-19F0D816A2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0146" y="1665434"/>
            <a:ext cx="364326" cy="364326"/>
          </a:xfrm>
          <a:prstGeom prst="rect">
            <a:avLst/>
          </a:prstGeom>
        </p:spPr>
      </p:pic>
      <p:pic>
        <p:nvPicPr>
          <p:cNvPr id="13" name="Graphic 12" descr="Azure Arc icon">
            <a:extLst>
              <a:ext uri="{FF2B5EF4-FFF2-40B4-BE49-F238E27FC236}">
                <a16:creationId xmlns:a16="http://schemas.microsoft.com/office/drawing/2014/main" id="{04C1FEDC-748E-4D41-B108-C7ED839DAF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85745" y="1655276"/>
            <a:ext cx="364326" cy="364326"/>
          </a:xfrm>
          <a:prstGeom prst="rect">
            <a:avLst/>
          </a:prstGeom>
        </p:spPr>
      </p:pic>
      <p:pic>
        <p:nvPicPr>
          <p:cNvPr id="14" name="Graphic 13" descr="Azure Arc icon">
            <a:extLst>
              <a:ext uri="{FF2B5EF4-FFF2-40B4-BE49-F238E27FC236}">
                <a16:creationId xmlns:a16="http://schemas.microsoft.com/office/drawing/2014/main" id="{D37A9CFD-9A68-49CD-B351-1A55B62FCE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88903" y="5075536"/>
            <a:ext cx="513625" cy="513625"/>
          </a:xfrm>
          <a:prstGeom prst="rect">
            <a:avLst/>
          </a:prstGeom>
        </p:spPr>
      </p:pic>
      <p:sp>
        <p:nvSpPr>
          <p:cNvPr id="15" name="Rounded Rectangle 17">
            <a:extLst>
              <a:ext uri="{FF2B5EF4-FFF2-40B4-BE49-F238E27FC236}">
                <a16:creationId xmlns:a16="http://schemas.microsoft.com/office/drawing/2014/main" id="{4A2C8F9E-8BED-1DC1-6251-E91228B6D60A}"/>
              </a:ext>
            </a:extLst>
          </p:cNvPr>
          <p:cNvSpPr/>
          <p:nvPr/>
        </p:nvSpPr>
        <p:spPr bwMode="auto">
          <a:xfrm>
            <a:off x="7990824" y="3581799"/>
            <a:ext cx="2798064" cy="342092"/>
          </a:xfrm>
          <a:prstGeom prst="roundRect">
            <a:avLst>
              <a:gd name="adj" fmla="val 50000"/>
            </a:avLst>
          </a:prstGeom>
          <a:gradFill flip="none" rotWithShape="1">
            <a:gsLst>
              <a:gs pos="0">
                <a:srgbClr val="097DDD"/>
              </a:gs>
              <a:gs pos="100000">
                <a:srgbClr val="C740CE"/>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Innovation</a:t>
            </a:r>
          </a:p>
        </p:txBody>
      </p:sp>
      <p:sp>
        <p:nvSpPr>
          <p:cNvPr id="25" name="TextBox 24">
            <a:extLst>
              <a:ext uri="{FF2B5EF4-FFF2-40B4-BE49-F238E27FC236}">
                <a16:creationId xmlns:a16="http://schemas.microsoft.com/office/drawing/2014/main" id="{16B70B56-A80B-8C5D-8C19-B46A8B15C99B}"/>
              </a:ext>
            </a:extLst>
          </p:cNvPr>
          <p:cNvSpPr txBox="1"/>
          <p:nvPr/>
        </p:nvSpPr>
        <p:spPr>
          <a:xfrm>
            <a:off x="8060492" y="4023626"/>
            <a:ext cx="2793438"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Developing highly-scalable, AI-ready applications</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with SQL’s reliability and security at commercial open-source database costs.</a:t>
            </a:r>
          </a:p>
        </p:txBody>
      </p:sp>
      <p:sp>
        <p:nvSpPr>
          <p:cNvPr id="27" name="TextBox 26">
            <a:extLst>
              <a:ext uri="{FF2B5EF4-FFF2-40B4-BE49-F238E27FC236}">
                <a16:creationId xmlns:a16="http://schemas.microsoft.com/office/drawing/2014/main" id="{5E91AFC1-BB05-23AE-72B1-AF7E739FB56D}"/>
              </a:ext>
            </a:extLst>
          </p:cNvPr>
          <p:cNvSpPr txBox="1"/>
          <p:nvPr/>
        </p:nvSpPr>
        <p:spPr>
          <a:xfrm>
            <a:off x="4699281" y="4025308"/>
            <a:ext cx="2798064" cy="6001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Migrating custom apps at-scale </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to a Microsoft-managed, SQL Server-compatible instance.</a:t>
            </a:r>
          </a:p>
        </p:txBody>
      </p:sp>
      <p:sp>
        <p:nvSpPr>
          <p:cNvPr id="28" name="TextBox 27">
            <a:extLst>
              <a:ext uri="{FF2B5EF4-FFF2-40B4-BE49-F238E27FC236}">
                <a16:creationId xmlns:a16="http://schemas.microsoft.com/office/drawing/2014/main" id="{2F43F3D2-F085-A458-51F3-2A76230D8B30}"/>
              </a:ext>
            </a:extLst>
          </p:cNvPr>
          <p:cNvSpPr txBox="1"/>
          <p:nvPr/>
        </p:nvSpPr>
        <p:spPr>
          <a:xfrm>
            <a:off x="1338070" y="4025308"/>
            <a:ext cx="2798064" cy="6001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Migrating (“lift and shift”) 3</a:t>
            </a:r>
            <a:r>
              <a:rPr kumimoji="0" lang="en-US" sz="1100" b="0" i="1" u="none" strike="noStrike" kern="1200" cap="none" spc="0" normalizeH="0" baseline="30000" noProof="0">
                <a:ln>
                  <a:noFill/>
                </a:ln>
                <a:gradFill>
                  <a:gsLst>
                    <a:gs pos="2917">
                      <a:prstClr val="black"/>
                    </a:gs>
                    <a:gs pos="30000">
                      <a:prstClr val="black"/>
                    </a:gs>
                  </a:gsLst>
                  <a:lin ang="5400000" scaled="0"/>
                </a:gradFill>
                <a:effectLst/>
                <a:uLnTx/>
                <a:uFillTx/>
                <a:latin typeface="Segoe UI"/>
                <a:ea typeface="+mn-ea"/>
                <a:cs typeface="+mn-cs"/>
              </a:rPr>
              <a:t>rd</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party apps</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to customer-managed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virtual machines.</a:t>
            </a:r>
          </a:p>
        </p:txBody>
      </p:sp>
      <p:sp>
        <p:nvSpPr>
          <p:cNvPr id="6" name="Title 1">
            <a:extLst>
              <a:ext uri="{FF2B5EF4-FFF2-40B4-BE49-F238E27FC236}">
                <a16:creationId xmlns:a16="http://schemas.microsoft.com/office/drawing/2014/main" id="{4FE54B60-6EC5-0325-EFFC-778D763E4EEF}"/>
              </a:ext>
            </a:extLst>
          </p:cNvPr>
          <p:cNvSpPr>
            <a:spLocks noGrp="1"/>
          </p:cNvSpPr>
          <p:nvPr>
            <p:ph type="title"/>
          </p:nvPr>
        </p:nvSpPr>
        <p:spPr>
          <a:xfrm>
            <a:off x="588263" y="457200"/>
            <a:ext cx="11018520" cy="553998"/>
          </a:xfrm>
        </p:spPr>
        <p:txBody>
          <a:bodyPr/>
          <a:lstStyle/>
          <a:p>
            <a:r>
              <a:rPr lang="en-US">
                <a:latin typeface="Segoe Sans Display Semibold" pitchFamily="2" charset="0"/>
                <a:cs typeface="Segoe Sans Display Semibold" pitchFamily="2" charset="0"/>
              </a:rPr>
              <a:t>Azure SQL</a:t>
            </a:r>
          </a:p>
        </p:txBody>
      </p:sp>
      <p:sp>
        <p:nvSpPr>
          <p:cNvPr id="7" name="TextBox 6">
            <a:extLst>
              <a:ext uri="{FF2B5EF4-FFF2-40B4-BE49-F238E27FC236}">
                <a16:creationId xmlns:a16="http://schemas.microsoft.com/office/drawing/2014/main" id="{77757538-5DE5-DDEB-66F4-0E4E7F299776}"/>
              </a:ext>
            </a:extLst>
          </p:cNvPr>
          <p:cNvSpPr txBox="1"/>
          <p:nvPr/>
        </p:nvSpPr>
        <p:spPr>
          <a:xfrm>
            <a:off x="388307" y="901566"/>
            <a:ext cx="6392831" cy="5447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w="3175">
                  <a:noFill/>
                </a:ln>
                <a:solidFill>
                  <a:prstClr val="black"/>
                </a:solidFill>
                <a:effectLst/>
                <a:uLnTx/>
                <a:uFillTx/>
                <a:latin typeface="Segoe Sans Display" pitchFamily="2" charset="0"/>
                <a:ea typeface="+mn-ea"/>
                <a:cs typeface="Segoe Sans Display" pitchFamily="2" charset="0"/>
              </a:rPr>
              <a:t>The family of SQL cloud databases</a:t>
            </a:r>
          </a:p>
        </p:txBody>
      </p:sp>
      <p:sp>
        <p:nvSpPr>
          <p:cNvPr id="10" name="Title 1">
            <a:extLst>
              <a:ext uri="{FF2B5EF4-FFF2-40B4-BE49-F238E27FC236}">
                <a16:creationId xmlns:a16="http://schemas.microsoft.com/office/drawing/2014/main" id="{75F9E22B-CDF5-6B1C-F9C6-46B1A4C9A8E6}"/>
              </a:ext>
            </a:extLst>
          </p:cNvPr>
          <p:cNvSpPr txBox="1">
            <a:spLocks/>
          </p:cNvSpPr>
          <p:nvPr/>
        </p:nvSpPr>
        <p:spPr>
          <a:xfrm>
            <a:off x="654787" y="6185285"/>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a:ln w="3175">
                  <a:noFill/>
                </a:ln>
                <a:solidFill>
                  <a:srgbClr val="0078D4"/>
                </a:solidFill>
                <a:effectLst/>
                <a:uLnTx/>
                <a:uFillTx/>
                <a:latin typeface="Segoe Sans Display Semibold" pitchFamily="2" charset="0"/>
                <a:ea typeface="+mn-ea"/>
                <a:cs typeface="Segoe Sans Display Semibold" pitchFamily="2" charset="0"/>
              </a:rPr>
              <a:t>Azure is the cloud that knows SQL Server </a:t>
            </a:r>
            <a:r>
              <a:rPr kumimoji="0" lang="en-US" sz="2400" b="0" i="0" u="none" strike="noStrike" kern="1200" cap="none" spc="-50" normalizeH="0" baseline="0" noProof="0">
                <a:ln w="3175">
                  <a:noFill/>
                </a:ln>
                <a:solidFill>
                  <a:srgbClr val="00BCF2"/>
                </a:solidFill>
                <a:effectLst/>
                <a:uLnTx/>
                <a:uFillTx/>
                <a:latin typeface="Segoe Sans Display Semibold" pitchFamily="2" charset="0"/>
                <a:ea typeface="+mn-ea"/>
                <a:cs typeface="Segoe Sans Display Semibold" pitchFamily="2" charset="0"/>
              </a:rPr>
              <a:t>best</a:t>
            </a:r>
          </a:p>
        </p:txBody>
      </p:sp>
    </p:spTree>
    <p:extLst>
      <p:ext uri="{BB962C8B-B14F-4D97-AF65-F5344CB8AC3E}">
        <p14:creationId xmlns:p14="http://schemas.microsoft.com/office/powerpoint/2010/main" val="1961945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ounded Rectangle 74">
            <a:extLst>
              <a:ext uri="{FF2B5EF4-FFF2-40B4-BE49-F238E27FC236}">
                <a16:creationId xmlns:a16="http://schemas.microsoft.com/office/drawing/2014/main" id="{4244F95F-1292-103B-2222-39873C6B05CC}"/>
              </a:ext>
              <a:ext uri="{C183D7F6-B498-43B3-948B-1728B52AA6E4}">
                <adec:decorative xmlns:adec="http://schemas.microsoft.com/office/drawing/2017/decorative" val="1"/>
              </a:ext>
            </a:extLst>
          </p:cNvPr>
          <p:cNvSpPr/>
          <p:nvPr/>
        </p:nvSpPr>
        <p:spPr>
          <a:xfrm>
            <a:off x="932063" y="1806911"/>
            <a:ext cx="3757426" cy="3733085"/>
          </a:xfrm>
          <a:prstGeom prst="roundRect">
            <a:avLst>
              <a:gd name="adj" fmla="val 3927"/>
            </a:avLst>
          </a:prstGeom>
          <a:gradFill>
            <a:gsLst>
              <a:gs pos="0">
                <a:schemeClr val="bg1">
                  <a:alpha val="40000"/>
                </a:schemeClr>
              </a:gs>
              <a:gs pos="98000">
                <a:schemeClr val="bg1">
                  <a:alpha val="20000"/>
                </a:schemeClr>
              </a:gs>
            </a:gsLst>
            <a:lin ang="0" scaled="0"/>
          </a:gradFill>
          <a:ln w="19050">
            <a:solidFill>
              <a:schemeClr val="bg1"/>
            </a:solidFill>
            <a:headEnd type="none" w="med" len="med"/>
            <a:tailEnd type="none" w="med" len="med"/>
          </a:ln>
          <a:effectLst>
            <a:outerShdw blurRad="127000" dist="127000" dir="600000" algn="tl" rotWithShape="0">
              <a:schemeClr val="bg1">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Sans Text" pitchFamily="2" charset="0"/>
              <a:ea typeface="+mn-ea"/>
              <a:cs typeface="Segoe Sans Text" pitchFamily="2" charset="0"/>
            </a:endParaRPr>
          </a:p>
        </p:txBody>
      </p:sp>
      <p:sp>
        <p:nvSpPr>
          <p:cNvPr id="20" name="Rounded Rectangle 74">
            <a:extLst>
              <a:ext uri="{FF2B5EF4-FFF2-40B4-BE49-F238E27FC236}">
                <a16:creationId xmlns:a16="http://schemas.microsoft.com/office/drawing/2014/main" id="{38F801A4-175F-4720-8964-E2D7B296D58E}"/>
              </a:ext>
              <a:ext uri="{C183D7F6-B498-43B3-948B-1728B52AA6E4}">
                <adec:decorative xmlns:adec="http://schemas.microsoft.com/office/drawing/2017/decorative" val="1"/>
              </a:ext>
            </a:extLst>
          </p:cNvPr>
          <p:cNvSpPr/>
          <p:nvPr/>
        </p:nvSpPr>
        <p:spPr>
          <a:xfrm>
            <a:off x="7201621" y="1775133"/>
            <a:ext cx="3757426" cy="3733085"/>
          </a:xfrm>
          <a:prstGeom prst="roundRect">
            <a:avLst>
              <a:gd name="adj" fmla="val 3927"/>
            </a:avLst>
          </a:prstGeom>
          <a:gradFill>
            <a:gsLst>
              <a:gs pos="0">
                <a:schemeClr val="bg1">
                  <a:alpha val="40000"/>
                </a:schemeClr>
              </a:gs>
              <a:gs pos="98000">
                <a:schemeClr val="bg1">
                  <a:alpha val="20000"/>
                </a:schemeClr>
              </a:gs>
            </a:gsLst>
            <a:lin ang="0" scaled="0"/>
          </a:gradFill>
          <a:ln w="19050">
            <a:solidFill>
              <a:schemeClr val="bg1"/>
            </a:solidFill>
            <a:headEnd type="none" w="med" len="med"/>
            <a:tailEnd type="none" w="med" len="med"/>
          </a:ln>
          <a:effectLst>
            <a:outerShdw blurRad="127000" dist="127000" dir="600000" algn="tl" rotWithShape="0">
              <a:schemeClr val="bg1">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Sans Text" pitchFamily="2" charset="0"/>
              <a:ea typeface="+mn-ea"/>
              <a:cs typeface="Segoe Sans Text" pitchFamily="2" charset="0"/>
            </a:endParaRPr>
          </a:p>
        </p:txBody>
      </p:sp>
      <p:sp>
        <p:nvSpPr>
          <p:cNvPr id="13" name="Content Placeholder 12">
            <a:extLst>
              <a:ext uri="{FF2B5EF4-FFF2-40B4-BE49-F238E27FC236}">
                <a16:creationId xmlns:a16="http://schemas.microsoft.com/office/drawing/2014/main" id="{1414F12E-9D9C-43DB-AEE1-F362FF88C119}"/>
              </a:ext>
            </a:extLst>
          </p:cNvPr>
          <p:cNvSpPr>
            <a:spLocks noGrp="1"/>
          </p:cNvSpPr>
          <p:nvPr>
            <p:ph sz="quarter" idx="13"/>
          </p:nvPr>
        </p:nvSpPr>
        <p:spPr>
          <a:xfrm>
            <a:off x="4021727" y="1128872"/>
            <a:ext cx="4148547" cy="369279"/>
          </a:xfrm>
        </p:spPr>
        <p:txBody>
          <a:bodyPr/>
          <a:lstStyle/>
          <a:p>
            <a:pPr marL="0" indent="0" algn="ctr" defTabSz="914225">
              <a:lnSpc>
                <a:spcPct val="100000"/>
              </a:lnSpc>
              <a:spcBef>
                <a:spcPts val="0"/>
              </a:spcBef>
              <a:buNone/>
              <a:defRPr/>
            </a:pPr>
            <a:r>
              <a:rPr lang="en-US" sz="1800" b="1">
                <a:gradFill>
                  <a:gsLst>
                    <a:gs pos="69000">
                      <a:srgbClr val="BE42CF"/>
                    </a:gs>
                    <a:gs pos="0">
                      <a:srgbClr val="1977DC"/>
                    </a:gs>
                    <a:gs pos="100000">
                      <a:srgbClr val="F4364C"/>
                    </a:gs>
                  </a:gsLst>
                  <a:lin ang="0" scaled="1"/>
                </a:gradFill>
              </a:rPr>
              <a:t>Applications |</a:t>
            </a:r>
            <a:r>
              <a:rPr lang="en-US" sz="1800" b="1" spc="500">
                <a:gradFill>
                  <a:gsLst>
                    <a:gs pos="69000">
                      <a:srgbClr val="BE42CF"/>
                    </a:gs>
                    <a:gs pos="0">
                      <a:srgbClr val="1977DC"/>
                    </a:gs>
                    <a:gs pos="100000">
                      <a:srgbClr val="F4364C"/>
                    </a:gs>
                  </a:gsLst>
                  <a:lin ang="0" scaled="1"/>
                </a:gradFill>
              </a:rPr>
              <a:t> </a:t>
            </a:r>
            <a:r>
              <a:rPr lang="en-US" sz="1800" b="1">
                <a:gradFill>
                  <a:gsLst>
                    <a:gs pos="69000">
                      <a:srgbClr val="BE42CF"/>
                    </a:gs>
                    <a:gs pos="0">
                      <a:srgbClr val="1977DC"/>
                    </a:gs>
                    <a:gs pos="100000">
                      <a:srgbClr val="F4364C"/>
                    </a:gs>
                  </a:gsLst>
                  <a:lin ang="0" scaled="1"/>
                </a:gradFill>
              </a:rPr>
              <a:t>Data |</a:t>
            </a:r>
            <a:r>
              <a:rPr lang="en-US" sz="1800" b="1" spc="500">
                <a:gradFill>
                  <a:gsLst>
                    <a:gs pos="69000">
                      <a:srgbClr val="BE42CF"/>
                    </a:gs>
                    <a:gs pos="0">
                      <a:srgbClr val="1977DC"/>
                    </a:gs>
                    <a:gs pos="100000">
                      <a:srgbClr val="F4364C"/>
                    </a:gs>
                  </a:gsLst>
                  <a:lin ang="0" scaled="1"/>
                </a:gradFill>
              </a:rPr>
              <a:t> </a:t>
            </a:r>
            <a:r>
              <a:rPr lang="en-US" sz="1800" b="1">
                <a:gradFill>
                  <a:gsLst>
                    <a:gs pos="69000">
                      <a:srgbClr val="BE42CF"/>
                    </a:gs>
                    <a:gs pos="0">
                      <a:srgbClr val="1977DC"/>
                    </a:gs>
                    <a:gs pos="100000">
                      <a:srgbClr val="F4364C"/>
                    </a:gs>
                  </a:gsLst>
                  <a:lin ang="0" scaled="1"/>
                </a:gradFill>
              </a:rPr>
              <a:t>Infrastructure</a:t>
            </a:r>
            <a:endParaRPr lang="en-US">
              <a:gradFill>
                <a:gsLst>
                  <a:gs pos="69000">
                    <a:srgbClr val="BE42CF"/>
                  </a:gs>
                  <a:gs pos="0">
                    <a:srgbClr val="1977DC"/>
                  </a:gs>
                  <a:gs pos="100000">
                    <a:srgbClr val="F4364C"/>
                  </a:gs>
                </a:gsLst>
                <a:lin ang="0" scaled="1"/>
              </a:gradFill>
            </a:endParaRPr>
          </a:p>
        </p:txBody>
      </p:sp>
      <p:sp>
        <p:nvSpPr>
          <p:cNvPr id="5" name="Left Brace 4" descr="Comprising of">
            <a:extLst>
              <a:ext uri="{FF2B5EF4-FFF2-40B4-BE49-F238E27FC236}">
                <a16:creationId xmlns:a16="http://schemas.microsoft.com/office/drawing/2014/main" id="{787A6049-C6EB-4A30-891F-E152DE3FF58B}"/>
              </a:ext>
              <a:ext uri="{C183D7F6-B498-43B3-948B-1728B52AA6E4}">
                <adec:decorative xmlns:adec="http://schemas.microsoft.com/office/drawing/2017/decorative" val="0"/>
              </a:ext>
            </a:extLst>
          </p:cNvPr>
          <p:cNvSpPr/>
          <p:nvPr/>
        </p:nvSpPr>
        <p:spPr>
          <a:xfrm rot="5400000">
            <a:off x="5971113" y="-1676858"/>
            <a:ext cx="249775" cy="6675999"/>
          </a:xfrm>
          <a:prstGeom prst="lef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 name="Content Placeholder 13">
            <a:extLst>
              <a:ext uri="{FF2B5EF4-FFF2-40B4-BE49-F238E27FC236}">
                <a16:creationId xmlns:a16="http://schemas.microsoft.com/office/drawing/2014/main" id="{3BBE5CB6-216D-419D-82FF-E56F5A92CDD5}"/>
              </a:ext>
            </a:extLst>
          </p:cNvPr>
          <p:cNvSpPr>
            <a:spLocks noGrp="1"/>
          </p:cNvSpPr>
          <p:nvPr>
            <p:ph sz="quarter" idx="14"/>
          </p:nvPr>
        </p:nvSpPr>
        <p:spPr>
          <a:xfrm>
            <a:off x="1085593" y="1834169"/>
            <a:ext cx="3757426" cy="563208"/>
          </a:xfrm>
        </p:spPr>
        <p:txBody>
          <a:bodyPr/>
          <a:lstStyle/>
          <a:p>
            <a:pPr marL="0" indent="0" algn="ctr" defTabSz="914225">
              <a:lnSpc>
                <a:spcPct val="100000"/>
              </a:lnSpc>
              <a:spcBef>
                <a:spcPts val="0"/>
              </a:spcBef>
              <a:buNone/>
              <a:defRPr/>
            </a:pPr>
            <a:r>
              <a:rPr lang="en-US" sz="1800" kern="0">
                <a:gradFill>
                  <a:gsLst>
                    <a:gs pos="69000">
                      <a:srgbClr val="BE42CF"/>
                    </a:gs>
                    <a:gs pos="0">
                      <a:srgbClr val="1977DC"/>
                    </a:gs>
                    <a:gs pos="100000">
                      <a:srgbClr val="F4364C"/>
                    </a:gs>
                  </a:gsLst>
                  <a:lin ang="0" scaled="1"/>
                </a:gradFill>
                <a:latin typeface="Segoe UI Semibold"/>
              </a:rPr>
              <a:t>Migration (IaaS) </a:t>
            </a:r>
            <a:endParaRPr lang="en-US" sz="1800" kern="0">
              <a:solidFill>
                <a:schemeClr val="tx1"/>
              </a:solidFill>
              <a:latin typeface="Segoe UI Semibold"/>
            </a:endParaRPr>
          </a:p>
          <a:p>
            <a:pPr marL="0" indent="0" algn="ctr" defTabSz="914225">
              <a:lnSpc>
                <a:spcPct val="100000"/>
              </a:lnSpc>
              <a:spcBef>
                <a:spcPts val="0"/>
              </a:spcBef>
              <a:buNone/>
              <a:defRPr/>
            </a:pPr>
            <a:r>
              <a:rPr lang="en-US" sz="1800" kern="0">
                <a:solidFill>
                  <a:schemeClr val="tx1"/>
                </a:solidFill>
                <a:latin typeface="Segoe UI Semibold"/>
              </a:rPr>
              <a:t>Drivers: </a:t>
            </a:r>
            <a:r>
              <a:rPr lang="en-US" sz="1400" kern="0">
                <a:solidFill>
                  <a:schemeClr val="tx1"/>
                </a:solidFill>
              </a:rPr>
              <a:t>Timelines, threats &amp; business model</a:t>
            </a:r>
            <a:endParaRPr lang="en-US">
              <a:solidFill>
                <a:schemeClr val="tx1"/>
              </a:solidFill>
            </a:endParaRPr>
          </a:p>
        </p:txBody>
      </p:sp>
      <p:cxnSp>
        <p:nvCxnSpPr>
          <p:cNvPr id="517" name="Straight Arrow Connector 516" descr="An arrow pointing downwards">
            <a:extLst>
              <a:ext uri="{FF2B5EF4-FFF2-40B4-BE49-F238E27FC236}">
                <a16:creationId xmlns:a16="http://schemas.microsoft.com/office/drawing/2014/main" id="{15997D4A-A047-49DC-8E0C-BF5519835CF0}"/>
              </a:ext>
              <a:ext uri="{C183D7F6-B498-43B3-948B-1728B52AA6E4}">
                <adec:decorative xmlns:adec="http://schemas.microsoft.com/office/drawing/2017/decorative" val="0"/>
              </a:ext>
            </a:extLst>
          </p:cNvPr>
          <p:cNvCxnSpPr>
            <a:cxnSpLocks/>
          </p:cNvCxnSpPr>
          <p:nvPr/>
        </p:nvCxnSpPr>
        <p:spPr>
          <a:xfrm>
            <a:off x="2964305" y="4051730"/>
            <a:ext cx="0" cy="547177"/>
          </a:xfrm>
          <a:prstGeom prst="straightConnector1">
            <a:avLst/>
          </a:prstGeom>
          <a:noFill/>
          <a:ln w="57150" cap="flat" cmpd="sng" algn="ctr">
            <a:solidFill>
              <a:srgbClr val="0078D4"/>
            </a:solidFill>
            <a:prstDash val="sysDash"/>
            <a:headEnd type="none" w="lg" len="med"/>
            <a:tailEnd type="triangle"/>
          </a:ln>
          <a:effectLst/>
        </p:spPr>
      </p:cxnSp>
      <p:sp>
        <p:nvSpPr>
          <p:cNvPr id="16" name="Content Placeholder 15">
            <a:extLst>
              <a:ext uri="{FF2B5EF4-FFF2-40B4-BE49-F238E27FC236}">
                <a16:creationId xmlns:a16="http://schemas.microsoft.com/office/drawing/2014/main" id="{1ED2994B-070B-45CA-A1F3-184264E074BA}"/>
              </a:ext>
            </a:extLst>
          </p:cNvPr>
          <p:cNvSpPr>
            <a:spLocks noGrp="1"/>
          </p:cNvSpPr>
          <p:nvPr>
            <p:ph sz="quarter" idx="16"/>
          </p:nvPr>
        </p:nvSpPr>
        <p:spPr>
          <a:xfrm>
            <a:off x="1157531" y="4636991"/>
            <a:ext cx="3613549" cy="777587"/>
          </a:xfrm>
        </p:spPr>
        <p:txBody>
          <a:bodyPr/>
          <a:lstStyle/>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Expiring contracts, security/resilience/scalability &amp; </a:t>
            </a:r>
          </a:p>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CAPEX to OPEX</a:t>
            </a:r>
            <a:endParaRPr lang="en-US">
              <a:solidFill>
                <a:schemeClr val="tx1"/>
              </a:solidFill>
            </a:endParaRPr>
          </a:p>
        </p:txBody>
      </p:sp>
      <p:sp>
        <p:nvSpPr>
          <p:cNvPr id="2" name="Arrow: Right 1" descr="An arrow pointing towards right">
            <a:extLst>
              <a:ext uri="{FF2B5EF4-FFF2-40B4-BE49-F238E27FC236}">
                <a16:creationId xmlns:a16="http://schemas.microsoft.com/office/drawing/2014/main" id="{83E55984-456F-4CB1-BD26-5CFE47468078}"/>
              </a:ext>
              <a:ext uri="{C183D7F6-B498-43B3-948B-1728B52AA6E4}">
                <adec:decorative xmlns:adec="http://schemas.microsoft.com/office/drawing/2017/decorative" val="0"/>
              </a:ext>
            </a:extLst>
          </p:cNvPr>
          <p:cNvSpPr/>
          <p:nvPr/>
        </p:nvSpPr>
        <p:spPr>
          <a:xfrm>
            <a:off x="5534342" y="3341647"/>
            <a:ext cx="983691" cy="797042"/>
          </a:xfrm>
          <a:prstGeom prst="rightArrow">
            <a:avLst/>
          </a:prstGeom>
          <a:gradFill>
            <a:gsLst>
              <a:gs pos="69000">
                <a:srgbClr val="BE42CF"/>
              </a:gs>
              <a:gs pos="0">
                <a:srgbClr val="1977DC"/>
              </a:gs>
              <a:gs pos="100000">
                <a:srgbClr val="F4364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Content Placeholder 16">
            <a:extLst>
              <a:ext uri="{FF2B5EF4-FFF2-40B4-BE49-F238E27FC236}">
                <a16:creationId xmlns:a16="http://schemas.microsoft.com/office/drawing/2014/main" id="{CFBC83C8-4DD1-4317-8773-324D9A811633}"/>
              </a:ext>
            </a:extLst>
          </p:cNvPr>
          <p:cNvSpPr>
            <a:spLocks noGrp="1"/>
          </p:cNvSpPr>
          <p:nvPr>
            <p:ph sz="quarter" idx="17"/>
          </p:nvPr>
        </p:nvSpPr>
        <p:spPr>
          <a:xfrm>
            <a:off x="7201621" y="1812581"/>
            <a:ext cx="3757426" cy="772219"/>
          </a:xfrm>
        </p:spPr>
        <p:txBody>
          <a:bodyPr/>
          <a:lstStyle/>
          <a:p>
            <a:pPr marL="0" indent="0" algn="ctr" defTabSz="914225">
              <a:lnSpc>
                <a:spcPct val="100000"/>
              </a:lnSpc>
              <a:spcBef>
                <a:spcPts val="0"/>
              </a:spcBef>
              <a:buNone/>
              <a:defRPr/>
            </a:pPr>
            <a:r>
              <a:rPr lang="en-US" sz="1800" kern="0">
                <a:gradFill>
                  <a:gsLst>
                    <a:gs pos="69000">
                      <a:srgbClr val="BE42CF"/>
                    </a:gs>
                    <a:gs pos="0">
                      <a:srgbClr val="1977DC"/>
                    </a:gs>
                    <a:gs pos="100000">
                      <a:srgbClr val="F4364C"/>
                    </a:gs>
                  </a:gsLst>
                  <a:lin ang="0" scaled="1"/>
                </a:gradFill>
                <a:latin typeface="Segoe UI Semibold"/>
              </a:rPr>
              <a:t>Modernization (PaaS/SaaS)</a:t>
            </a:r>
            <a:endParaRPr lang="en-US" sz="1800" kern="0">
              <a:solidFill>
                <a:schemeClr val="tx1"/>
              </a:solidFill>
              <a:latin typeface="Segoe UI Semibold"/>
            </a:endParaRPr>
          </a:p>
          <a:p>
            <a:pPr marL="0" indent="0" algn="ctr" defTabSz="914225">
              <a:lnSpc>
                <a:spcPct val="100000"/>
              </a:lnSpc>
              <a:spcBef>
                <a:spcPts val="0"/>
              </a:spcBef>
              <a:buNone/>
              <a:defRPr/>
            </a:pPr>
            <a:r>
              <a:rPr lang="en-US" sz="1800" kern="0">
                <a:solidFill>
                  <a:schemeClr val="tx1"/>
                </a:solidFill>
                <a:latin typeface="Segoe UI Semibold"/>
              </a:rPr>
              <a:t> Drivers: </a:t>
            </a:r>
            <a:r>
              <a:rPr lang="en-US" sz="1400" kern="0">
                <a:solidFill>
                  <a:schemeClr val="tx1"/>
                </a:solidFill>
              </a:rPr>
              <a:t>Productivity, cost optimization &amp; business insights</a:t>
            </a:r>
            <a:endParaRPr lang="en-US">
              <a:solidFill>
                <a:schemeClr val="tx1"/>
              </a:solidFill>
            </a:endParaRPr>
          </a:p>
        </p:txBody>
      </p:sp>
      <p:cxnSp>
        <p:nvCxnSpPr>
          <p:cNvPr id="576" name="Straight Arrow Connector 575" descr="An arrow pointing downwards">
            <a:extLst>
              <a:ext uri="{FF2B5EF4-FFF2-40B4-BE49-F238E27FC236}">
                <a16:creationId xmlns:a16="http://schemas.microsoft.com/office/drawing/2014/main" id="{1A0D6389-90A4-4B4E-B598-662BDEF6296A}"/>
              </a:ext>
              <a:ext uri="{C183D7F6-B498-43B3-948B-1728B52AA6E4}">
                <adec:decorative xmlns:adec="http://schemas.microsoft.com/office/drawing/2017/decorative" val="0"/>
              </a:ext>
            </a:extLst>
          </p:cNvPr>
          <p:cNvCxnSpPr>
            <a:cxnSpLocks/>
          </p:cNvCxnSpPr>
          <p:nvPr/>
        </p:nvCxnSpPr>
        <p:spPr>
          <a:xfrm>
            <a:off x="9080333" y="4051730"/>
            <a:ext cx="0" cy="547177"/>
          </a:xfrm>
          <a:prstGeom prst="straightConnector1">
            <a:avLst/>
          </a:prstGeom>
          <a:noFill/>
          <a:ln w="57150" cap="flat" cmpd="sng" algn="ctr">
            <a:solidFill>
              <a:srgbClr val="0078D4"/>
            </a:solidFill>
            <a:prstDash val="sysDash"/>
            <a:headEnd type="none" w="lg" len="med"/>
            <a:tailEnd type="triangle"/>
          </a:ln>
          <a:effectLst/>
        </p:spPr>
      </p:cxnSp>
      <p:sp>
        <p:nvSpPr>
          <p:cNvPr id="19" name="Content Placeholder 18">
            <a:extLst>
              <a:ext uri="{FF2B5EF4-FFF2-40B4-BE49-F238E27FC236}">
                <a16:creationId xmlns:a16="http://schemas.microsoft.com/office/drawing/2014/main" id="{1EF386B0-F50A-44FC-A537-5DF2D648DB23}"/>
              </a:ext>
            </a:extLst>
          </p:cNvPr>
          <p:cNvSpPr>
            <a:spLocks noGrp="1"/>
          </p:cNvSpPr>
          <p:nvPr>
            <p:ph sz="quarter" idx="19"/>
          </p:nvPr>
        </p:nvSpPr>
        <p:spPr>
          <a:xfrm>
            <a:off x="7507558" y="4668557"/>
            <a:ext cx="3145550" cy="746019"/>
          </a:xfrm>
        </p:spPr>
        <p:txBody>
          <a:bodyPr/>
          <a:lstStyle/>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Application Innovations(TTM), </a:t>
            </a:r>
          </a:p>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reduced resources and lock-in,   data analytics (AI)</a:t>
            </a:r>
          </a:p>
        </p:txBody>
      </p:sp>
      <p:sp>
        <p:nvSpPr>
          <p:cNvPr id="28" name="TextBox 27">
            <a:extLst>
              <a:ext uri="{FF2B5EF4-FFF2-40B4-BE49-F238E27FC236}">
                <a16:creationId xmlns:a16="http://schemas.microsoft.com/office/drawing/2014/main" id="{F3E080EA-C96D-0249-9E60-91A2C7020D81}"/>
              </a:ext>
            </a:extLst>
          </p:cNvPr>
          <p:cNvSpPr txBox="1"/>
          <p:nvPr/>
        </p:nvSpPr>
        <p:spPr>
          <a:xfrm>
            <a:off x="1085593" y="5573814"/>
            <a:ext cx="3757426" cy="362072"/>
          </a:xfrm>
          <a:prstGeom prst="rect">
            <a:avLst/>
          </a:prstGeom>
          <a:noFill/>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1" u="none" strike="noStrike" kern="1200" cap="none" spc="0" normalizeH="0" baseline="0" noProof="0">
                <a:ln>
                  <a:noFill/>
                </a:ln>
                <a:solidFill>
                  <a:srgbClr val="0078D4"/>
                </a:solidFill>
                <a:effectLst/>
                <a:uLnTx/>
                <a:uFillTx/>
                <a:latin typeface="Segoe UI" panose="020B0502040204020203" pitchFamily="34" charset="0"/>
                <a:ea typeface="+mn-ea"/>
                <a:cs typeface="+mn-cs"/>
              </a:rPr>
              <a:t>Move workloads “as-is”</a:t>
            </a:r>
          </a:p>
        </p:txBody>
      </p:sp>
      <p:sp>
        <p:nvSpPr>
          <p:cNvPr id="29" name="Text Placeholder 10">
            <a:extLst>
              <a:ext uri="{FF2B5EF4-FFF2-40B4-BE49-F238E27FC236}">
                <a16:creationId xmlns:a16="http://schemas.microsoft.com/office/drawing/2014/main" id="{E75F8ED3-BD66-7BD3-1238-4E74E923A539}"/>
              </a:ext>
            </a:extLst>
          </p:cNvPr>
          <p:cNvSpPr txBox="1">
            <a:spLocks/>
          </p:cNvSpPr>
          <p:nvPr/>
        </p:nvSpPr>
        <p:spPr>
          <a:xfrm>
            <a:off x="7201621" y="5607016"/>
            <a:ext cx="3757426" cy="494997"/>
          </a:xfrm>
          <a:prstGeom prst="rect">
            <a:avLst/>
          </a:prstGeom>
        </p:spPr>
        <p:txBody>
          <a:bodyPr vert="horz" lIns="0" tIns="45713" rIns="91427" bIns="45713" rtlCol="0">
            <a:noAutofit/>
          </a:bodyPr>
          <a:lstStyle>
            <a:lvl1pPr marL="227985" indent="-227985" algn="l" defTabSz="911939" rtl="0" eaLnBrk="1" latinLnBrk="0" hangingPunct="1">
              <a:lnSpc>
                <a:spcPct val="90000"/>
              </a:lnSpc>
              <a:spcBef>
                <a:spcPts val="998"/>
              </a:spcBef>
              <a:buFont typeface="Arial" panose="020B0604020202020204" pitchFamily="34" charset="0"/>
              <a:buChar char="•"/>
              <a:defRPr sz="2800" kern="1200">
                <a:solidFill>
                  <a:schemeClr val="bg2"/>
                </a:solidFill>
                <a:latin typeface="+mn-lt"/>
                <a:ea typeface="+mn-ea"/>
                <a:cs typeface="+mn-cs"/>
              </a:defRPr>
            </a:lvl1pPr>
            <a:lvl2pPr marL="683954" indent="-227985" algn="l" defTabSz="911939" rtl="0" eaLnBrk="1" latinLnBrk="0" hangingPunct="1">
              <a:lnSpc>
                <a:spcPct val="90000"/>
              </a:lnSpc>
              <a:spcBef>
                <a:spcPts val="499"/>
              </a:spcBef>
              <a:buFont typeface="Arial" panose="020B0604020202020204" pitchFamily="34" charset="0"/>
              <a:buChar char="•"/>
              <a:defRPr sz="2400" kern="1200">
                <a:solidFill>
                  <a:schemeClr val="bg2"/>
                </a:solidFill>
                <a:latin typeface="+mn-lt"/>
                <a:ea typeface="+mn-ea"/>
                <a:cs typeface="+mn-cs"/>
              </a:defRPr>
            </a:lvl2pPr>
            <a:lvl3pPr marL="1139924" indent="-227985" algn="l" defTabSz="911939" rtl="0" eaLnBrk="1" latinLnBrk="0" hangingPunct="1">
              <a:lnSpc>
                <a:spcPct val="90000"/>
              </a:lnSpc>
              <a:spcBef>
                <a:spcPts val="499"/>
              </a:spcBef>
              <a:buFont typeface="Arial" panose="020B0604020202020204" pitchFamily="34" charset="0"/>
              <a:buChar char="•"/>
              <a:defRPr sz="2000" kern="1200">
                <a:solidFill>
                  <a:schemeClr val="bg2"/>
                </a:solidFill>
                <a:latin typeface="+mn-lt"/>
                <a:ea typeface="+mn-ea"/>
                <a:cs typeface="+mn-cs"/>
              </a:defRPr>
            </a:lvl3pPr>
            <a:lvl4pPr marL="1595893" indent="-227985" algn="l" defTabSz="911939" rtl="0" eaLnBrk="1" latinLnBrk="0" hangingPunct="1">
              <a:lnSpc>
                <a:spcPct val="90000"/>
              </a:lnSpc>
              <a:spcBef>
                <a:spcPts val="499"/>
              </a:spcBef>
              <a:buFont typeface="Arial" panose="020B0604020202020204" pitchFamily="34" charset="0"/>
              <a:buChar char="•"/>
              <a:defRPr sz="1800" kern="1200">
                <a:solidFill>
                  <a:schemeClr val="bg2"/>
                </a:solidFill>
                <a:latin typeface="+mn-lt"/>
                <a:ea typeface="+mn-ea"/>
                <a:cs typeface="+mn-cs"/>
              </a:defRPr>
            </a:lvl4pPr>
            <a:lvl5pPr marL="2051863" indent="-227985" algn="l" defTabSz="911939" rtl="0" eaLnBrk="1" latinLnBrk="0" hangingPunct="1">
              <a:lnSpc>
                <a:spcPct val="90000"/>
              </a:lnSpc>
              <a:spcBef>
                <a:spcPts val="499"/>
              </a:spcBef>
              <a:buFont typeface="Arial" panose="020B0604020202020204" pitchFamily="34" charset="0"/>
              <a:buChar char="•"/>
              <a:defRPr sz="1800" kern="1200">
                <a:solidFill>
                  <a:schemeClr val="bg2"/>
                </a:solidFill>
                <a:latin typeface="+mn-lt"/>
                <a:ea typeface="+mn-ea"/>
                <a:cs typeface="+mn-cs"/>
              </a:defRPr>
            </a:lvl5pPr>
            <a:lvl6pPr marL="250783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80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77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741"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765" b="0" i="1" u="none" strike="noStrike" kern="1200" cap="none" spc="0" normalizeH="0" baseline="0" noProof="0">
                <a:ln>
                  <a:noFill/>
                </a:ln>
                <a:solidFill>
                  <a:srgbClr val="0078D4"/>
                </a:solidFill>
                <a:effectLst/>
                <a:uLnTx/>
                <a:uFillTx/>
                <a:latin typeface="Segoe UI" panose="020B0502040204020203" pitchFamily="34" charset="0"/>
                <a:ea typeface="+mn-ea"/>
                <a:cs typeface="+mn-cs"/>
              </a:rPr>
              <a:t>Update the application stack</a:t>
            </a:r>
          </a:p>
        </p:txBody>
      </p:sp>
      <p:sp>
        <p:nvSpPr>
          <p:cNvPr id="3" name="Content Placeholder 12">
            <a:extLst>
              <a:ext uri="{FF2B5EF4-FFF2-40B4-BE49-F238E27FC236}">
                <a16:creationId xmlns:a16="http://schemas.microsoft.com/office/drawing/2014/main" id="{605FE386-3451-AA3A-28A3-C6FADCBBB3FF}"/>
              </a:ext>
            </a:extLst>
          </p:cNvPr>
          <p:cNvSpPr txBox="1">
            <a:spLocks/>
          </p:cNvSpPr>
          <p:nvPr/>
        </p:nvSpPr>
        <p:spPr>
          <a:xfrm>
            <a:off x="3207805" y="6282214"/>
            <a:ext cx="5569129" cy="369279"/>
          </a:xfrm>
          <a:prstGeom prst="rect">
            <a:avLst/>
          </a:prstGeom>
        </p:spPr>
        <p:txBody>
          <a:bodyPr vert="horz" lIns="0" tIns="44821" rIns="89642" bIns="44821" rtlCol="0">
            <a:noAutofit/>
          </a:bodyP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gradFill>
                  <a:gsLst>
                    <a:gs pos="69000">
                      <a:srgbClr val="BE42CF"/>
                    </a:gs>
                    <a:gs pos="0">
                      <a:srgbClr val="1977DC"/>
                    </a:gs>
                    <a:gs pos="100000">
                      <a:srgbClr val="F4364C"/>
                    </a:gs>
                  </a:gsLst>
                  <a:lin ang="0" scaled="1"/>
                </a:gradFill>
                <a:effectLst/>
                <a:uLnTx/>
                <a:uFillTx/>
                <a:latin typeface="Segoe UI"/>
                <a:ea typeface="+mn-ea"/>
                <a:cs typeface="+mn-cs"/>
              </a:rPr>
              <a:t>Azure on your terms</a:t>
            </a:r>
            <a:endParaRPr kumimoji="0" lang="en-US" sz="2800" b="0" i="0" u="none" strike="noStrike" kern="1200" cap="none" spc="0" normalizeH="0" baseline="0" noProof="0">
              <a:ln>
                <a:noFill/>
              </a:ln>
              <a:gradFill>
                <a:gsLst>
                  <a:gs pos="69000">
                    <a:srgbClr val="BE42CF"/>
                  </a:gs>
                  <a:gs pos="0">
                    <a:srgbClr val="1977DC"/>
                  </a:gs>
                  <a:gs pos="100000">
                    <a:srgbClr val="F4364C"/>
                  </a:gs>
                </a:gsLst>
                <a:lin ang="0" scaled="1"/>
              </a:gradFill>
              <a:effectLst/>
              <a:uLnTx/>
              <a:uFillTx/>
              <a:latin typeface="Segoe UI"/>
              <a:ea typeface="+mn-ea"/>
              <a:cs typeface="+mn-cs"/>
            </a:endParaRPr>
          </a:p>
        </p:txBody>
      </p:sp>
      <p:sp>
        <p:nvSpPr>
          <p:cNvPr id="6" name="Title 1">
            <a:extLst>
              <a:ext uri="{FF2B5EF4-FFF2-40B4-BE49-F238E27FC236}">
                <a16:creationId xmlns:a16="http://schemas.microsoft.com/office/drawing/2014/main" id="{1B8A84EC-59E1-1C71-6975-DB8AB16B4B43}"/>
              </a:ext>
            </a:extLst>
          </p:cNvPr>
          <p:cNvSpPr txBox="1">
            <a:spLocks noGrp="1"/>
          </p:cNvSpPr>
          <p:nvPr>
            <p:ph type="title" idx="4294967295"/>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0" baseline="0">
                <a:ln w="3175">
                  <a:noFill/>
                </a:ln>
                <a:solidFill>
                  <a:schemeClr val="accent1"/>
                </a:solidFill>
                <a:effectLst/>
                <a:latin typeface="Segoe Sans Display Semibold" pitchFamily="2" charset="0"/>
                <a:ea typeface="+mn-ea"/>
                <a:cs typeface="Segoe Sans Display Semibold" pitchFamily="2"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CA" sz="3600" b="0" i="0" u="none" strike="noStrike" kern="1200" cap="none" spc="0" normalizeH="0" baseline="0" noProof="0">
                <a:ln w="3175">
                  <a:noFill/>
                </a:ln>
                <a:solidFill>
                  <a:srgbClr val="0078D4"/>
                </a:solidFill>
                <a:effectLst/>
                <a:uLnTx/>
                <a:uFillTx/>
                <a:latin typeface="Segoe Sans Display Semibold" pitchFamily="2" charset="0"/>
                <a:ea typeface="+mn-ea"/>
                <a:cs typeface="Segoe Sans Display Semibold" pitchFamily="2" charset="0"/>
              </a:rPr>
              <a:t>Understanding Migration and Modernization</a:t>
            </a:r>
          </a:p>
        </p:txBody>
      </p:sp>
      <p:pic>
        <p:nvPicPr>
          <p:cNvPr id="4" name="Picture 3" descr="A blue and white shield&#10;&#10;Description automatically generated with medium confidence">
            <a:extLst>
              <a:ext uri="{FF2B5EF4-FFF2-40B4-BE49-F238E27FC236}">
                <a16:creationId xmlns:a16="http://schemas.microsoft.com/office/drawing/2014/main" id="{5D4F5ABA-739C-3F15-3B9D-123C83BE8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98" y="2721487"/>
            <a:ext cx="471222" cy="643400"/>
          </a:xfrm>
          <a:prstGeom prst="rect">
            <a:avLst/>
          </a:prstGeom>
        </p:spPr>
      </p:pic>
      <p:pic>
        <p:nvPicPr>
          <p:cNvPr id="7" name="Picture 6">
            <a:extLst>
              <a:ext uri="{FF2B5EF4-FFF2-40B4-BE49-F238E27FC236}">
                <a16:creationId xmlns:a16="http://schemas.microsoft.com/office/drawing/2014/main" id="{D68364D4-5877-0B3A-04A0-F07DB5B1C66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23344" y="3388706"/>
            <a:ext cx="471222" cy="535773"/>
          </a:xfrm>
          <a:prstGeom prst="rect">
            <a:avLst/>
          </a:prstGeom>
        </p:spPr>
      </p:pic>
      <p:pic>
        <p:nvPicPr>
          <p:cNvPr id="8" name="Picture 7">
            <a:extLst>
              <a:ext uri="{FF2B5EF4-FFF2-40B4-BE49-F238E27FC236}">
                <a16:creationId xmlns:a16="http://schemas.microsoft.com/office/drawing/2014/main" id="{D1FE5F34-DC11-2576-4495-00E3D4C879D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392863" y="2707026"/>
            <a:ext cx="471222" cy="620029"/>
          </a:xfrm>
          <a:prstGeom prst="rect">
            <a:avLst/>
          </a:prstGeom>
        </p:spPr>
      </p:pic>
      <p:pic>
        <p:nvPicPr>
          <p:cNvPr id="9" name="Picture 8" descr="A picture containing screenshot, rectangle, square, line&#10;&#10;Description automatically generated">
            <a:extLst>
              <a:ext uri="{FF2B5EF4-FFF2-40B4-BE49-F238E27FC236}">
                <a16:creationId xmlns:a16="http://schemas.microsoft.com/office/drawing/2014/main" id="{805F5F27-268A-675E-DE4C-05B3D51E4B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4793" y="3443692"/>
            <a:ext cx="471222" cy="513109"/>
          </a:xfrm>
          <a:prstGeom prst="rect">
            <a:avLst/>
          </a:prstGeom>
        </p:spPr>
      </p:pic>
      <p:pic>
        <p:nvPicPr>
          <p:cNvPr id="10" name="Picture 9" descr="A blue circles on a black background&#10;&#10;Description automatically generated with low confidence">
            <a:extLst>
              <a:ext uri="{FF2B5EF4-FFF2-40B4-BE49-F238E27FC236}">
                <a16:creationId xmlns:a16="http://schemas.microsoft.com/office/drawing/2014/main" id="{0214D06C-C4A3-8647-BDCE-66F57C7DD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5351" y="2817940"/>
            <a:ext cx="829963" cy="1031526"/>
          </a:xfrm>
          <a:prstGeom prst="rect">
            <a:avLst/>
          </a:prstGeom>
        </p:spPr>
      </p:pic>
    </p:spTree>
    <p:extLst>
      <p:ext uri="{BB962C8B-B14F-4D97-AF65-F5344CB8AC3E}">
        <p14:creationId xmlns:p14="http://schemas.microsoft.com/office/powerpoint/2010/main" val="156379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1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290286" y="1967948"/>
            <a:ext cx="11596914" cy="3524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Database services for open-source</a:t>
            </a:r>
          </a:p>
        </p:txBody>
      </p:sp>
      <p:sp>
        <p:nvSpPr>
          <p:cNvPr id="7" name="TextBox 6">
            <a:extLst>
              <a:ext uri="{FF2B5EF4-FFF2-40B4-BE49-F238E27FC236}">
                <a16:creationId xmlns:a16="http://schemas.microsoft.com/office/drawing/2014/main" id="{2FDFFDBC-4900-4AF2-A671-9F032A0B4833}"/>
              </a:ext>
            </a:extLst>
          </p:cNvPr>
          <p:cNvSpPr txBox="1"/>
          <p:nvPr/>
        </p:nvSpPr>
        <p:spPr>
          <a:xfrm>
            <a:off x="170227" y="1365825"/>
            <a:ext cx="89886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managed solutions for common open-source RDBMSs </a:t>
            </a:r>
          </a:p>
        </p:txBody>
      </p:sp>
      <p:sp>
        <p:nvSpPr>
          <p:cNvPr id="30" name="TextBox 29">
            <a:extLst>
              <a:ext uri="{FF2B5EF4-FFF2-40B4-BE49-F238E27FC236}">
                <a16:creationId xmlns:a16="http://schemas.microsoft.com/office/drawing/2014/main" id="{ABE90EE3-1556-431E-8983-EA1246240CD3}"/>
              </a:ext>
            </a:extLst>
          </p:cNvPr>
          <p:cNvSpPr txBox="1"/>
          <p:nvPr/>
        </p:nvSpPr>
        <p:spPr>
          <a:xfrm>
            <a:off x="1063838" y="2292920"/>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MySQL</a:t>
            </a:r>
          </a:p>
        </p:txBody>
      </p:sp>
      <p:sp>
        <p:nvSpPr>
          <p:cNvPr id="26" name="TextBox 25">
            <a:extLst>
              <a:ext uri="{FF2B5EF4-FFF2-40B4-BE49-F238E27FC236}">
                <a16:creationId xmlns:a16="http://schemas.microsoft.com/office/drawing/2014/main" id="{F90E4F3A-5DB4-42F6-8F81-E9203C1B7CAF}"/>
              </a:ext>
            </a:extLst>
          </p:cNvPr>
          <p:cNvSpPr txBox="1"/>
          <p:nvPr/>
        </p:nvSpPr>
        <p:spPr>
          <a:xfrm>
            <a:off x="559844" y="3282837"/>
            <a:ext cx="3531704"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PaaS implementation of MySQL in the Azure cloud, based on the MySQL Community Edition</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Commonly used in Linux, Apache, MySQL, PHP (LAMP) application architectures</a:t>
            </a:r>
          </a:p>
        </p:txBody>
      </p:sp>
      <p:sp>
        <p:nvSpPr>
          <p:cNvPr id="31" name="TextBox 30">
            <a:extLst>
              <a:ext uri="{FF2B5EF4-FFF2-40B4-BE49-F238E27FC236}">
                <a16:creationId xmlns:a16="http://schemas.microsoft.com/office/drawing/2014/main" id="{DA265BD7-54CB-44B7-8031-B4F6CAD59809}"/>
              </a:ext>
            </a:extLst>
          </p:cNvPr>
          <p:cNvSpPr txBox="1"/>
          <p:nvPr/>
        </p:nvSpPr>
        <p:spPr>
          <a:xfrm>
            <a:off x="4987233" y="2275151"/>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MariaDB</a:t>
            </a:r>
          </a:p>
        </p:txBody>
      </p:sp>
      <p:sp>
        <p:nvSpPr>
          <p:cNvPr id="25" name="TextBox 24">
            <a:extLst>
              <a:ext uri="{FF2B5EF4-FFF2-40B4-BE49-F238E27FC236}">
                <a16:creationId xmlns:a16="http://schemas.microsoft.com/office/drawing/2014/main" id="{4DFC0249-9706-4672-97DF-7D0600CAADDA}"/>
              </a:ext>
            </a:extLst>
          </p:cNvPr>
          <p:cNvSpPr txBox="1"/>
          <p:nvPr/>
        </p:nvSpPr>
        <p:spPr>
          <a:xfrm>
            <a:off x="4462609" y="3265158"/>
            <a:ext cx="3389047"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An </a:t>
            </a: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implementation of the MariaDB Community Edition database management system adapted to run in Azure</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Compatibility with Oracle Database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9" name="TextBox 8">
            <a:extLst>
              <a:ext uri="{FF2B5EF4-FFF2-40B4-BE49-F238E27FC236}">
                <a16:creationId xmlns:a16="http://schemas.microsoft.com/office/drawing/2014/main" id="{46B15648-1949-4870-BC2B-58C2DA18D3B8}"/>
              </a:ext>
            </a:extLst>
          </p:cNvPr>
          <p:cNvSpPr txBox="1"/>
          <p:nvPr/>
        </p:nvSpPr>
        <p:spPr>
          <a:xfrm>
            <a:off x="8803731" y="2331385"/>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PostgreSQL</a:t>
            </a:r>
          </a:p>
        </p:txBody>
      </p:sp>
      <p:sp>
        <p:nvSpPr>
          <p:cNvPr id="22" name="TextBox 21">
            <a:extLst>
              <a:ext uri="{FF2B5EF4-FFF2-40B4-BE49-F238E27FC236}">
                <a16:creationId xmlns:a16="http://schemas.microsoft.com/office/drawing/2014/main" id="{C2476542-F14B-45AF-9215-8E1525F64C95}"/>
              </a:ext>
            </a:extLst>
          </p:cNvPr>
          <p:cNvSpPr txBox="1"/>
          <p:nvPr/>
        </p:nvSpPr>
        <p:spPr>
          <a:xfrm>
            <a:off x="8243109" y="3285855"/>
            <a:ext cx="3389047" cy="1569660"/>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Database service in the Microsoft cloud based on the PostgreSQL Community Edition database engine</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Hybrid relational and object storage</a:t>
            </a:r>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2"/>
            <a:ext cx="3688649" cy="339498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392220"/>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403851"/>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43812591-642F-42F7-952C-7CABCB79A2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257384"/>
            <a:ext cx="829599" cy="829599"/>
          </a:xfrm>
          <a:prstGeom prst="rect">
            <a:avLst/>
          </a:prstGeom>
        </p:spPr>
      </p:pic>
      <p:pic>
        <p:nvPicPr>
          <p:cNvPr id="28" name="Graphic 27">
            <a:extLst>
              <a:ext uri="{FF2B5EF4-FFF2-40B4-BE49-F238E27FC236}">
                <a16:creationId xmlns:a16="http://schemas.microsoft.com/office/drawing/2014/main" id="{ABD70F5A-B09F-45F0-8747-67F7A931F3E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152" y="2278082"/>
            <a:ext cx="829599" cy="829599"/>
          </a:xfrm>
          <a:prstGeom prst="rect">
            <a:avLst/>
          </a:prstGeom>
        </p:spPr>
      </p:pic>
      <p:pic>
        <p:nvPicPr>
          <p:cNvPr id="29" name="Graphic 28">
            <a:extLst>
              <a:ext uri="{FF2B5EF4-FFF2-40B4-BE49-F238E27FC236}">
                <a16:creationId xmlns:a16="http://schemas.microsoft.com/office/drawing/2014/main" id="{63979225-891B-4159-82AE-BFD0C48F5B0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251" y="2292920"/>
            <a:ext cx="867099" cy="867099"/>
          </a:xfrm>
          <a:prstGeom prst="rect">
            <a:avLst/>
          </a:prstGeom>
        </p:spPr>
      </p:pic>
      <p:sp>
        <p:nvSpPr>
          <p:cNvPr id="2" name="Rectangle 1">
            <a:extLst>
              <a:ext uri="{FF2B5EF4-FFF2-40B4-BE49-F238E27FC236}">
                <a16:creationId xmlns:a16="http://schemas.microsoft.com/office/drawing/2014/main" id="{1FDDCFC2-6E1B-4BD8-85EA-C9E0293B70CA}"/>
              </a:ext>
            </a:extLst>
          </p:cNvPr>
          <p:cNvSpPr/>
          <p:nvPr/>
        </p:nvSpPr>
        <p:spPr bwMode="auto">
          <a:xfrm>
            <a:off x="669235" y="5231576"/>
            <a:ext cx="10861716" cy="61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10168406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4: Knowledge check</a:t>
            </a:r>
          </a:p>
        </p:txBody>
      </p:sp>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2450" y="1720108"/>
            <a:ext cx="10450159"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option offers the best compatibility when migrating an existing SQL Server 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(elastic pool)</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p>
        </p:txBody>
      </p:sp>
      <p:sp>
        <p:nvSpPr>
          <p:cNvPr id="4" name="Graphic 26">
            <a:extLst>
              <a:ext uri="{FF2B5EF4-FFF2-40B4-BE49-F238E27FC236}">
                <a16:creationId xmlns:a16="http://schemas.microsoft.com/office/drawing/2014/main" id="{81258162-3A32-4CC3-A42A-D9F924A39B62}"/>
              </a:ext>
              <a:ext uri="{C183D7F6-B498-43B3-948B-1728B52AA6E4}">
                <adec:decorative xmlns:adec="http://schemas.microsoft.com/office/drawing/2017/decorative" val="1"/>
              </a:ext>
            </a:extLst>
          </p:cNvPr>
          <p:cNvSpPr/>
          <p:nvPr/>
        </p:nvSpPr>
        <p:spPr>
          <a:xfrm>
            <a:off x="1625708" y="270820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2450" y="3097871"/>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2450" y="3266698"/>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Most database maintenance tasks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purchase a SQL Server license</a:t>
            </a:r>
          </a:p>
          <a:p>
            <a:pPr marL="342834" lvl="1" indent="-342834" defTabSz="914192">
              <a:spcAft>
                <a:spcPts val="294"/>
              </a:spcAft>
              <a:buFont typeface="Wingdings" panose="05000000000000000000" pitchFamily="2" charset="2"/>
              <a:buChar char="q"/>
            </a:pPr>
            <a:r>
              <a:rPr lang="en-US" sz="1400">
                <a:latin typeface="Segoe UI" panose="020B0502040204020203" pitchFamily="34" charset="0"/>
              </a:rPr>
              <a:t>It </a:t>
            </a:r>
            <a:r>
              <a:rPr lang="en-US" sz="1400" dirty="0">
                <a:latin typeface="Segoe UI" panose="020B0502040204020203" pitchFamily="34" charset="0"/>
              </a:rPr>
              <a:t>can only support one database</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5108" y="351494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2450" y="447042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2450" y="4679009"/>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database service is the simplest option for migrating a LAMP application to Azure?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MySQL</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PostgreSQL</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5108" y="5176581"/>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pic>
        <p:nvPicPr>
          <p:cNvPr id="5" name="Graphic 4">
            <a:extLst>
              <a:ext uri="{FF2B5EF4-FFF2-40B4-BE49-F238E27FC236}">
                <a16:creationId xmlns:a16="http://schemas.microsoft.com/office/drawing/2014/main" id="{918929F8-B841-405B-A313-6460A90E03D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9" y="1605257"/>
            <a:ext cx="933775" cy="933775"/>
          </a:xfrm>
          <a:prstGeom prst="rect">
            <a:avLst/>
          </a:prstGeom>
        </p:spPr>
      </p:pic>
      <p:pic>
        <p:nvPicPr>
          <p:cNvPr id="6" name="Graphic 5">
            <a:extLst>
              <a:ext uri="{FF2B5EF4-FFF2-40B4-BE49-F238E27FC236}">
                <a16:creationId xmlns:a16="http://schemas.microsoft.com/office/drawing/2014/main" id="{6796B48B-0C8C-4A16-8D0A-4733580B6FC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3236210"/>
            <a:ext cx="933775" cy="933775"/>
          </a:xfrm>
          <a:prstGeom prst="rect">
            <a:avLst/>
          </a:prstGeom>
        </p:spPr>
      </p:pic>
      <p:pic>
        <p:nvPicPr>
          <p:cNvPr id="7" name="Graphic 6">
            <a:extLst>
              <a:ext uri="{FF2B5EF4-FFF2-40B4-BE49-F238E27FC236}">
                <a16:creationId xmlns:a16="http://schemas.microsoft.com/office/drawing/2014/main" id="{B9E8276C-AF64-4948-99C2-7AEF24974A9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4628582"/>
            <a:ext cx="933775" cy="933775"/>
          </a:xfrm>
          <a:prstGeom prst="rect">
            <a:avLst/>
          </a:prstGeom>
        </p:spPr>
      </p:pic>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5: Fundamentals of Azure Cosmos DB</a:t>
            </a:r>
            <a:endParaRPr lang="en-IN" sz="2000" dirty="0"/>
          </a:p>
        </p:txBody>
      </p:sp>
      <p:grpSp>
        <p:nvGrpSpPr>
          <p:cNvPr id="6" name="Group 5">
            <a:extLst>
              <a:ext uri="{FF2B5EF4-FFF2-40B4-BE49-F238E27FC236}">
                <a16:creationId xmlns:a16="http://schemas.microsoft.com/office/drawing/2014/main" id="{4570984A-80CA-4CB0-81FB-BB0E32D4A0D4}"/>
              </a:ext>
              <a:ext uri="{C183D7F6-B498-43B3-948B-1728B52AA6E4}">
                <adec:decorative xmlns:adec="http://schemas.microsoft.com/office/drawing/2017/decorative" val="1"/>
              </a:ext>
            </a:extLst>
          </p:cNvPr>
          <p:cNvGrpSpPr/>
          <p:nvPr/>
        </p:nvGrpSpPr>
        <p:grpSpPr>
          <a:xfrm>
            <a:off x="10164789" y="2840126"/>
            <a:ext cx="1250650" cy="1250650"/>
            <a:chOff x="2995195" y="3678811"/>
            <a:chExt cx="800001" cy="800001"/>
          </a:xfrm>
        </p:grpSpPr>
        <p:sp>
          <p:nvSpPr>
            <p:cNvPr id="7" name="Oval 6">
              <a:extLst>
                <a:ext uri="{FF2B5EF4-FFF2-40B4-BE49-F238E27FC236}">
                  <a16:creationId xmlns:a16="http://schemas.microsoft.com/office/drawing/2014/main" id="{0E4C9E26-01AA-41EC-8DA0-E0A8EA52A2DB}"/>
                </a:ext>
              </a:extLst>
            </p:cNvPr>
            <p:cNvSpPr/>
            <p:nvPr/>
          </p:nvSpPr>
          <p:spPr bwMode="auto">
            <a:xfrm>
              <a:off x="2995195" y="36788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6FE5847-1E15-4056-98C0-4D0A0D7DA5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8047" y="3801663"/>
              <a:ext cx="554296" cy="554296"/>
            </a:xfrm>
            <a:prstGeom prst="rect">
              <a:avLst/>
            </a:prstGeom>
          </p:spPr>
        </p:pic>
      </p:grpSp>
    </p:spTree>
    <p:extLst>
      <p:ext uri="{BB962C8B-B14F-4D97-AF65-F5344CB8AC3E}">
        <p14:creationId xmlns:p14="http://schemas.microsoft.com/office/powerpoint/2010/main" val="33095446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ea typeface="Segoe UI Semilight" charset="0"/>
              </a:rPr>
              <a:t>Modern apps face new challenges</a:t>
            </a:r>
          </a:p>
        </p:txBody>
      </p:sp>
      <p:sp>
        <p:nvSpPr>
          <p:cNvPr id="20" name="Rectangle 19"/>
          <p:cNvSpPr/>
          <p:nvPr/>
        </p:nvSpPr>
        <p:spPr>
          <a:xfrm>
            <a:off x="325657" y="1462436"/>
            <a:ext cx="5887859" cy="3744615"/>
          </a:xfrm>
          <a:prstGeom prst="rect">
            <a:avLst/>
          </a:prstGeom>
        </p:spPr>
        <p:txBody>
          <a:bodyPr wrap="square">
            <a:spAutoFit/>
          </a:bodyPr>
          <a:lstStyle/>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Managing and syncing data distributed around the globe</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Delivering highly-responsive, real-time personalization</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Processing and analyzing large, complex data</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Scaling both throughput and storage based on global demand</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Offering low-latency to global users</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Modernizing existing apps and data</a:t>
            </a: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marL="285750" indent="-285750">
              <a:spcBef>
                <a:spcPts val="1400"/>
              </a:spcBef>
              <a:buClr>
                <a:schemeClr val="bg1"/>
              </a:buClr>
              <a:buFont typeface="Arial" charset="0"/>
              <a:buChar cha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p:txBody>
      </p:sp>
      <p:sp>
        <p:nvSpPr>
          <p:cNvPr id="134" name="globe_4">
            <a:extLst>
              <a:ext uri="{FF2B5EF4-FFF2-40B4-BE49-F238E27FC236}">
                <a16:creationId xmlns:a16="http://schemas.microsoft.com/office/drawing/2014/main" id="{2BD1B5C8-0B72-4704-8C16-CCCCFE9C9F22}"/>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5" name="Group 4"/>
          <p:cNvGrpSpPr/>
          <p:nvPr/>
        </p:nvGrpSpPr>
        <p:grpSpPr>
          <a:xfrm>
            <a:off x="7529886" y="1148066"/>
            <a:ext cx="3758492" cy="4725767"/>
            <a:chOff x="7529886" y="1148066"/>
            <a:chExt cx="3758492" cy="4725767"/>
          </a:xfrm>
        </p:grpSpPr>
        <p:grpSp>
          <p:nvGrpSpPr>
            <p:cNvPr id="33" name="Group 32"/>
            <p:cNvGrpSpPr/>
            <p:nvPr/>
          </p:nvGrpSpPr>
          <p:grpSpPr>
            <a:xfrm>
              <a:off x="8768637" y="1148066"/>
              <a:ext cx="1620003" cy="838490"/>
              <a:chOff x="8768637" y="1148066"/>
              <a:chExt cx="1620003" cy="838490"/>
            </a:xfrm>
          </p:grpSpPr>
          <p:cxnSp>
            <p:nvCxnSpPr>
              <p:cNvPr id="137" name="Straight Connector 136"/>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5"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36" name="Straight Connector 135"/>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C97D791-00BA-4984-964B-E9786368EA25}"/>
                </a:ext>
              </a:extLst>
            </p:cNvPr>
            <p:cNvGrpSpPr/>
            <p:nvPr/>
          </p:nvGrpSpPr>
          <p:grpSpPr>
            <a:xfrm>
              <a:off x="8275777" y="2518051"/>
              <a:ext cx="1188423" cy="701234"/>
              <a:chOff x="1760111" y="-790754"/>
              <a:chExt cx="8156776" cy="4812936"/>
            </a:xfrm>
            <a:solidFill>
              <a:schemeClr val="bg1"/>
            </a:solidFill>
          </p:grpSpPr>
          <p:sp useBgFill="1">
            <p:nvSpPr>
              <p:cNvPr id="141"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2"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3"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4"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5"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6"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7"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8"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9"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0"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1"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2"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3"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4"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5"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56" name="Group 155">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167"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8"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9"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0"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1"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57"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8"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9"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0"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1"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2"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3"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4"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5"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6"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27" name="Group 26"/>
            <p:cNvGrpSpPr/>
            <p:nvPr/>
          </p:nvGrpSpPr>
          <p:grpSpPr>
            <a:xfrm flipH="1">
              <a:off x="7529886" y="2008367"/>
              <a:ext cx="1505789" cy="842270"/>
              <a:chOff x="8976399" y="3620953"/>
              <a:chExt cx="1620003" cy="842270"/>
            </a:xfrm>
          </p:grpSpPr>
          <p:sp>
            <p:nvSpPr>
              <p:cNvPr id="172" name="Oval 225"/>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73" name="Straight Connector 172"/>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9161159" y="1599471"/>
              <a:ext cx="448666" cy="677360"/>
              <a:chOff x="847165" y="4612342"/>
              <a:chExt cx="1196788" cy="1806815"/>
            </a:xfrm>
          </p:grpSpPr>
          <p:sp>
            <p:nvSpPr>
              <p:cNvPr id="176" name="Freeform 5">
                <a:extLst>
                  <a:ext uri="{FF2B5EF4-FFF2-40B4-BE49-F238E27FC236}">
                    <a16:creationId xmlns:a16="http://schemas.microsoft.com/office/drawing/2014/main" id="{EF54ADEA-18F7-473F-9251-2B57AAB6C015}"/>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177" name="Oval 176"/>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78" name="Group 177"/>
              <p:cNvGrpSpPr/>
              <p:nvPr/>
            </p:nvGrpSpPr>
            <p:grpSpPr>
              <a:xfrm>
                <a:off x="1682749" y="4759323"/>
                <a:ext cx="104775" cy="293371"/>
                <a:chOff x="1682750" y="4759325"/>
                <a:chExt cx="95250" cy="266701"/>
              </a:xfrm>
            </p:grpSpPr>
            <p:sp>
              <p:nvSpPr>
                <p:cNvPr id="179" name="Freeform 178"/>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80" name="Straight Connector 179"/>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9577536" y="2816754"/>
              <a:ext cx="1710842" cy="1037406"/>
              <a:chOff x="9857622" y="3006697"/>
              <a:chExt cx="1710842" cy="839574"/>
            </a:xfrm>
          </p:grpSpPr>
          <p:sp>
            <p:nvSpPr>
              <p:cNvPr id="181"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82" name="Straight Connector 181"/>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flipH="1">
              <a:off x="7826880" y="3803834"/>
              <a:ext cx="1710842" cy="1033490"/>
              <a:chOff x="9857622" y="3006697"/>
              <a:chExt cx="1710842" cy="836405"/>
            </a:xfrm>
          </p:grpSpPr>
          <p:sp>
            <p:nvSpPr>
              <p:cNvPr id="192"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3" name="Straight Connector 192"/>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710791" y="3475840"/>
              <a:ext cx="640883" cy="718165"/>
              <a:chOff x="9710791" y="3475840"/>
              <a:chExt cx="640883" cy="718165"/>
            </a:xfrm>
          </p:grpSpPr>
          <p:grpSp>
            <p:nvGrpSpPr>
              <p:cNvPr id="184" name="Group 183">
                <a:extLst>
                  <a:ext uri="{FF2B5EF4-FFF2-40B4-BE49-F238E27FC236}">
                    <a16:creationId xmlns:a16="http://schemas.microsoft.com/office/drawing/2014/main" id="{35A87AA2-DAB9-4254-B828-7FAA05D099CE}"/>
                  </a:ext>
                </a:extLst>
              </p:cNvPr>
              <p:cNvGrpSpPr/>
              <p:nvPr/>
            </p:nvGrpSpPr>
            <p:grpSpPr>
              <a:xfrm>
                <a:off x="9777143" y="3475840"/>
                <a:ext cx="574531" cy="718165"/>
                <a:chOff x="-89366" y="1973262"/>
                <a:chExt cx="986802" cy="1233504"/>
              </a:xfrm>
            </p:grpSpPr>
            <p:sp>
              <p:nvSpPr>
                <p:cNvPr id="185" name="Freeform 5">
                  <a:extLst>
                    <a:ext uri="{FF2B5EF4-FFF2-40B4-BE49-F238E27FC236}">
                      <a16:creationId xmlns:a16="http://schemas.microsoft.com/office/drawing/2014/main" id="{574D261B-97E7-4597-98C0-9529E23EC5D1}"/>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6">
                  <a:extLst>
                    <a:ext uri="{FF2B5EF4-FFF2-40B4-BE49-F238E27FC236}">
                      <a16:creationId xmlns:a16="http://schemas.microsoft.com/office/drawing/2014/main" id="{132C6A16-275A-4C55-B5C7-E8A68BB3E447}"/>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7">
                  <a:extLst>
                    <a:ext uri="{FF2B5EF4-FFF2-40B4-BE49-F238E27FC236}">
                      <a16:creationId xmlns:a16="http://schemas.microsoft.com/office/drawing/2014/main" id="{8DE35445-4B88-4A30-BA10-067A8F48D51A}"/>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4D5B5D08-7037-42F6-B83C-01022F1CCC88}"/>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a:extLst>
                    <a:ext uri="{FF2B5EF4-FFF2-40B4-BE49-F238E27FC236}">
                      <a16:creationId xmlns:a16="http://schemas.microsoft.com/office/drawing/2014/main" id="{E4A835CC-6A66-4A42-BB7A-D0970942098E}"/>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5" name="Rectangle 194">
                <a:extLst>
                  <a:ext uri="{FF2B5EF4-FFF2-40B4-BE49-F238E27FC236}">
                    <a16:creationId xmlns:a16="http://schemas.microsoft.com/office/drawing/2014/main" id="{E4A835CC-6A66-4A42-BB7A-D0970942098E}"/>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6" name="speedometer_2">
              <a:extLst>
                <a:ext uri="{FF2B5EF4-FFF2-40B4-BE49-F238E27FC236}">
                  <a16:creationId xmlns:a16="http://schemas.microsoft.com/office/drawing/2014/main" id="{4B2D301D-7A26-4946-A78C-6DC3D8DD9591}"/>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97" name="Group 196"/>
            <p:cNvGrpSpPr/>
            <p:nvPr/>
          </p:nvGrpSpPr>
          <p:grpSpPr>
            <a:xfrm>
              <a:off x="9432957" y="4840079"/>
              <a:ext cx="1620003" cy="1033754"/>
              <a:chOff x="8768637" y="1148066"/>
              <a:chExt cx="1620003" cy="846150"/>
            </a:xfrm>
          </p:grpSpPr>
          <p:sp>
            <p:nvSpPr>
              <p:cNvPr id="198"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9" name="Straight Connector 198"/>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8115965" y="5358317"/>
            <a:ext cx="1524626" cy="934349"/>
            <a:chOff x="8115965" y="5358317"/>
            <a:chExt cx="1524626" cy="934349"/>
          </a:xfrm>
        </p:grpSpPr>
        <p:grpSp>
          <p:nvGrpSpPr>
            <p:cNvPr id="222" name="Group 221">
              <a:extLst>
                <a:ext uri="{FF2B5EF4-FFF2-40B4-BE49-F238E27FC236}">
                  <a16:creationId xmlns:a16="http://schemas.microsoft.com/office/drawing/2014/main" id="{5C97D791-00BA-4984-964B-E9786368EA25}"/>
                </a:ext>
              </a:extLst>
            </p:cNvPr>
            <p:cNvGrpSpPr/>
            <p:nvPr/>
          </p:nvGrpSpPr>
          <p:grpSpPr>
            <a:xfrm>
              <a:off x="8250606" y="5454875"/>
              <a:ext cx="944339" cy="557211"/>
              <a:chOff x="1760111" y="-790754"/>
              <a:chExt cx="8156776" cy="4812936"/>
            </a:xfrm>
            <a:solidFill>
              <a:schemeClr val="bg1"/>
            </a:solidFill>
          </p:grpSpPr>
          <p:sp useBgFill="1">
            <p:nvSpPr>
              <p:cNvPr id="223"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4"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5"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6"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7"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8"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9"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0"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1"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2"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3"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4"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5"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6"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7"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238" name="Group 237">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249"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0"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1"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2"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3"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239"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0"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1"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2"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3"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4"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5"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6"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7"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8"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254" name="Freeform 9">
              <a:extLst>
                <a:ext uri="{FF2B5EF4-FFF2-40B4-BE49-F238E27FC236}">
                  <a16:creationId xmlns:a16="http://schemas.microsoft.com/office/drawing/2014/main" id="{F381B58E-D814-46CB-BE0C-6195210E7118}"/>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35" name="Group 34"/>
            <p:cNvGrpSpPr/>
            <p:nvPr/>
          </p:nvGrpSpPr>
          <p:grpSpPr>
            <a:xfrm>
              <a:off x="9215069" y="5584958"/>
              <a:ext cx="425522" cy="707708"/>
              <a:chOff x="8895800" y="5547898"/>
              <a:chExt cx="425522" cy="707708"/>
            </a:xfrm>
          </p:grpSpPr>
          <p:sp>
            <p:nvSpPr>
              <p:cNvPr id="221" name="Freeform 5">
                <a:extLst>
                  <a:ext uri="{FF2B5EF4-FFF2-40B4-BE49-F238E27FC236}">
                    <a16:creationId xmlns:a16="http://schemas.microsoft.com/office/drawing/2014/main" id="{EF54ADEA-18F7-473F-9251-2B57AAB6C015}"/>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212" name="Group 211">
                <a:extLst>
                  <a:ext uri="{FF2B5EF4-FFF2-40B4-BE49-F238E27FC236}">
                    <a16:creationId xmlns:a16="http://schemas.microsoft.com/office/drawing/2014/main" id="{72FB2D59-F5BC-4203-83F6-03711A573999}"/>
                  </a:ext>
                </a:extLst>
              </p:cNvPr>
              <p:cNvGrpSpPr/>
              <p:nvPr/>
            </p:nvGrpSpPr>
            <p:grpSpPr>
              <a:xfrm>
                <a:off x="8946602" y="5609873"/>
                <a:ext cx="331138" cy="460693"/>
                <a:chOff x="1778647" y="1301093"/>
                <a:chExt cx="307813" cy="252387"/>
              </a:xfrm>
              <a:noFill/>
            </p:grpSpPr>
            <p:grpSp>
              <p:nvGrpSpPr>
                <p:cNvPr id="213" name="Group 212">
                  <a:extLst>
                    <a:ext uri="{FF2B5EF4-FFF2-40B4-BE49-F238E27FC236}">
                      <a16:creationId xmlns:a16="http://schemas.microsoft.com/office/drawing/2014/main" id="{D3574D98-ADE5-4A14-B45A-C4672CCE7C94}"/>
                    </a:ext>
                  </a:extLst>
                </p:cNvPr>
                <p:cNvGrpSpPr/>
                <p:nvPr/>
              </p:nvGrpSpPr>
              <p:grpSpPr>
                <a:xfrm>
                  <a:off x="1778647" y="1301093"/>
                  <a:ext cx="307813" cy="252387"/>
                  <a:chOff x="2107086" y="1452805"/>
                  <a:chExt cx="307813" cy="252387"/>
                </a:xfrm>
                <a:grpFill/>
              </p:grpSpPr>
              <p:sp>
                <p:nvSpPr>
                  <p:cNvPr id="216" name="Rectangle 215">
                    <a:extLst>
                      <a:ext uri="{FF2B5EF4-FFF2-40B4-BE49-F238E27FC236}">
                        <a16:creationId xmlns:a16="http://schemas.microsoft.com/office/drawing/2014/main" id="{BAB821EC-6EB1-4260-8EF4-54867F9565A8}"/>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D5B81986-9C57-4916-A133-32EEAB1530BA}"/>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8" name="Rectangle 217">
                    <a:extLst>
                      <a:ext uri="{FF2B5EF4-FFF2-40B4-BE49-F238E27FC236}">
                        <a16:creationId xmlns:a16="http://schemas.microsoft.com/office/drawing/2014/main" id="{1EE42D7F-766B-412D-A04F-738F7B69BC19}"/>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9" name="Rectangle 218">
                    <a:extLst>
                      <a:ext uri="{FF2B5EF4-FFF2-40B4-BE49-F238E27FC236}">
                        <a16:creationId xmlns:a16="http://schemas.microsoft.com/office/drawing/2014/main" id="{6505F5D3-53DB-4C65-BFD0-C1989315D6DB}"/>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cxnSp>
              <p:nvCxnSpPr>
                <p:cNvPr id="214" name="Straight Connector 213">
                  <a:extLst>
                    <a:ext uri="{FF2B5EF4-FFF2-40B4-BE49-F238E27FC236}">
                      <a16:creationId xmlns:a16="http://schemas.microsoft.com/office/drawing/2014/main" id="{742005A9-5179-43D1-8BAA-EFD76CC5C1A7}"/>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215" name="Straight Connector 214">
                  <a:extLst>
                    <a:ext uri="{FF2B5EF4-FFF2-40B4-BE49-F238E27FC236}">
                      <a16:creationId xmlns:a16="http://schemas.microsoft.com/office/drawing/2014/main" id="{6624EEF9-29B9-4205-BF00-83547840E5CF}"/>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spTree>
    <p:extLst>
      <p:ext uri="{BB962C8B-B14F-4D97-AF65-F5344CB8AC3E}">
        <p14:creationId xmlns:p14="http://schemas.microsoft.com/office/powerpoint/2010/main" val="13551528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14:bounceEnd="50000">
                                          <p:cBhvr additive="base">
                                            <p:cTn id="7" dur="500" fill="hold"/>
                                            <p:tgtEl>
                                              <p:spTgt spid="13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14:presetBounceEnd="50000">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14:bounceEnd="50000">
                                          <p:cBhvr additive="base">
                                            <p:cTn id="14"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5"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1"/>
            <a:ext cx="1141366"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2" y="2510764"/>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Turnkey global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Guaranteed low latency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at the 99</a:t>
              </a:r>
              <a:r>
                <a:rPr kumimoji="0" lang="en-US" sz="1100" b="0" i="0" u="none" strike="noStrike" kern="0" cap="none" spc="0" normalizeH="0" baseline="30000" noProof="0">
                  <a:ln>
                    <a:noFill/>
                  </a:ln>
                  <a:solidFill>
                    <a:schemeClr val="tx2"/>
                  </a:solidFill>
                  <a:effectLst/>
                  <a:uLnTx/>
                  <a:uFillTx/>
                  <a:latin typeface="Segoe UI Semilight" panose="020B0402040204020203" pitchFamily="34" charset="0"/>
                  <a:cs typeface="Segoe UI Semilight" panose="020B0402040204020203" pitchFamily="34" charset="0"/>
                </a:rPr>
                <a:t>th</a:t>
              </a: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Comprehensive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Five well-defined </a:t>
              </a:r>
              <a:b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080" y="280267"/>
            <a:ext cx="11655840" cy="899665"/>
          </a:xfrm>
        </p:spPr>
        <p:txBody>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8" y="2032648"/>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19" y="801695"/>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512978" y="3165173"/>
            <a:ext cx="9169691" cy="871008"/>
          </a:xfrm>
          <a:prstGeom prst="rect">
            <a:avLst/>
          </a:prstGeom>
          <a:noFill/>
        </p:spPr>
        <p:txBody>
          <a:bodyPr wrap="none" lIns="182880" tIns="146304" rIns="182880" bIns="146304" rtlCol="0">
            <a:spAutoFit/>
          </a:bodyPr>
          <a:lstStyle/>
          <a:p>
            <a:pPr algn="ctr">
              <a:lnSpc>
                <a:spcPct val="90000"/>
              </a:lnSpc>
              <a:spcAft>
                <a:spcPts val="600"/>
              </a:spcAft>
            </a:pPr>
            <a:r>
              <a:rPr lang="en-US">
                <a:solidFill>
                  <a:schemeClr val="bg1"/>
                </a:solidFill>
                <a:latin typeface="Segoe UI Semilight" charset="0"/>
                <a:ea typeface="Segoe UI Semilight" charset="0"/>
                <a:cs typeface="Segoe UI Semilight" charset="0"/>
              </a:rPr>
              <a:t>A FULLY-MANAGED GLOBALLY DISTRIBUTED DATABASE SERVICE BUILT TO GUARANTEE </a:t>
            </a:r>
          </a:p>
          <a:p>
            <a:pPr algn="ctr">
              <a:lnSpc>
                <a:spcPct val="90000"/>
              </a:lnSpc>
              <a:spcAft>
                <a:spcPts val="600"/>
              </a:spcAft>
            </a:pPr>
            <a:r>
              <a:rPr lang="en-US">
                <a:solidFill>
                  <a:schemeClr val="bg1"/>
                </a:solidFill>
                <a:latin typeface="Segoe UI Semilight" charset="0"/>
                <a:ea typeface="Segoe UI Semilight" charset="0"/>
                <a:cs typeface="Segoe UI Semilight" charset="0"/>
              </a:rPr>
              <a:t>EXTREMELY LOW LATENCY AND MASSIVE SCALE FOR MODERN APPS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109" y="2712367"/>
            <a:ext cx="9071428" cy="665464"/>
          </a:xfrm>
        </p:spPr>
        <p:txBody>
          <a:bodyPr/>
          <a:lstStyle/>
          <a:p>
            <a:r>
              <a:rPr lang="en-US">
                <a:solidFill>
                  <a:schemeClr val="bg1"/>
                </a:solidFill>
                <a:ea typeface="Segoe UI Semilight" charset="0"/>
              </a:rPr>
              <a:t>Azure Cosmos DB</a:t>
            </a:r>
            <a:br>
              <a:rPr lang="en-US">
                <a:solidFill>
                  <a:schemeClr val="bg1"/>
                </a:solidFill>
                <a:ea typeface="Segoe UI Semilight" charset="0"/>
              </a:rPr>
            </a:br>
            <a:r>
              <a:rPr lang="en-US" spc="250">
                <a:solidFill>
                  <a:schemeClr val="bg1"/>
                </a:solidFill>
                <a:ea typeface="Segoe UI Semilight" charset="0"/>
              </a:rPr>
              <a:t> </a:t>
            </a:r>
            <a:br>
              <a:rPr lang="en-US" spc="250">
                <a:solidFill>
                  <a:schemeClr val="bg1"/>
                </a:solidFill>
                <a:ea typeface="Segoe UI Semilight" charset="0"/>
              </a:rPr>
            </a:br>
            <a:br>
              <a:rPr lang="en-US" sz="1800" b="1">
                <a:solidFill>
                  <a:schemeClr val="bg1"/>
                </a:solidFill>
              </a:rPr>
            </a:br>
            <a:br>
              <a:rPr lang="en-US" sz="1800" b="1">
                <a:solidFill>
                  <a:schemeClr val="bg1"/>
                </a:solidFill>
              </a:rPr>
            </a:br>
            <a:endParaRPr lang="en-US" sz="1800" cap="none">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538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E1741A-9C27-4B99-BC01-347B39193002}"/>
              </a:ext>
              <a:ext uri="{C183D7F6-B498-43B3-948B-1728B52AA6E4}">
                <adec:decorative xmlns:adec="http://schemas.microsoft.com/office/drawing/2017/decorative" val="1"/>
              </a:ext>
            </a:extLst>
          </p:cNvPr>
          <p:cNvSpPr/>
          <p:nvPr/>
        </p:nvSpPr>
        <p:spPr bwMode="auto">
          <a:xfrm>
            <a:off x="317646" y="1786795"/>
            <a:ext cx="6860868" cy="404655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DE058AE-AD56-43FC-A954-C39758DCD66E}"/>
              </a:ext>
            </a:extLst>
          </p:cNvPr>
          <p:cNvSpPr>
            <a:spLocks noGrp="1"/>
          </p:cNvSpPr>
          <p:nvPr>
            <p:ph type="title"/>
          </p:nvPr>
        </p:nvSpPr>
        <p:spPr/>
        <p:txBody>
          <a:bodyPr/>
          <a:lstStyle/>
          <a:p>
            <a:r>
              <a:rPr lang="en-US">
                <a:cs typeface="Segoe UI"/>
              </a:rPr>
              <a:t>What is Azure Cosmos DB?</a:t>
            </a:r>
          </a:p>
        </p:txBody>
      </p:sp>
      <p:sp>
        <p:nvSpPr>
          <p:cNvPr id="5" name="TextBox 4">
            <a:extLst>
              <a:ext uri="{FF2B5EF4-FFF2-40B4-BE49-F238E27FC236}">
                <a16:creationId xmlns:a16="http://schemas.microsoft.com/office/drawing/2014/main" id="{AB4E71F2-4275-421D-8EC6-25995636C4DE}"/>
              </a:ext>
            </a:extLst>
          </p:cNvPr>
          <p:cNvSpPr txBox="1"/>
          <p:nvPr/>
        </p:nvSpPr>
        <p:spPr>
          <a:xfrm>
            <a:off x="425793" y="2018192"/>
            <a:ext cx="6336690" cy="351160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lvl="0">
              <a:spcBef>
                <a:spcPts val="200"/>
              </a:spcBef>
              <a:spcAft>
                <a:spcPts val="400"/>
              </a:spcAft>
              <a:buSzPct val="90000"/>
              <a:defRPr/>
            </a:pPr>
            <a:r>
              <a:rPr lang="en-US" sz="2353" spc="-49" dirty="0">
                <a:solidFill>
                  <a:srgbClr val="000000"/>
                </a:solidFill>
                <a:latin typeface="+mj-lt"/>
              </a:rPr>
              <a:t>A multi-model, global-scale </a:t>
            </a:r>
            <a:r>
              <a:rPr lang="en-US" sz="2353" i="1" spc="-49" dirty="0">
                <a:solidFill>
                  <a:srgbClr val="000000"/>
                </a:solidFill>
                <a:latin typeface="+mj-lt"/>
              </a:rPr>
              <a:t>NoSQL</a:t>
            </a:r>
            <a:r>
              <a:rPr lang="en-US" sz="2353" spc="-49" dirty="0">
                <a:solidFill>
                  <a:srgbClr val="000000"/>
                </a:solidFill>
                <a:latin typeface="+mj-lt"/>
              </a:rPr>
              <a:t> database management system </a:t>
            </a:r>
          </a:p>
          <a:p>
            <a:pPr lvl="0">
              <a:spcBef>
                <a:spcPts val="200"/>
              </a:spcBef>
              <a:spcAft>
                <a:spcPts val="400"/>
              </a:spcAft>
              <a:buSzPct val="90000"/>
              <a:defRPr/>
            </a:pPr>
            <a:endParaRPr lang="en-US" sz="1200" spc="-49" dirty="0">
              <a:solidFill>
                <a:srgbClr val="000000"/>
              </a:solidFill>
              <a:latin typeface="+mj-lt"/>
            </a:endParaRP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Support for multiple storage APIs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Real time access with fast read and write performance</a:t>
            </a:r>
          </a:p>
          <a:p>
            <a:pPr marL="342900" indent="-342900">
              <a:lnSpc>
                <a:spcPct val="90000"/>
              </a:lnSpc>
              <a:spcAft>
                <a:spcPts val="600"/>
              </a:spcAft>
              <a:buFont typeface="Arial"/>
              <a:buChar char="•"/>
              <a:defRPr/>
            </a:pPr>
            <a:r>
              <a:rPr lang="en-US" sz="2400" dirty="0">
                <a:gradFill>
                  <a:gsLst>
                    <a:gs pos="2917">
                      <a:srgbClr val="000000"/>
                    </a:gs>
                    <a:gs pos="30000">
                      <a:srgbClr val="000000"/>
                    </a:gs>
                  </a:gsLst>
                  <a:lin ang="5400000" scaled="0"/>
                </a:gradFill>
                <a:latin typeface="Segoe UI"/>
                <a:cs typeface="Segoe UI"/>
              </a:rPr>
              <a:t>Enable </a:t>
            </a:r>
            <a:r>
              <a:rPr lang="en-US" sz="2400" i="1" dirty="0">
                <a:gradFill>
                  <a:gsLst>
                    <a:gs pos="2917">
                      <a:srgbClr val="000000"/>
                    </a:gs>
                    <a:gs pos="30000">
                      <a:srgbClr val="000000"/>
                    </a:gs>
                  </a:gsLst>
                  <a:lin ang="5400000" scaled="0"/>
                </a:gradFill>
                <a:latin typeface="Segoe UI"/>
                <a:cs typeface="Segoe UI"/>
              </a:rPr>
              <a:t>multi-region writes </a:t>
            </a:r>
            <a:r>
              <a:rPr lang="en-US" sz="2400" dirty="0">
                <a:gradFill>
                  <a:gsLst>
                    <a:gs pos="2917">
                      <a:srgbClr val="000000"/>
                    </a:gs>
                    <a:gs pos="30000">
                      <a:srgbClr val="000000"/>
                    </a:gs>
                  </a:gsLst>
                  <a:lin ang="5400000" scaled="0"/>
                </a:gradFill>
                <a:latin typeface="Segoe UI"/>
                <a:cs typeface="Segoe UI"/>
              </a:rPr>
              <a:t>to replicate data globally; enabling users in specified regions to work with a local replica</a:t>
            </a:r>
          </a:p>
        </p:txBody>
      </p:sp>
      <p:pic>
        <p:nvPicPr>
          <p:cNvPr id="7" name="Picture 8">
            <a:extLst>
              <a:ext uri="{FF2B5EF4-FFF2-40B4-BE49-F238E27FC236}">
                <a16:creationId xmlns:a16="http://schemas.microsoft.com/office/drawing/2014/main" id="{6B62B593-6BF7-4AAB-951D-60632B06A6A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16856" y="2684774"/>
            <a:ext cx="1492580" cy="1498058"/>
          </a:xfrm>
          <a:prstGeom prst="rect">
            <a:avLst/>
          </a:prstGeom>
        </p:spPr>
      </p:pic>
      <p:sp>
        <p:nvSpPr>
          <p:cNvPr id="8" name="TextBox 7">
            <a:extLst>
              <a:ext uri="{FF2B5EF4-FFF2-40B4-BE49-F238E27FC236}">
                <a16:creationId xmlns:a16="http://schemas.microsoft.com/office/drawing/2014/main" id="{59655FFD-C4A2-4726-B61E-A521976307CB}"/>
              </a:ext>
            </a:extLst>
          </p:cNvPr>
          <p:cNvSpPr txBox="1"/>
          <p:nvPr/>
        </p:nvSpPr>
        <p:spPr>
          <a:xfrm>
            <a:off x="7525254" y="1928343"/>
            <a:ext cx="152830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Documents</a:t>
            </a:r>
          </a:p>
        </p:txBody>
      </p:sp>
      <p:sp>
        <p:nvSpPr>
          <p:cNvPr id="9" name="TextBox 8">
            <a:extLst>
              <a:ext uri="{FF2B5EF4-FFF2-40B4-BE49-F238E27FC236}">
                <a16:creationId xmlns:a16="http://schemas.microsoft.com/office/drawing/2014/main" id="{991F6EAD-39E7-4585-8181-6F57631214F6}"/>
              </a:ext>
            </a:extLst>
          </p:cNvPr>
          <p:cNvSpPr txBox="1"/>
          <p:nvPr/>
        </p:nvSpPr>
        <p:spPr>
          <a:xfrm>
            <a:off x="7449539" y="4437260"/>
            <a:ext cx="2061398"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Key-Value Tables</a:t>
            </a:r>
          </a:p>
        </p:txBody>
      </p:sp>
      <p:sp>
        <p:nvSpPr>
          <p:cNvPr id="10" name="TextBox 9">
            <a:extLst>
              <a:ext uri="{FF2B5EF4-FFF2-40B4-BE49-F238E27FC236}">
                <a16:creationId xmlns:a16="http://schemas.microsoft.com/office/drawing/2014/main" id="{D738BF82-1BA2-43DB-954F-4E658180628A}"/>
              </a:ext>
            </a:extLst>
          </p:cNvPr>
          <p:cNvSpPr txBox="1"/>
          <p:nvPr/>
        </p:nvSpPr>
        <p:spPr>
          <a:xfrm>
            <a:off x="9750037" y="4460558"/>
            <a:ext cx="255262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Column Family Stores</a:t>
            </a:r>
          </a:p>
        </p:txBody>
      </p:sp>
      <p:sp>
        <p:nvSpPr>
          <p:cNvPr id="11" name="TextBox 10">
            <a:extLst>
              <a:ext uri="{FF2B5EF4-FFF2-40B4-BE49-F238E27FC236}">
                <a16:creationId xmlns:a16="http://schemas.microsoft.com/office/drawing/2014/main" id="{58FD4466-7546-4E20-B9E5-BAA795F61ECB}"/>
              </a:ext>
            </a:extLst>
          </p:cNvPr>
          <p:cNvSpPr txBox="1"/>
          <p:nvPr/>
        </p:nvSpPr>
        <p:spPr>
          <a:xfrm>
            <a:off x="10406434" y="1919282"/>
            <a:ext cx="1089081"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Graphs</a:t>
            </a:r>
          </a:p>
        </p:txBody>
      </p:sp>
      <p:graphicFrame>
        <p:nvGraphicFramePr>
          <p:cNvPr id="12" name="Table 12">
            <a:extLst>
              <a:ext uri="{FF2B5EF4-FFF2-40B4-BE49-F238E27FC236}">
                <a16:creationId xmlns:a16="http://schemas.microsoft.com/office/drawing/2014/main" id="{9A798B66-891E-43F0-93A5-208F782E9B60}"/>
              </a:ext>
            </a:extLst>
          </p:cNvPr>
          <p:cNvGraphicFramePr>
            <a:graphicFrameLocks noGrp="1"/>
          </p:cNvGraphicFramePr>
          <p:nvPr/>
        </p:nvGraphicFramePr>
        <p:xfrm>
          <a:off x="7797962" y="4919518"/>
          <a:ext cx="867411" cy="548640"/>
        </p:xfrm>
        <a:graphic>
          <a:graphicData uri="http://schemas.openxmlformats.org/drawingml/2006/table">
            <a:tbl>
              <a:tblPr firstRow="1" bandRow="1">
                <a:tableStyleId>{5C22544A-7EE6-4342-B048-85BDC9FD1C3A}</a:tableStyleId>
              </a:tblPr>
              <a:tblGrid>
                <a:gridCol w="387668">
                  <a:extLst>
                    <a:ext uri="{9D8B030D-6E8A-4147-A177-3AD203B41FA5}">
                      <a16:colId xmlns:a16="http://schemas.microsoft.com/office/drawing/2014/main" val="2754731770"/>
                    </a:ext>
                  </a:extLst>
                </a:gridCol>
                <a:gridCol w="479743">
                  <a:extLst>
                    <a:ext uri="{9D8B030D-6E8A-4147-A177-3AD203B41FA5}">
                      <a16:colId xmlns:a16="http://schemas.microsoft.com/office/drawing/2014/main" val="2823872596"/>
                    </a:ext>
                  </a:extLst>
                </a:gridCol>
              </a:tblGrid>
              <a:tr h="149567">
                <a:tc>
                  <a:txBody>
                    <a:bodyPr/>
                    <a:lstStyle/>
                    <a:p>
                      <a:r>
                        <a:rPr lang="en-US" sz="800" dirty="0"/>
                        <a:t>Key</a:t>
                      </a:r>
                    </a:p>
                  </a:txBody>
                  <a:tcPr/>
                </a:tc>
                <a:tc>
                  <a:txBody>
                    <a:bodyPr/>
                    <a:lstStyle/>
                    <a:p>
                      <a:r>
                        <a:rPr lang="en-US" sz="800" dirty="0"/>
                        <a:t>Value</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grpSp>
        <p:nvGrpSpPr>
          <p:cNvPr id="17" name="Group 16">
            <a:extLst>
              <a:ext uri="{FF2B5EF4-FFF2-40B4-BE49-F238E27FC236}">
                <a16:creationId xmlns:a16="http://schemas.microsoft.com/office/drawing/2014/main" id="{AE446AF9-6A45-420F-9D39-C53D9C4190ED}"/>
              </a:ext>
              <a:ext uri="{C183D7F6-B498-43B3-948B-1728B52AA6E4}">
                <adec:decorative xmlns:adec="http://schemas.microsoft.com/office/drawing/2017/decorative" val="1"/>
              </a:ext>
            </a:extLst>
          </p:cNvPr>
          <p:cNvGrpSpPr/>
          <p:nvPr/>
        </p:nvGrpSpPr>
        <p:grpSpPr>
          <a:xfrm>
            <a:off x="10552502" y="1355782"/>
            <a:ext cx="829770" cy="673383"/>
            <a:chOff x="5638800" y="2683379"/>
            <a:chExt cx="1482166" cy="1202821"/>
          </a:xfrm>
          <a:solidFill>
            <a:schemeClr val="accent3"/>
          </a:solidFill>
        </p:grpSpPr>
        <p:pic>
          <p:nvPicPr>
            <p:cNvPr id="15" name="Graphic 14" descr="Network with solid fill">
              <a:extLst>
                <a:ext uri="{FF2B5EF4-FFF2-40B4-BE49-F238E27FC236}">
                  <a16:creationId xmlns:a16="http://schemas.microsoft.com/office/drawing/2014/main" id="{462A5931-327F-482A-9B53-1A94576931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pic>
          <p:nvPicPr>
            <p:cNvPr id="16" name="Graphic 15" descr="Network with solid fill">
              <a:extLst>
                <a:ext uri="{FF2B5EF4-FFF2-40B4-BE49-F238E27FC236}">
                  <a16:creationId xmlns:a16="http://schemas.microsoft.com/office/drawing/2014/main" id="{139FD282-D690-4192-A234-F926A486EA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90221">
              <a:off x="6206566" y="2683379"/>
              <a:ext cx="914400" cy="914399"/>
            </a:xfrm>
            <a:prstGeom prst="rect">
              <a:avLst/>
            </a:prstGeom>
          </p:spPr>
        </p:pic>
      </p:grpSp>
      <p:sp>
        <p:nvSpPr>
          <p:cNvPr id="18" name="TextBox 17">
            <a:extLst>
              <a:ext uri="{FF2B5EF4-FFF2-40B4-BE49-F238E27FC236}">
                <a16:creationId xmlns:a16="http://schemas.microsoft.com/office/drawing/2014/main" id="{B5786627-8FD9-4809-BDF8-CFD68378C0B8}"/>
              </a:ext>
            </a:extLst>
          </p:cNvPr>
          <p:cNvSpPr txBox="1"/>
          <p:nvPr/>
        </p:nvSpPr>
        <p:spPr>
          <a:xfrm>
            <a:off x="7702741" y="1128935"/>
            <a:ext cx="1214115" cy="1043363"/>
          </a:xfrm>
          <a:prstGeom prst="rect">
            <a:avLst/>
          </a:prstGeom>
          <a:noFill/>
        </p:spPr>
        <p:txBody>
          <a:bodyPr wrap="none" lIns="182880" tIns="146304" rIns="182880" bIns="146304" rtlCol="0">
            <a:spAutoFit/>
          </a:bodyPr>
          <a:lstStyle/>
          <a:p>
            <a:pPr>
              <a:lnSpc>
                <a:spcPct val="90000"/>
              </a:lnSpc>
            </a:pPr>
            <a:r>
              <a:rPr lang="en-US" sz="1800" b="1" dirty="0">
                <a:solidFill>
                  <a:schemeClr val="accent3"/>
                </a:solidFill>
              </a:rPr>
              <a:t>{</a:t>
            </a:r>
          </a:p>
          <a:p>
            <a:pPr>
              <a:lnSpc>
                <a:spcPct val="90000"/>
              </a:lnSpc>
            </a:pPr>
            <a:r>
              <a:rPr lang="en-US" sz="1800" b="1" dirty="0">
                <a:solidFill>
                  <a:schemeClr val="accent3"/>
                </a:solidFill>
                <a:latin typeface="Segoe UI" panose="020B0502040204020203" pitchFamily="34" charset="0"/>
                <a:cs typeface="Segoe UI" panose="020B0502040204020203" pitchFamily="34" charset="0"/>
              </a:rPr>
              <a:t>  "x":[</a:t>
            </a:r>
            <a:r>
              <a:rPr lang="en-US" sz="1100" b="1" dirty="0">
                <a:solidFill>
                  <a:schemeClr val="accent3"/>
                </a:solidFill>
                <a:latin typeface="Segoe UI" panose="020B0502040204020203" pitchFamily="34" charset="0"/>
                <a:cs typeface="Segoe UI" panose="020B0502040204020203" pitchFamily="34" charset="0"/>
              </a:rPr>
              <a:t>…</a:t>
            </a:r>
            <a:r>
              <a:rPr lang="en-US" sz="1800" b="1" dirty="0">
                <a:solidFill>
                  <a:schemeClr val="accent3"/>
                </a:solidFill>
                <a:latin typeface="Segoe UI" panose="020B0502040204020203" pitchFamily="34" charset="0"/>
                <a:cs typeface="Segoe UI" panose="020B0502040204020203" pitchFamily="34" charset="0"/>
              </a:rPr>
              <a:t>]</a:t>
            </a:r>
          </a:p>
          <a:p>
            <a:pPr>
              <a:lnSpc>
                <a:spcPct val="90000"/>
              </a:lnSpc>
            </a:pPr>
            <a:r>
              <a:rPr lang="en-US" sz="1800" b="1" dirty="0">
                <a:solidFill>
                  <a:schemeClr val="accent3"/>
                </a:solidFill>
              </a:rPr>
              <a:t>}</a:t>
            </a:r>
          </a:p>
        </p:txBody>
      </p:sp>
      <p:cxnSp>
        <p:nvCxnSpPr>
          <p:cNvPr id="33" name="Straight Arrow Connector 32">
            <a:extLst>
              <a:ext uri="{FF2B5EF4-FFF2-40B4-BE49-F238E27FC236}">
                <a16:creationId xmlns:a16="http://schemas.microsoft.com/office/drawing/2014/main" id="{5C166F79-79F7-4DC2-979B-6E169B389A87}"/>
              </a:ext>
              <a:ext uri="{C183D7F6-B498-43B3-948B-1728B52AA6E4}">
                <adec:decorative xmlns:adec="http://schemas.microsoft.com/office/drawing/2017/decorative" val="1"/>
              </a:ext>
            </a:extLst>
          </p:cNvPr>
          <p:cNvCxnSpPr>
            <a:cxnSpLocks/>
          </p:cNvCxnSpPr>
          <p:nvPr/>
        </p:nvCxnSpPr>
        <p:spPr>
          <a:xfrm flipH="1">
            <a:off x="10406434" y="2378243"/>
            <a:ext cx="402025" cy="420954"/>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777D8B-CF5B-400F-A23F-762B7D54F1A8}"/>
              </a:ext>
              <a:ext uri="{C183D7F6-B498-43B3-948B-1728B52AA6E4}">
                <adec:decorative xmlns:adec="http://schemas.microsoft.com/office/drawing/2017/decorative" val="1"/>
              </a:ext>
            </a:extLst>
          </p:cNvPr>
          <p:cNvCxnSpPr>
            <a:cxnSpLocks/>
            <a:stCxn id="8" idx="2"/>
          </p:cNvCxnSpPr>
          <p:nvPr/>
        </p:nvCxnSpPr>
        <p:spPr>
          <a:xfrm>
            <a:off x="8289406" y="2473108"/>
            <a:ext cx="464372" cy="361581"/>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8B97D4-9B22-4C50-9F9E-766D9826FA70}"/>
              </a:ext>
              <a:ext uri="{C183D7F6-B498-43B3-948B-1728B52AA6E4}">
                <adec:decorative xmlns:adec="http://schemas.microsoft.com/office/drawing/2017/decorative" val="1"/>
              </a:ext>
            </a:extLst>
          </p:cNvPr>
          <p:cNvCxnSpPr>
            <a:cxnSpLocks/>
            <a:stCxn id="9" idx="0"/>
          </p:cNvCxnSpPr>
          <p:nvPr/>
        </p:nvCxnSpPr>
        <p:spPr>
          <a:xfrm flipV="1">
            <a:off x="8480238" y="4121838"/>
            <a:ext cx="436618" cy="315422"/>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674641-539A-450D-A1E9-457B3ED4BEE7}"/>
              </a:ext>
              <a:ext uri="{C183D7F6-B498-43B3-948B-1728B52AA6E4}">
                <adec:decorative xmlns:adec="http://schemas.microsoft.com/office/drawing/2017/decorative" val="1"/>
              </a:ext>
            </a:extLst>
          </p:cNvPr>
          <p:cNvCxnSpPr>
            <a:cxnSpLocks/>
          </p:cNvCxnSpPr>
          <p:nvPr/>
        </p:nvCxnSpPr>
        <p:spPr>
          <a:xfrm flipH="1" flipV="1">
            <a:off x="10324410" y="4125408"/>
            <a:ext cx="438719" cy="335150"/>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12">
            <a:extLst>
              <a:ext uri="{FF2B5EF4-FFF2-40B4-BE49-F238E27FC236}">
                <a16:creationId xmlns:a16="http://schemas.microsoft.com/office/drawing/2014/main" id="{C634A0D4-1A5E-43F8-91B2-7BCBBB6821CA}"/>
              </a:ext>
            </a:extLst>
          </p:cNvPr>
          <p:cNvGraphicFramePr>
            <a:graphicFrameLocks noGrp="1"/>
          </p:cNvGraphicFramePr>
          <p:nvPr/>
        </p:nvGraphicFramePr>
        <p:xfrm>
          <a:off x="10197005" y="4907994"/>
          <a:ext cx="1439755" cy="548640"/>
        </p:xfrm>
        <a:graphic>
          <a:graphicData uri="http://schemas.openxmlformats.org/drawingml/2006/table">
            <a:tbl>
              <a:tblPr firstRow="1" bandRow="1">
                <a:tableStyleId>{5C22544A-7EE6-4342-B048-85BDC9FD1C3A}</a:tableStyleId>
              </a:tblPr>
              <a:tblGrid>
                <a:gridCol w="414315">
                  <a:extLst>
                    <a:ext uri="{9D8B030D-6E8A-4147-A177-3AD203B41FA5}">
                      <a16:colId xmlns:a16="http://schemas.microsoft.com/office/drawing/2014/main" val="2754731770"/>
                    </a:ext>
                  </a:extLst>
                </a:gridCol>
                <a:gridCol w="512720">
                  <a:extLst>
                    <a:ext uri="{9D8B030D-6E8A-4147-A177-3AD203B41FA5}">
                      <a16:colId xmlns:a16="http://schemas.microsoft.com/office/drawing/2014/main" val="2823872596"/>
                    </a:ext>
                  </a:extLst>
                </a:gridCol>
                <a:gridCol w="512720">
                  <a:extLst>
                    <a:ext uri="{9D8B030D-6E8A-4147-A177-3AD203B41FA5}">
                      <a16:colId xmlns:a16="http://schemas.microsoft.com/office/drawing/2014/main" val="1939969230"/>
                    </a:ext>
                  </a:extLst>
                </a:gridCol>
              </a:tblGrid>
              <a:tr h="149567">
                <a:tc>
                  <a:txBody>
                    <a:bodyPr/>
                    <a:lstStyle/>
                    <a:p>
                      <a:r>
                        <a:rPr lang="en-US" sz="800" dirty="0"/>
                        <a:t>Col1</a:t>
                      </a:r>
                    </a:p>
                  </a:txBody>
                  <a:tcPr/>
                </a:tc>
                <a:tc>
                  <a:txBody>
                    <a:bodyPr/>
                    <a:lstStyle/>
                    <a:p>
                      <a:r>
                        <a:rPr lang="en-US" sz="800" dirty="0"/>
                        <a:t>Col2</a:t>
                      </a:r>
                    </a:p>
                  </a:txBody>
                  <a:tcPr/>
                </a:tc>
                <a:tc>
                  <a:txBody>
                    <a:bodyPr/>
                    <a:lstStyle/>
                    <a:p>
                      <a:r>
                        <a:rPr lang="en-US" sz="800" dirty="0"/>
                        <a:t>Col3</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tc>
                  <a:txBody>
                    <a:bodyPr/>
                    <a:lstStyle/>
                    <a:p>
                      <a:endParaRPr lang="en-US" sz="500" dirty="0"/>
                    </a:p>
                  </a:txBody>
                  <a:tcPr>
                    <a:noFill/>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noFill/>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spTree>
    <p:extLst>
      <p:ext uri="{BB962C8B-B14F-4D97-AF65-F5344CB8AC3E}">
        <p14:creationId xmlns:p14="http://schemas.microsoft.com/office/powerpoint/2010/main" val="1954563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286192" y="1330151"/>
            <a:ext cx="11487165" cy="400110"/>
          </a:xfrm>
        </p:spPr>
        <p:txBody>
          <a:bodyPr/>
          <a:lstStyle/>
          <a:p>
            <a:r>
              <a:rPr lang="en-US" spc="0" dirty="0">
                <a:solidFill>
                  <a:schemeClr val="tx1"/>
                </a:solidFill>
              </a:rPr>
              <a:t>Values used to record information – often representing </a:t>
            </a:r>
            <a:r>
              <a:rPr lang="en-US" i="1" spc="0" dirty="0">
                <a:solidFill>
                  <a:schemeClr val="tx1"/>
                </a:solidFill>
              </a:rPr>
              <a:t>entities</a:t>
            </a:r>
            <a:r>
              <a:rPr lang="en-US" spc="0" dirty="0">
                <a:solidFill>
                  <a:schemeClr val="tx1"/>
                </a:solidFill>
              </a:rPr>
              <a:t> that have one or more </a:t>
            </a:r>
            <a:r>
              <a:rPr lang="en-US" i="1" spc="0" dirty="0">
                <a:solidFill>
                  <a:schemeClr val="tx1"/>
                </a:solidFill>
              </a:rPr>
              <a:t>attributes</a:t>
            </a:r>
            <a:endParaRPr lang="en-US" spc="0" dirty="0">
              <a:solidFill>
                <a:schemeClr val="tx1"/>
              </a:solidFill>
            </a:endParaRPr>
          </a:p>
        </p:txBody>
      </p:sp>
      <p:sp>
        <p:nvSpPr>
          <p:cNvPr id="8" name="Rectangle 7">
            <a:extLst>
              <a:ext uri="{FF2B5EF4-FFF2-40B4-BE49-F238E27FC236}">
                <a16:creationId xmlns:a16="http://schemas.microsoft.com/office/drawing/2014/main" id="{4A72B7B9-DE85-4AE8-BFAC-9B2A4E1E37D5}"/>
              </a:ext>
            </a:extLst>
          </p:cNvPr>
          <p:cNvSpPr/>
          <p:nvPr/>
        </p:nvSpPr>
        <p:spPr bwMode="auto">
          <a:xfrm>
            <a:off x="238796" y="1815156"/>
            <a:ext cx="3897235"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24708491"/>
              </p:ext>
            </p:extLst>
          </p:nvPr>
        </p:nvGraphicFramePr>
        <p:xfrm>
          <a:off x="418643" y="2556253"/>
          <a:ext cx="3040735" cy="691896"/>
        </p:xfrm>
        <a:graphic>
          <a:graphicData uri="http://schemas.openxmlformats.org/drawingml/2006/table">
            <a:tbl>
              <a:tblPr firstRow="1" bandRow="1">
                <a:tableStyleId>{5C22544A-7EE6-4342-B048-85BDC9FD1C3A}</a:tableStyleId>
              </a:tblPr>
              <a:tblGrid>
                <a:gridCol w="289885">
                  <a:extLst>
                    <a:ext uri="{9D8B030D-6E8A-4147-A177-3AD203B41FA5}">
                      <a16:colId xmlns:a16="http://schemas.microsoft.com/office/drawing/2014/main" val="1727388637"/>
                    </a:ext>
                  </a:extLst>
                </a:gridCol>
                <a:gridCol w="588471">
                  <a:extLst>
                    <a:ext uri="{9D8B030D-6E8A-4147-A177-3AD203B41FA5}">
                      <a16:colId xmlns:a16="http://schemas.microsoft.com/office/drawing/2014/main" val="434490507"/>
                    </a:ext>
                  </a:extLst>
                </a:gridCol>
                <a:gridCol w="574689">
                  <a:extLst>
                    <a:ext uri="{9D8B030D-6E8A-4147-A177-3AD203B41FA5}">
                      <a16:colId xmlns:a16="http://schemas.microsoft.com/office/drawing/2014/main" val="1344210712"/>
                    </a:ext>
                  </a:extLst>
                </a:gridCol>
                <a:gridCol w="1002665">
                  <a:extLst>
                    <a:ext uri="{9D8B030D-6E8A-4147-A177-3AD203B41FA5}">
                      <a16:colId xmlns:a16="http://schemas.microsoft.com/office/drawing/2014/main" val="299907239"/>
                    </a:ext>
                  </a:extLst>
                </a:gridCol>
                <a:gridCol w="585025">
                  <a:extLst>
                    <a:ext uri="{9D8B030D-6E8A-4147-A177-3AD203B41FA5}">
                      <a16:colId xmlns:a16="http://schemas.microsoft.com/office/drawing/2014/main" val="2578400319"/>
                    </a:ext>
                  </a:extLst>
                </a:gridCol>
              </a:tblGrid>
              <a:tr h="150880">
                <a:tc gridSpan="5">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FirstName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LastName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Jones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err="1"/>
                        <a:t>Nadoy</a:t>
                      </a:r>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6158"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0" name="Rectangle 19">
            <a:extLst>
              <a:ext uri="{FF2B5EF4-FFF2-40B4-BE49-F238E27FC236}">
                <a16:creationId xmlns:a16="http://schemas.microsoft.com/office/drawing/2014/main" id="{6B68ABDA-2E7B-4AE4-AF9D-053C13327AFB}"/>
              </a:ext>
            </a:extLst>
          </p:cNvPr>
          <p:cNvSpPr/>
          <p:nvPr/>
        </p:nvSpPr>
        <p:spPr bwMode="auto">
          <a:xfrm>
            <a:off x="8064821"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67" name="TextBox 66">
            <a:extLst>
              <a:ext uri="{FF2B5EF4-FFF2-40B4-BE49-F238E27FC236}">
                <a16:creationId xmlns:a16="http://schemas.microsoft.com/office/drawing/2014/main" id="{AD78A85C-00E8-45BA-8C8B-6D8CA4EE55F2}"/>
              </a:ext>
              <a:ext uri="{C183D7F6-B498-43B3-948B-1728B52AA6E4}">
                <adec:decorative xmlns:adec="http://schemas.microsoft.com/office/drawing/2017/decorative" val="1"/>
              </a:ext>
            </a:extLst>
          </p:cNvPr>
          <p:cNvSpPr txBox="1"/>
          <p:nvPr/>
        </p:nvSpPr>
        <p:spPr>
          <a:xfrm>
            <a:off x="4262881" y="2341208"/>
            <a:ext cx="2018507" cy="2677656"/>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"Jones"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 Main 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"New York"</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"NY"</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"10099"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"home"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"number"</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"555 123-1234"</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"joe@litware.com"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FBCAB471-84C9-4C4C-9E05-BC3E368170BE}"/>
              </a:ext>
              <a:ext uri="{C183D7F6-B498-43B3-948B-1728B52AA6E4}">
                <adec:decorative xmlns:adec="http://schemas.microsoft.com/office/drawing/2017/decorative" val="1"/>
              </a:ext>
            </a:extLst>
          </p:cNvPr>
          <p:cNvGrpSpPr/>
          <p:nvPr/>
        </p:nvGrpSpPr>
        <p:grpSpPr>
          <a:xfrm>
            <a:off x="8410855" y="2556253"/>
            <a:ext cx="3091687" cy="3188995"/>
            <a:chOff x="8355892" y="2816438"/>
            <a:chExt cx="3091687" cy="3188995"/>
          </a:xfrm>
        </p:grpSpPr>
        <p:sp>
          <p:nvSpPr>
            <p:cNvPr id="68" name="Rectangle 67">
              <a:extLst>
                <a:ext uri="{FF2B5EF4-FFF2-40B4-BE49-F238E27FC236}">
                  <a16:creationId xmlns:a16="http://schemas.microsoft.com/office/drawing/2014/main" id="{7A68D49E-B16A-4FC7-A975-A3A22E088371}"/>
                </a:ext>
              </a:extLst>
            </p:cNvPr>
            <p:cNvSpPr/>
            <p:nvPr/>
          </p:nvSpPr>
          <p:spPr bwMode="auto">
            <a:xfrm rot="21007833">
              <a:off x="8355892" y="2816438"/>
              <a:ext cx="2101820" cy="143963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Dear Joe,</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Thank you for ordering your hardware supplies from our online store (order number 1000) on 1/1/2022.</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Your order has been shipped and should arrive in 3-5 business days.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9" name="Group 88">
              <a:extLst>
                <a:ext uri="{FF2B5EF4-FFF2-40B4-BE49-F238E27FC236}">
                  <a16:creationId xmlns:a16="http://schemas.microsoft.com/office/drawing/2014/main" id="{3C2BD853-4BE8-430A-9636-98D880CB8997}"/>
                </a:ext>
              </a:extLst>
            </p:cNvPr>
            <p:cNvGrpSpPr/>
            <p:nvPr/>
          </p:nvGrpSpPr>
          <p:grpSpPr>
            <a:xfrm>
              <a:off x="9345759" y="4174683"/>
              <a:ext cx="2101820" cy="1830750"/>
              <a:chOff x="9345759" y="4174683"/>
              <a:chExt cx="2101820" cy="1830750"/>
            </a:xfrm>
          </p:grpSpPr>
          <p:sp>
            <p:nvSpPr>
              <p:cNvPr id="79" name="Rectangle 78">
                <a:extLst>
                  <a:ext uri="{FF2B5EF4-FFF2-40B4-BE49-F238E27FC236}">
                    <a16:creationId xmlns:a16="http://schemas.microsoft.com/office/drawing/2014/main" id="{C5982A5A-B1F6-4F81-BE6C-B4CE83354737}"/>
                  </a:ext>
                </a:extLst>
              </p:cNvPr>
              <p:cNvSpPr/>
              <p:nvPr/>
            </p:nvSpPr>
            <p:spPr bwMode="auto">
              <a:xfrm rot="872146">
                <a:off x="9345759" y="4174683"/>
                <a:ext cx="2101820" cy="18307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000" b="1" dirty="0">
                    <a:solidFill>
                      <a:schemeClr val="accent1"/>
                    </a:solidFill>
                    <a:ea typeface="Segoe UI" pitchFamily="34" charset="0"/>
                    <a:cs typeface="Segoe UI" pitchFamily="34" charset="0"/>
                  </a:rPr>
                  <a:t>Contoso Hardware</a:t>
                </a:r>
                <a:endParaRPr lang="en-US" sz="10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Our products are of the highest quality and used by professionals.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14400"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have amazing screwdrivers, that are really useful for tightening and loosening screws.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900" b="1"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marL="398463"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also have wrenches (or, if you prefer, spanners)…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1" name="Group 80">
                <a:extLst>
                  <a:ext uri="{FF2B5EF4-FFF2-40B4-BE49-F238E27FC236}">
                    <a16:creationId xmlns:a16="http://schemas.microsoft.com/office/drawing/2014/main" id="{2D504B2B-93B3-4863-9F4A-2AC768327ECF}"/>
                  </a:ext>
                </a:extLst>
              </p:cNvPr>
              <p:cNvGrpSpPr/>
              <p:nvPr/>
            </p:nvGrpSpPr>
            <p:grpSpPr>
              <a:xfrm rot="964391">
                <a:off x="10604339" y="5316938"/>
                <a:ext cx="316901" cy="325020"/>
                <a:chOff x="8236072" y="5482617"/>
                <a:chExt cx="582900" cy="597834"/>
              </a:xfrm>
            </p:grpSpPr>
            <p:sp>
              <p:nvSpPr>
                <p:cNvPr id="80" name="Rectangle 79">
                  <a:extLst>
                    <a:ext uri="{FF2B5EF4-FFF2-40B4-BE49-F238E27FC236}">
                      <a16:creationId xmlns:a16="http://schemas.microsoft.com/office/drawing/2014/main" id="{5C6398F4-E452-4084-AE04-09E1B0E7DB76}"/>
                    </a:ext>
                  </a:extLst>
                </p:cNvPr>
                <p:cNvSpPr/>
                <p:nvPr/>
              </p:nvSpPr>
              <p:spPr bwMode="auto">
                <a:xfrm>
                  <a:off x="8236072" y="5482617"/>
                  <a:ext cx="582900" cy="59783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Graphic 71" descr="Screwdriver with solid fill">
                  <a:extLst>
                    <a:ext uri="{FF2B5EF4-FFF2-40B4-BE49-F238E27FC236}">
                      <a16:creationId xmlns:a16="http://schemas.microsoft.com/office/drawing/2014/main" id="{4E51BBF7-4434-42F6-BFE9-630C13976C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6411" y="5540425"/>
                  <a:ext cx="482222" cy="482222"/>
                </a:xfrm>
                <a:prstGeom prst="rect">
                  <a:avLst/>
                </a:prstGeom>
              </p:spPr>
            </p:pic>
          </p:grpSp>
          <p:grpSp>
            <p:nvGrpSpPr>
              <p:cNvPr id="83" name="Group 82">
                <a:extLst>
                  <a:ext uri="{FF2B5EF4-FFF2-40B4-BE49-F238E27FC236}">
                    <a16:creationId xmlns:a16="http://schemas.microsoft.com/office/drawing/2014/main" id="{42AD4253-CCA2-44C0-A649-8F4BAF092CC8}"/>
                  </a:ext>
                </a:extLst>
              </p:cNvPr>
              <p:cNvGrpSpPr/>
              <p:nvPr/>
            </p:nvGrpSpPr>
            <p:grpSpPr>
              <a:xfrm rot="1015653">
                <a:off x="9364032" y="5278761"/>
                <a:ext cx="319341" cy="331796"/>
                <a:chOff x="8403470" y="5498070"/>
                <a:chExt cx="923065" cy="959067"/>
              </a:xfrm>
            </p:grpSpPr>
            <p:sp>
              <p:nvSpPr>
                <p:cNvPr id="82" name="Rectangle 81">
                  <a:extLst>
                    <a:ext uri="{FF2B5EF4-FFF2-40B4-BE49-F238E27FC236}">
                      <a16:creationId xmlns:a16="http://schemas.microsoft.com/office/drawing/2014/main" id="{779E330B-E80B-48D2-8303-DACE224D764C}"/>
                    </a:ext>
                  </a:extLst>
                </p:cNvPr>
                <p:cNvSpPr/>
                <p:nvPr/>
              </p:nvSpPr>
              <p:spPr bwMode="auto">
                <a:xfrm>
                  <a:off x="8403470" y="5498070"/>
                  <a:ext cx="914400" cy="95906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Graphic 73" descr="Wrench with solid fill">
                  <a:extLst>
                    <a:ext uri="{FF2B5EF4-FFF2-40B4-BE49-F238E27FC236}">
                      <a16:creationId xmlns:a16="http://schemas.microsoft.com/office/drawing/2014/main" id="{E47AF0F3-52EF-46B5-BF4F-5ABA09FA23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2135" y="5505260"/>
                  <a:ext cx="914400" cy="914400"/>
                </a:xfrm>
                <a:prstGeom prst="rect">
                  <a:avLst/>
                </a:prstGeom>
              </p:spPr>
            </p:pic>
          </p:grpSp>
        </p:grpSp>
      </p:grpSp>
      <p:sp>
        <p:nvSpPr>
          <p:cNvPr id="86" name="TextBox 85">
            <a:extLst>
              <a:ext uri="{FF2B5EF4-FFF2-40B4-BE49-F238E27FC236}">
                <a16:creationId xmlns:a16="http://schemas.microsoft.com/office/drawing/2014/main" id="{FC602971-9630-4768-9902-BF2D9C3FEADC}"/>
              </a:ext>
              <a:ext uri="{C183D7F6-B498-43B3-948B-1728B52AA6E4}">
                <adec:decorative xmlns:adec="http://schemas.microsoft.com/office/drawing/2017/decorative" val="1"/>
              </a:ext>
            </a:extLst>
          </p:cNvPr>
          <p:cNvSpPr txBox="1"/>
          <p:nvPr/>
        </p:nvSpPr>
        <p:spPr>
          <a:xfrm>
            <a:off x="6043757" y="3289180"/>
            <a:ext cx="1904710" cy="2354491"/>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Nadoy</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"123 Elm Pl."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dirty="0">
                <a:solidFill>
                  <a:srgbClr val="0451A5"/>
                </a:solidFill>
                <a:latin typeface="Consolas" panose="020B0609020204030204" pitchFamily="49" charset="0"/>
              </a:rPr>
              <a:t>u</a:t>
            </a:r>
            <a:r>
              <a:rPr lang="en-US" sz="700" b="0" dirty="0">
                <a:solidFill>
                  <a:srgbClr val="0451A5"/>
                </a:solidFill>
                <a:effectLst/>
                <a:latin typeface="Consolas" panose="020B0609020204030204" pitchFamily="49" charset="0"/>
              </a:rPr>
              <a:t>nit"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"500"</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"Seattle"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"WA"</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"98999"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"samir@northwind.com"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aphicFrame>
        <p:nvGraphicFramePr>
          <p:cNvPr id="4" name="Table 3">
            <a:extLst>
              <a:ext uri="{FF2B5EF4-FFF2-40B4-BE49-F238E27FC236}">
                <a16:creationId xmlns:a16="http://schemas.microsoft.com/office/drawing/2014/main" id="{3AFB350F-33BD-4B40-8252-7380F7B8BAC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180888110"/>
              </p:ext>
            </p:extLst>
          </p:nvPr>
        </p:nvGraphicFramePr>
        <p:xfrm>
          <a:off x="1014996" y="3536253"/>
          <a:ext cx="2710682" cy="853440"/>
        </p:xfrm>
        <a:graphic>
          <a:graphicData uri="http://schemas.openxmlformats.org/drawingml/2006/table">
            <a:tbl>
              <a:tblPr firstRow="1" bandRow="1">
                <a:tableStyleId>{5C22544A-7EE6-4342-B048-85BDC9FD1C3A}</a:tableStyleId>
              </a:tblPr>
              <a:tblGrid>
                <a:gridCol w="610637">
                  <a:extLst>
                    <a:ext uri="{9D8B030D-6E8A-4147-A177-3AD203B41FA5}">
                      <a16:colId xmlns:a16="http://schemas.microsoft.com/office/drawing/2014/main" val="1727388637"/>
                    </a:ext>
                  </a:extLst>
                </a:gridCol>
                <a:gridCol w="1342947">
                  <a:extLst>
                    <a:ext uri="{9D8B030D-6E8A-4147-A177-3AD203B41FA5}">
                      <a16:colId xmlns:a16="http://schemas.microsoft.com/office/drawing/2014/main" val="299907239"/>
                    </a:ext>
                  </a:extLst>
                </a:gridCol>
                <a:gridCol w="757098">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Tree>
    <p:extLst>
      <p:ext uri="{BB962C8B-B14F-4D97-AF65-F5344CB8AC3E}">
        <p14:creationId xmlns:p14="http://schemas.microsoft.com/office/powerpoint/2010/main" val="18679266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31077"/>
            <a:ext cx="5606043" cy="899665"/>
          </a:xfrm>
        </p:spPr>
        <p:txBody>
          <a:bodyPr/>
          <a:lstStyle/>
          <a:p>
            <a:r>
              <a:rPr lang="en-US"/>
              <a:t>Data distributed and available globally</a:t>
            </a:r>
          </a:p>
        </p:txBody>
      </p:sp>
      <p:sp>
        <p:nvSpPr>
          <p:cNvPr id="3" name="Content Placeholder 2"/>
          <p:cNvSpPr>
            <a:spLocks noGrp="1"/>
          </p:cNvSpPr>
          <p:nvPr>
            <p:ph type="body" sz="quarter" idx="11"/>
          </p:nvPr>
        </p:nvSpPr>
        <p:spPr>
          <a:xfrm>
            <a:off x="269239" y="1481646"/>
            <a:ext cx="6079567" cy="1975926"/>
          </a:xfrm>
        </p:spPr>
        <p:txBody>
          <a:bodyPr/>
          <a:lstStyle/>
          <a:p>
            <a:pPr>
              <a:spcBef>
                <a:spcPts val="1000"/>
              </a:spcBef>
            </a:pPr>
            <a:r>
              <a:rPr lang="en-US">
                <a:solidFill>
                  <a:schemeClr val="tx1"/>
                </a:solidFill>
              </a:rPr>
              <a:t>Put your data where your users are to give real-time access and uninterrupted service to customers anywhere in the world.</a:t>
            </a:r>
          </a:p>
          <a:p>
            <a:pPr marL="285750" lvl="1" indent="-285750">
              <a:spcBef>
                <a:spcPts val="1600"/>
              </a:spcBef>
              <a:spcAft>
                <a:spcPts val="0"/>
              </a:spcAft>
              <a:buFont typeface="Arial" charset="0"/>
              <a:buChar char="•"/>
            </a:pPr>
            <a:r>
              <a:rPr lang="en-US" sz="1600">
                <a:solidFill>
                  <a:schemeClr val="tx1"/>
                </a:solidFill>
              </a:rPr>
              <a:t>Turnkey global data replication across all Azure regions </a:t>
            </a:r>
          </a:p>
          <a:p>
            <a:pPr marL="285750" lvl="1" indent="-285750">
              <a:spcBef>
                <a:spcPts val="1000"/>
              </a:spcBef>
              <a:spcAft>
                <a:spcPts val="0"/>
              </a:spcAft>
              <a:buFont typeface="Arial" charset="0"/>
              <a:buChar char="•"/>
            </a:pPr>
            <a:r>
              <a:rPr lang="en-US" sz="1600">
                <a:solidFill>
                  <a:schemeClr val="tx1"/>
                </a:solidFill>
              </a:rPr>
              <a:t>Guaranteed low-latency experience for global users </a:t>
            </a:r>
          </a:p>
          <a:p>
            <a:pPr marL="285750" lvl="1" indent="-285750">
              <a:spcBef>
                <a:spcPts val="1000"/>
              </a:spcBef>
              <a:spcAft>
                <a:spcPts val="0"/>
              </a:spcAft>
              <a:buFont typeface="Arial" charset="0"/>
              <a:buChar char="•"/>
            </a:pPr>
            <a:r>
              <a:rPr lang="en-US" sz="1600">
                <a:solidFill>
                  <a:schemeClr val="tx1"/>
                </a:solidFill>
              </a:rPr>
              <a:t>Resiliency for high availability and disaster recovery</a:t>
            </a:r>
          </a:p>
        </p:txBody>
      </p:sp>
      <p:grpSp>
        <p:nvGrpSpPr>
          <p:cNvPr id="5" name="Group 4"/>
          <p:cNvGrpSpPr/>
          <p:nvPr/>
        </p:nvGrpSpPr>
        <p:grpSpPr>
          <a:xfrm>
            <a:off x="6738035" y="1348650"/>
            <a:ext cx="5102126" cy="3108127"/>
            <a:chOff x="6738035" y="1348650"/>
            <a:chExt cx="5102126" cy="3108127"/>
          </a:xfrm>
        </p:grpSpPr>
        <p:sp>
          <p:nvSpPr>
            <p:cNvPr id="9" name="TextBox 8">
              <a:extLst>
                <a:ext uri="{FF2B5EF4-FFF2-40B4-BE49-F238E27FC236}">
                  <a16:creationId xmlns:a16="http://schemas.microsoft.com/office/drawing/2014/main" id="{F0CA2504-BD79-4E07-AFCB-A2ADC30D4A60}"/>
                </a:ext>
              </a:extLst>
            </p:cNvPr>
            <p:cNvSpPr txBox="1"/>
            <p:nvPr/>
          </p:nvSpPr>
          <p:spPr>
            <a:xfrm>
              <a:off x="8595975" y="1930310"/>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A</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A44825E-89C9-439E-8D14-B4269B8DCD03}"/>
                </a:ext>
              </a:extLst>
            </p:cNvPr>
            <p:cNvSpPr txBox="1"/>
            <p:nvPr/>
          </p:nvSpPr>
          <p:spPr>
            <a:xfrm>
              <a:off x="8595975" y="3005271"/>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B</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FCEE045-D389-48C5-9BB3-AE891396E777}"/>
                </a:ext>
              </a:extLst>
            </p:cNvPr>
            <p:cNvSpPr txBox="1"/>
            <p:nvPr/>
          </p:nvSpPr>
          <p:spPr>
            <a:xfrm>
              <a:off x="8595975" y="4193628"/>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C</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BD0A595-F473-4B61-AD35-8E06789AC6F5}"/>
                </a:ext>
              </a:extLst>
            </p:cNvPr>
            <p:cNvSpPr txBox="1"/>
            <p:nvPr/>
          </p:nvSpPr>
          <p:spPr>
            <a:xfrm>
              <a:off x="10538771" y="2045113"/>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(app + session state)</a:t>
              </a:r>
            </a:p>
          </p:txBody>
        </p:sp>
        <p:sp>
          <p:nvSpPr>
            <p:cNvPr id="15" name="TextBox 14">
              <a:extLst>
                <a:ext uri="{FF2B5EF4-FFF2-40B4-BE49-F238E27FC236}">
                  <a16:creationId xmlns:a16="http://schemas.microsoft.com/office/drawing/2014/main" id="{2A0A2343-400E-4B40-9385-EE5D0EC6C652}"/>
                </a:ext>
              </a:extLst>
            </p:cNvPr>
            <p:cNvSpPr txBox="1"/>
            <p:nvPr/>
          </p:nvSpPr>
          <p:spPr>
            <a:xfrm>
              <a:off x="10538771" y="3135708"/>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Globally distributed across regions</a:t>
              </a:r>
            </a:p>
          </p:txBody>
        </p:sp>
        <p:sp>
          <p:nvSpPr>
            <p:cNvPr id="16" name="TextBox 15">
              <a:extLst>
                <a:ext uri="{FF2B5EF4-FFF2-40B4-BE49-F238E27FC236}">
                  <a16:creationId xmlns:a16="http://schemas.microsoft.com/office/drawing/2014/main" id="{19CF5407-8A29-454B-B47B-3D675C06F13A}"/>
                </a:ext>
              </a:extLst>
            </p:cNvPr>
            <p:cNvSpPr txBox="1"/>
            <p:nvPr/>
          </p:nvSpPr>
          <p:spPr>
            <a:xfrm>
              <a:off x="7627680" y="3061400"/>
              <a:ext cx="793092"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Traffic Manager</a:t>
              </a:r>
            </a:p>
          </p:txBody>
        </p:sp>
        <p:sp>
          <p:nvSpPr>
            <p:cNvPr id="17" name="TextBox 16">
              <a:extLst>
                <a:ext uri="{FF2B5EF4-FFF2-40B4-BE49-F238E27FC236}">
                  <a16:creationId xmlns:a16="http://schemas.microsoft.com/office/drawing/2014/main" id="{B9EC2BD0-C202-41D0-A7E3-D9701A7AF9F9}"/>
                </a:ext>
              </a:extLst>
            </p:cNvPr>
            <p:cNvSpPr txBox="1"/>
            <p:nvPr/>
          </p:nvSpPr>
          <p:spPr>
            <a:xfrm>
              <a:off x="6738035" y="3061400"/>
              <a:ext cx="763044" cy="131574"/>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Browser</a:t>
              </a:r>
            </a:p>
          </p:txBody>
        </p:sp>
        <p:grpSp>
          <p:nvGrpSpPr>
            <p:cNvPr id="4" name="Group 3"/>
            <p:cNvGrpSpPr/>
            <p:nvPr/>
          </p:nvGrpSpPr>
          <p:grpSpPr>
            <a:xfrm>
              <a:off x="6886063" y="1348650"/>
              <a:ext cx="4623961" cy="2783265"/>
              <a:chOff x="6886063" y="1348650"/>
              <a:chExt cx="4623961" cy="2783265"/>
            </a:xfrm>
          </p:grpSpPr>
          <p:sp>
            <p:nvSpPr>
              <p:cNvPr id="19" name="Star: 4 Points 8">
                <a:extLst>
                  <a:ext uri="{FF2B5EF4-FFF2-40B4-BE49-F238E27FC236}">
                    <a16:creationId xmlns:a16="http://schemas.microsoft.com/office/drawing/2014/main" id="{8D8C97CA-B466-45CE-AE96-F114F8B841C3}"/>
                  </a:ext>
                </a:extLst>
              </p:cNvPr>
              <p:cNvSpPr/>
              <p:nvPr/>
            </p:nvSpPr>
            <p:spPr bwMode="auto">
              <a:xfrm>
                <a:off x="10871109" y="2453560"/>
                <a:ext cx="179359" cy="17935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E1AC15F6-CFEC-4B70-B75C-80C95587C18F}"/>
                  </a:ext>
                </a:extLst>
              </p:cNvPr>
              <p:cNvSpPr/>
              <p:nvPr/>
            </p:nvSpPr>
            <p:spPr bwMode="auto">
              <a:xfrm>
                <a:off x="11351604" y="2923572"/>
                <a:ext cx="82582" cy="8258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BE6F03EC-4BDA-44AA-AF62-84C6C8A60C60}"/>
                  </a:ext>
                </a:extLst>
              </p:cNvPr>
              <p:cNvSpPr/>
              <p:nvPr/>
            </p:nvSpPr>
            <p:spPr bwMode="auto">
              <a:xfrm>
                <a:off x="10986117" y="2557903"/>
                <a:ext cx="396995" cy="396993"/>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806A0721-E9FA-485A-BBEC-4BDC5CF3D937}"/>
                  </a:ext>
                </a:extLst>
              </p:cNvPr>
              <p:cNvSpPr/>
              <p:nvPr/>
            </p:nvSpPr>
            <p:spPr bwMode="auto">
              <a:xfrm rot="19667957">
                <a:off x="10868908" y="2668249"/>
                <a:ext cx="641116" cy="192973"/>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2E9F55DF-5484-457D-9A55-78A26DD57477}"/>
                  </a:ext>
                </a:extLst>
              </p:cNvPr>
              <p:cNvGrpSpPr/>
              <p:nvPr/>
            </p:nvGrpSpPr>
            <p:grpSpPr>
              <a:xfrm>
                <a:off x="6886063" y="2573483"/>
                <a:ext cx="466989" cy="397257"/>
                <a:chOff x="2107244" y="1575258"/>
                <a:chExt cx="310993" cy="264555"/>
              </a:xfrm>
            </p:grpSpPr>
            <p:sp>
              <p:nvSpPr>
                <p:cNvPr id="32" name="Rectangle 9">
                  <a:extLst>
                    <a:ext uri="{FF2B5EF4-FFF2-40B4-BE49-F238E27FC236}">
                      <a16:creationId xmlns:a16="http://schemas.microsoft.com/office/drawing/2014/main" id="{3D58681A-484E-4EB3-89D2-503894EF9D8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10">
                  <a:extLst>
                    <a:ext uri="{FF2B5EF4-FFF2-40B4-BE49-F238E27FC236}">
                      <a16:creationId xmlns:a16="http://schemas.microsoft.com/office/drawing/2014/main" id="{147DCAD7-3063-4B7B-94C2-8C6B3C22CCBE}"/>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10325A34-801A-411E-99A9-70B32AAB8D61}"/>
                  </a:ext>
                </a:extLst>
              </p:cNvPr>
              <p:cNvGrpSpPr/>
              <p:nvPr/>
            </p:nvGrpSpPr>
            <p:grpSpPr>
              <a:xfrm>
                <a:off x="7156537" y="2609406"/>
                <a:ext cx="143689" cy="35923"/>
                <a:chOff x="2287367" y="1599181"/>
                <a:chExt cx="95690" cy="23923"/>
              </a:xfrm>
              <a:solidFill>
                <a:schemeClr val="tx2"/>
              </a:solidFill>
            </p:grpSpPr>
            <p:sp>
              <p:nvSpPr>
                <p:cNvPr id="29" name="Oval 11">
                  <a:extLst>
                    <a:ext uri="{FF2B5EF4-FFF2-40B4-BE49-F238E27FC236}">
                      <a16:creationId xmlns:a16="http://schemas.microsoft.com/office/drawing/2014/main" id="{4304F001-4ED7-4C72-B379-EF014DB09FF6}"/>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 name="Oval 12">
                  <a:extLst>
                    <a:ext uri="{FF2B5EF4-FFF2-40B4-BE49-F238E27FC236}">
                      <a16:creationId xmlns:a16="http://schemas.microsoft.com/office/drawing/2014/main" id="{E40EFB7B-96FC-4D06-A8F9-DFCF8B8A9AA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 name="Oval 13">
                  <a:extLst>
                    <a:ext uri="{FF2B5EF4-FFF2-40B4-BE49-F238E27FC236}">
                      <a16:creationId xmlns:a16="http://schemas.microsoft.com/office/drawing/2014/main" id="{DCE8157D-AA2E-4BE0-AAF9-ED5713BCD5A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36" name="Freeform 216">
                <a:extLst>
                  <a:ext uri="{FF2B5EF4-FFF2-40B4-BE49-F238E27FC236}">
                    <a16:creationId xmlns:a16="http://schemas.microsoft.com/office/drawing/2014/main" id="{E8E0DD4C-7FAE-4058-838F-CF719A4422B2}"/>
                  </a:ext>
                </a:extLst>
              </p:cNvPr>
              <p:cNvSpPr/>
              <p:nvPr/>
            </p:nvSpPr>
            <p:spPr bwMode="auto">
              <a:xfrm>
                <a:off x="7803905" y="2504426"/>
                <a:ext cx="485379" cy="485379"/>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Arrow Connector 36">
                <a:extLst>
                  <a:ext uri="{FF2B5EF4-FFF2-40B4-BE49-F238E27FC236}">
                    <a16:creationId xmlns:a16="http://schemas.microsoft.com/office/drawing/2014/main" id="{06F18905-43CB-4FA6-B7FC-CABFB8C561DB}"/>
                  </a:ext>
                </a:extLst>
              </p:cNvPr>
              <p:cNvCxnSpPr>
                <a:cxnSpLocks/>
              </p:cNvCxnSpPr>
              <p:nvPr/>
            </p:nvCxnSpPr>
            <p:spPr>
              <a:xfrm>
                <a:off x="7881954" y="2569946"/>
                <a:ext cx="195998" cy="201415"/>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893E18-F0F4-4442-ADC0-1E4BBFD6F319}"/>
                  </a:ext>
                </a:extLst>
              </p:cNvPr>
              <p:cNvCxnSpPr/>
              <p:nvPr/>
            </p:nvCxnSpPr>
            <p:spPr>
              <a:xfrm flipH="1" flipV="1">
                <a:off x="8128212" y="2693947"/>
                <a:ext cx="161072" cy="15482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9CFC2E-56EC-435E-993A-364D5B64F3FE}"/>
                  </a:ext>
                </a:extLst>
              </p:cNvPr>
              <p:cNvCxnSpPr/>
              <p:nvPr/>
            </p:nvCxnSpPr>
            <p:spPr>
              <a:xfrm flipH="1" flipV="1">
                <a:off x="7962275" y="2804181"/>
                <a:ext cx="183655" cy="185624"/>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1" name="Freeform 220">
                <a:extLst>
                  <a:ext uri="{FF2B5EF4-FFF2-40B4-BE49-F238E27FC236}">
                    <a16:creationId xmlns:a16="http://schemas.microsoft.com/office/drawing/2014/main" id="{C34CBDE1-87A0-4FC0-AC8B-1FEF7EE33274}"/>
                  </a:ext>
                </a:extLst>
              </p:cNvPr>
              <p:cNvSpPr/>
              <p:nvPr/>
            </p:nvSpPr>
            <p:spPr bwMode="auto">
              <a:xfrm>
                <a:off x="8767721" y="1348650"/>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41">
                <a:extLst>
                  <a:ext uri="{FF2B5EF4-FFF2-40B4-BE49-F238E27FC236}">
                    <a16:creationId xmlns:a16="http://schemas.microsoft.com/office/drawing/2014/main" id="{6291363E-4852-4059-90A7-B80F2464B9D0}"/>
                  </a:ext>
                </a:extLst>
              </p:cNvPr>
              <p:cNvSpPr/>
              <p:nvPr/>
            </p:nvSpPr>
            <p:spPr bwMode="auto">
              <a:xfrm>
                <a:off x="8929035" y="1371549"/>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3" name="Freeform: Shape 42">
                <a:extLst>
                  <a:ext uri="{FF2B5EF4-FFF2-40B4-BE49-F238E27FC236}">
                    <a16:creationId xmlns:a16="http://schemas.microsoft.com/office/drawing/2014/main" id="{DF212F3B-9F67-4719-95ED-24BD32CE3799}"/>
                  </a:ext>
                </a:extLst>
              </p:cNvPr>
              <p:cNvSpPr/>
              <p:nvPr/>
            </p:nvSpPr>
            <p:spPr bwMode="auto">
              <a:xfrm>
                <a:off x="8834611" y="1444568"/>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4" name="Freeform: Shape 43">
                <a:extLst>
                  <a:ext uri="{FF2B5EF4-FFF2-40B4-BE49-F238E27FC236}">
                    <a16:creationId xmlns:a16="http://schemas.microsoft.com/office/drawing/2014/main" id="{26E61074-F208-4701-9B1F-07202D44AFC5}"/>
                  </a:ext>
                </a:extLst>
              </p:cNvPr>
              <p:cNvSpPr/>
              <p:nvPr/>
            </p:nvSpPr>
            <p:spPr bwMode="auto">
              <a:xfrm flipV="1">
                <a:off x="8844818" y="1426968"/>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5" name="Freeform 220">
                <a:extLst>
                  <a:ext uri="{FF2B5EF4-FFF2-40B4-BE49-F238E27FC236}">
                    <a16:creationId xmlns:a16="http://schemas.microsoft.com/office/drawing/2014/main" id="{27A8879B-86A6-4422-9420-759CB2C8E6D4}"/>
                  </a:ext>
                </a:extLst>
              </p:cNvPr>
              <p:cNvSpPr/>
              <p:nvPr/>
            </p:nvSpPr>
            <p:spPr bwMode="auto">
              <a:xfrm>
                <a:off x="8832561" y="1555919"/>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220">
                <a:extLst>
                  <a:ext uri="{FF2B5EF4-FFF2-40B4-BE49-F238E27FC236}">
                    <a16:creationId xmlns:a16="http://schemas.microsoft.com/office/drawing/2014/main" id="{B9621E1C-562B-4865-854C-01C2BA0DD3BC}"/>
                  </a:ext>
                </a:extLst>
              </p:cNvPr>
              <p:cNvSpPr/>
              <p:nvPr/>
            </p:nvSpPr>
            <p:spPr bwMode="auto">
              <a:xfrm>
                <a:off x="9136144" y="1580491"/>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220">
                <a:extLst>
                  <a:ext uri="{FF2B5EF4-FFF2-40B4-BE49-F238E27FC236}">
                    <a16:creationId xmlns:a16="http://schemas.microsoft.com/office/drawing/2014/main" id="{F69A2B71-937D-4CC8-B30C-8B084287B276}"/>
                  </a:ext>
                </a:extLst>
              </p:cNvPr>
              <p:cNvSpPr/>
              <p:nvPr/>
            </p:nvSpPr>
            <p:spPr bwMode="auto">
              <a:xfrm>
                <a:off x="9024946" y="1717348"/>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220">
                <a:extLst>
                  <a:ext uri="{FF2B5EF4-FFF2-40B4-BE49-F238E27FC236}">
                    <a16:creationId xmlns:a16="http://schemas.microsoft.com/office/drawing/2014/main" id="{9AAEA4D8-3EB0-444D-A5AC-79F952E77DC9}"/>
                  </a:ext>
                </a:extLst>
              </p:cNvPr>
              <p:cNvSpPr/>
              <p:nvPr/>
            </p:nvSpPr>
            <p:spPr bwMode="auto">
              <a:xfrm>
                <a:off x="8767721" y="2412562"/>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Shape 49">
                <a:extLst>
                  <a:ext uri="{FF2B5EF4-FFF2-40B4-BE49-F238E27FC236}">
                    <a16:creationId xmlns:a16="http://schemas.microsoft.com/office/drawing/2014/main" id="{F90B9650-D811-4DF8-A403-FDE62A9676EA}"/>
                  </a:ext>
                </a:extLst>
              </p:cNvPr>
              <p:cNvSpPr/>
              <p:nvPr/>
            </p:nvSpPr>
            <p:spPr bwMode="auto">
              <a:xfrm>
                <a:off x="8929035" y="2435461"/>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1" name="Freeform: Shape 50">
                <a:extLst>
                  <a:ext uri="{FF2B5EF4-FFF2-40B4-BE49-F238E27FC236}">
                    <a16:creationId xmlns:a16="http://schemas.microsoft.com/office/drawing/2014/main" id="{6818DB2E-484F-479E-BCDE-A7A0822583C8}"/>
                  </a:ext>
                </a:extLst>
              </p:cNvPr>
              <p:cNvSpPr/>
              <p:nvPr/>
            </p:nvSpPr>
            <p:spPr bwMode="auto">
              <a:xfrm>
                <a:off x="8834611" y="2508480"/>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2" name="Freeform: Shape 51">
                <a:extLst>
                  <a:ext uri="{FF2B5EF4-FFF2-40B4-BE49-F238E27FC236}">
                    <a16:creationId xmlns:a16="http://schemas.microsoft.com/office/drawing/2014/main" id="{CF9FDA63-1432-4BD7-8024-47A5E6A17B3C}"/>
                  </a:ext>
                </a:extLst>
              </p:cNvPr>
              <p:cNvSpPr/>
              <p:nvPr/>
            </p:nvSpPr>
            <p:spPr bwMode="auto">
              <a:xfrm flipV="1">
                <a:off x="8844818" y="2490880"/>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3" name="Freeform 220">
                <a:extLst>
                  <a:ext uri="{FF2B5EF4-FFF2-40B4-BE49-F238E27FC236}">
                    <a16:creationId xmlns:a16="http://schemas.microsoft.com/office/drawing/2014/main" id="{8592CCCB-65ED-4849-B67D-BC525F5B6555}"/>
                  </a:ext>
                </a:extLst>
              </p:cNvPr>
              <p:cNvSpPr/>
              <p:nvPr/>
            </p:nvSpPr>
            <p:spPr bwMode="auto">
              <a:xfrm>
                <a:off x="8832561" y="2619831"/>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220">
                <a:extLst>
                  <a:ext uri="{FF2B5EF4-FFF2-40B4-BE49-F238E27FC236}">
                    <a16:creationId xmlns:a16="http://schemas.microsoft.com/office/drawing/2014/main" id="{C0AAB5A8-588A-4FA6-88D7-B79077ADBA3F}"/>
                  </a:ext>
                </a:extLst>
              </p:cNvPr>
              <p:cNvSpPr/>
              <p:nvPr/>
            </p:nvSpPr>
            <p:spPr bwMode="auto">
              <a:xfrm>
                <a:off x="9136144" y="2644403"/>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220">
                <a:extLst>
                  <a:ext uri="{FF2B5EF4-FFF2-40B4-BE49-F238E27FC236}">
                    <a16:creationId xmlns:a16="http://schemas.microsoft.com/office/drawing/2014/main" id="{73A288F3-50CF-4581-89F9-66AEAC7026EF}"/>
                  </a:ext>
                </a:extLst>
              </p:cNvPr>
              <p:cNvSpPr/>
              <p:nvPr/>
            </p:nvSpPr>
            <p:spPr bwMode="auto">
              <a:xfrm>
                <a:off x="9024946" y="2781260"/>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220">
                <a:extLst>
                  <a:ext uri="{FF2B5EF4-FFF2-40B4-BE49-F238E27FC236}">
                    <a16:creationId xmlns:a16="http://schemas.microsoft.com/office/drawing/2014/main" id="{7A1878E4-121E-4EE1-9353-E1C7B3C374CC}"/>
                  </a:ext>
                </a:extLst>
              </p:cNvPr>
              <p:cNvSpPr/>
              <p:nvPr/>
            </p:nvSpPr>
            <p:spPr bwMode="auto">
              <a:xfrm>
                <a:off x="8767721" y="3589581"/>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9D59633C-3805-4A60-A857-65D262325253}"/>
                  </a:ext>
                </a:extLst>
              </p:cNvPr>
              <p:cNvSpPr/>
              <p:nvPr/>
            </p:nvSpPr>
            <p:spPr bwMode="auto">
              <a:xfrm>
                <a:off x="8929035" y="3612480"/>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9" name="Freeform: Shape 58">
                <a:extLst>
                  <a:ext uri="{FF2B5EF4-FFF2-40B4-BE49-F238E27FC236}">
                    <a16:creationId xmlns:a16="http://schemas.microsoft.com/office/drawing/2014/main" id="{4BAC8A80-BC0A-45E3-BA63-7E8D475D252C}"/>
                  </a:ext>
                </a:extLst>
              </p:cNvPr>
              <p:cNvSpPr/>
              <p:nvPr/>
            </p:nvSpPr>
            <p:spPr bwMode="auto">
              <a:xfrm>
                <a:off x="8834611" y="3685499"/>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0" name="Freeform: Shape 59">
                <a:extLst>
                  <a:ext uri="{FF2B5EF4-FFF2-40B4-BE49-F238E27FC236}">
                    <a16:creationId xmlns:a16="http://schemas.microsoft.com/office/drawing/2014/main" id="{78FD8A5E-E1B3-41DB-A1DE-12178672C7F7}"/>
                  </a:ext>
                </a:extLst>
              </p:cNvPr>
              <p:cNvSpPr/>
              <p:nvPr/>
            </p:nvSpPr>
            <p:spPr bwMode="auto">
              <a:xfrm flipV="1">
                <a:off x="8844818" y="3667899"/>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1" name="Freeform 220">
                <a:extLst>
                  <a:ext uri="{FF2B5EF4-FFF2-40B4-BE49-F238E27FC236}">
                    <a16:creationId xmlns:a16="http://schemas.microsoft.com/office/drawing/2014/main" id="{1C6AB179-99DD-439C-88F2-3B0DC2CDA021}"/>
                  </a:ext>
                </a:extLst>
              </p:cNvPr>
              <p:cNvSpPr/>
              <p:nvPr/>
            </p:nvSpPr>
            <p:spPr bwMode="auto">
              <a:xfrm>
                <a:off x="8832561" y="3796850"/>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220">
                <a:extLst>
                  <a:ext uri="{FF2B5EF4-FFF2-40B4-BE49-F238E27FC236}">
                    <a16:creationId xmlns:a16="http://schemas.microsoft.com/office/drawing/2014/main" id="{E3B877DC-3A92-4228-84FE-77C4BC07BC19}"/>
                  </a:ext>
                </a:extLst>
              </p:cNvPr>
              <p:cNvSpPr/>
              <p:nvPr/>
            </p:nvSpPr>
            <p:spPr bwMode="auto">
              <a:xfrm>
                <a:off x="9136144" y="3821422"/>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220">
                <a:extLst>
                  <a:ext uri="{FF2B5EF4-FFF2-40B4-BE49-F238E27FC236}">
                    <a16:creationId xmlns:a16="http://schemas.microsoft.com/office/drawing/2014/main" id="{D67D0AC1-D92D-4497-A94F-BCB2579BDE34}"/>
                  </a:ext>
                </a:extLst>
              </p:cNvPr>
              <p:cNvSpPr/>
              <p:nvPr/>
            </p:nvSpPr>
            <p:spPr bwMode="auto">
              <a:xfrm>
                <a:off x="9024946" y="3958279"/>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4" name="Straight Arrow Connector 33">
              <a:extLst>
                <a:ext uri="{FF2B5EF4-FFF2-40B4-BE49-F238E27FC236}">
                  <a16:creationId xmlns:a16="http://schemas.microsoft.com/office/drawing/2014/main" id="{CA03F62D-D191-481D-84BB-69B62EC38332}"/>
                </a:ext>
              </a:extLst>
            </p:cNvPr>
            <p:cNvCxnSpPr/>
            <p:nvPr/>
          </p:nvCxnSpPr>
          <p:spPr>
            <a:xfrm>
              <a:off x="7466952" y="2744897"/>
              <a:ext cx="24629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CD4B1E-6F9D-41BE-B30E-FCA9156DEB13}"/>
                </a:ext>
              </a:extLst>
            </p:cNvPr>
            <p:cNvCxnSpPr>
              <a:cxnSpLocks/>
            </p:cNvCxnSpPr>
            <p:nvPr/>
          </p:nvCxnSpPr>
          <p:spPr>
            <a:xfrm>
              <a:off x="9602862" y="2744897"/>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77439760-0AAC-4A2D-9ECC-EF5E46989A16}"/>
                </a:ext>
              </a:extLst>
            </p:cNvPr>
            <p:cNvCxnSpPr/>
            <p:nvPr/>
          </p:nvCxnSpPr>
          <p:spPr>
            <a:xfrm>
              <a:off x="8396436" y="2744897"/>
              <a:ext cx="25254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Connector: Elbow 68">
              <a:extLst>
                <a:ext uri="{FF2B5EF4-FFF2-40B4-BE49-F238E27FC236}">
                  <a16:creationId xmlns:a16="http://schemas.microsoft.com/office/drawing/2014/main" id="{009A4A19-3F85-4CF8-A11E-8F4E621357B8}"/>
                </a:ext>
              </a:extLst>
            </p:cNvPr>
            <p:cNvCxnSpPr/>
            <p:nvPr/>
          </p:nvCxnSpPr>
          <p:spPr>
            <a:xfrm rot="5400000" flipH="1" flipV="1">
              <a:off x="8006170" y="1640623"/>
              <a:ext cx="651771" cy="600893"/>
            </a:xfrm>
            <a:prstGeom prst="bentConnector3">
              <a:avLst>
                <a:gd name="adj1" fmla="val 10063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Connector: Elbow 72">
              <a:extLst>
                <a:ext uri="{FF2B5EF4-FFF2-40B4-BE49-F238E27FC236}">
                  <a16:creationId xmlns:a16="http://schemas.microsoft.com/office/drawing/2014/main" id="{35EEC2BB-2148-4950-BF5A-A4D42DA88D72}"/>
                </a:ext>
              </a:extLst>
            </p:cNvPr>
            <p:cNvCxnSpPr>
              <a:cxnSpLocks/>
            </p:cNvCxnSpPr>
            <p:nvPr/>
          </p:nvCxnSpPr>
          <p:spPr>
            <a:xfrm>
              <a:off x="8031608" y="3452397"/>
              <a:ext cx="630007" cy="414326"/>
            </a:xfrm>
            <a:prstGeom prst="bentConnector3">
              <a:avLst>
                <a:gd name="adj1" fmla="val -19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C1B9E04B-A163-485A-9BA5-2ED7DD4ED83D}"/>
                </a:ext>
              </a:extLst>
            </p:cNvPr>
            <p:cNvCxnSpPr>
              <a:cxnSpLocks/>
            </p:cNvCxnSpPr>
            <p:nvPr/>
          </p:nvCxnSpPr>
          <p:spPr>
            <a:xfrm>
              <a:off x="9602862" y="3838761"/>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a:extLst>
                <a:ext uri="{FF2B5EF4-FFF2-40B4-BE49-F238E27FC236}">
                  <a16:creationId xmlns:a16="http://schemas.microsoft.com/office/drawing/2014/main" id="{2F0CA1DC-150E-4BB9-A8EC-ED490044BF67}"/>
                </a:ext>
              </a:extLst>
            </p:cNvPr>
            <p:cNvCxnSpPr>
              <a:cxnSpLocks/>
            </p:cNvCxnSpPr>
            <p:nvPr/>
          </p:nvCxnSpPr>
          <p:spPr>
            <a:xfrm>
              <a:off x="9602862" y="1616529"/>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04D3961D-E12D-451F-B643-119BA51F7FF3}"/>
                </a:ext>
              </a:extLst>
            </p:cNvPr>
            <p:cNvCxnSpPr>
              <a:cxnSpLocks/>
            </p:cNvCxnSpPr>
            <p:nvPr/>
          </p:nvCxnSpPr>
          <p:spPr>
            <a:xfrm>
              <a:off x="9602862" y="1712780"/>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a:extLst>
                <a:ext uri="{FF2B5EF4-FFF2-40B4-BE49-F238E27FC236}">
                  <a16:creationId xmlns:a16="http://schemas.microsoft.com/office/drawing/2014/main" id="{CF311767-F7A8-4044-89DB-69E18E640179}"/>
                </a:ext>
              </a:extLst>
            </p:cNvPr>
            <p:cNvCxnSpPr>
              <a:cxnSpLocks/>
            </p:cNvCxnSpPr>
            <p:nvPr/>
          </p:nvCxnSpPr>
          <p:spPr>
            <a:xfrm>
              <a:off x="9602862" y="1846130"/>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a:extLst>
                <a:ext uri="{FF2B5EF4-FFF2-40B4-BE49-F238E27FC236}">
                  <a16:creationId xmlns:a16="http://schemas.microsoft.com/office/drawing/2014/main" id="{CC17EECA-8290-46B3-99CA-076CCC0C7855}"/>
                </a:ext>
              </a:extLst>
            </p:cNvPr>
            <p:cNvCxnSpPr>
              <a:cxnSpLocks/>
            </p:cNvCxnSpPr>
            <p:nvPr/>
          </p:nvCxnSpPr>
          <p:spPr>
            <a:xfrm flipV="1">
              <a:off x="9602862" y="1971396"/>
              <a:ext cx="765052" cy="688113"/>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a:extLst>
                <a:ext uri="{FF2B5EF4-FFF2-40B4-BE49-F238E27FC236}">
                  <a16:creationId xmlns:a16="http://schemas.microsoft.com/office/drawing/2014/main" id="{1620F015-9CFB-44EC-BF51-17A27ADF4E1A}"/>
                </a:ext>
              </a:extLst>
            </p:cNvPr>
            <p:cNvCxnSpPr>
              <a:cxnSpLocks/>
            </p:cNvCxnSpPr>
            <p:nvPr/>
          </p:nvCxnSpPr>
          <p:spPr>
            <a:xfrm>
              <a:off x="9602862" y="2792859"/>
              <a:ext cx="765052" cy="630847"/>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0D37FD5B-09FA-4FB3-8470-AC1C1F1EAE26}"/>
                </a:ext>
              </a:extLst>
            </p:cNvPr>
            <p:cNvCxnSpPr>
              <a:cxnSpLocks/>
            </p:cNvCxnSpPr>
            <p:nvPr/>
          </p:nvCxnSpPr>
          <p:spPr>
            <a:xfrm flipV="1">
              <a:off x="9602862" y="2920502"/>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Arrow Connector 86">
              <a:extLst>
                <a:ext uri="{FF2B5EF4-FFF2-40B4-BE49-F238E27FC236}">
                  <a16:creationId xmlns:a16="http://schemas.microsoft.com/office/drawing/2014/main" id="{7DED7B7F-21AC-4A58-BF23-6C85B741107E}"/>
                </a:ext>
              </a:extLst>
            </p:cNvPr>
            <p:cNvCxnSpPr>
              <a:cxnSpLocks/>
            </p:cNvCxnSpPr>
            <p:nvPr/>
          </p:nvCxnSpPr>
          <p:spPr>
            <a:xfrm flipV="1">
              <a:off x="9602862" y="1744769"/>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9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81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080" y="335608"/>
            <a:ext cx="11655840" cy="899665"/>
          </a:xfrm>
        </p:spPr>
        <p:txBody>
          <a:bodyPr/>
          <a:lstStyle/>
          <a:p>
            <a:r>
              <a:rPr lang="en-US"/>
              <a:t>GUARANTEED LOW LATENCY</a:t>
            </a: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6500" y="1584502"/>
            <a:ext cx="4802151" cy="1486561"/>
          </a:xfrm>
        </p:spPr>
        <p:txBody>
          <a:bodyPr/>
          <a:lstStyle/>
          <a:p>
            <a:r>
              <a:rPr lang="en-US" sz="1600"/>
              <a:t>PROVIDE USERS AROUND THE WORLD WITH FAST ACCESS TO DATA</a:t>
            </a:r>
          </a:p>
          <a:p>
            <a:endParaRPr lang="en-US"/>
          </a:p>
          <a:p>
            <a:r>
              <a:rPr lang="en-US" sz="1600" b="0">
                <a:solidFill>
                  <a:schemeClr val="tx1"/>
                </a:solidFill>
                <a:latin typeface="Segoe UI Semilight" charset="0"/>
                <a:ea typeface="Segoe UI Semilight" charset="0"/>
                <a:cs typeface="Segoe UI Semilight" charset="0"/>
              </a:rPr>
              <a:t>Serve &lt;10 </a:t>
            </a:r>
            <a:r>
              <a:rPr lang="en-US" sz="1600" b="0" err="1">
                <a:solidFill>
                  <a:schemeClr val="tx1"/>
                </a:solidFill>
                <a:latin typeface="Segoe UI Semilight" charset="0"/>
                <a:ea typeface="Segoe UI Semilight" charset="0"/>
                <a:cs typeface="Segoe UI Semilight" charset="0"/>
              </a:rPr>
              <a:t>ms</a:t>
            </a:r>
            <a:r>
              <a:rPr lang="en-US" sz="1600" b="0">
                <a:solidFill>
                  <a:schemeClr val="tx1"/>
                </a:solidFill>
                <a:latin typeface="Segoe UI Semilight" charset="0"/>
                <a:ea typeface="Segoe UI Semilight" charset="0"/>
                <a:cs typeface="Segoe UI Semilight" charset="0"/>
              </a:rPr>
              <a:t> read and &lt;15 </a:t>
            </a:r>
            <a:r>
              <a:rPr lang="en-US" sz="1600" b="0" err="1">
                <a:solidFill>
                  <a:schemeClr val="tx1"/>
                </a:solidFill>
                <a:latin typeface="Segoe UI Semilight" charset="0"/>
                <a:ea typeface="Segoe UI Semilight" charset="0"/>
                <a:cs typeface="Segoe UI Semilight" charset="0"/>
              </a:rPr>
              <a:t>ms</a:t>
            </a:r>
            <a:r>
              <a:rPr lang="en-US" sz="1600" b="0">
                <a:solidFill>
                  <a:schemeClr val="tx1"/>
                </a:solidFill>
                <a:latin typeface="Segoe UI Semilight" charset="0"/>
                <a:ea typeface="Segoe UI Semilight" charset="0"/>
                <a:cs typeface="Segoe UI Semilight" charset="0"/>
              </a:rPr>
              <a:t> write requests at the 99th percentile from the region nearest to users, while delivering data globally. </a:t>
            </a:r>
          </a:p>
        </p:txBody>
      </p:sp>
      <p:grpSp>
        <p:nvGrpSpPr>
          <p:cNvPr id="2" name="Group 1"/>
          <p:cNvGrpSpPr/>
          <p:nvPr/>
        </p:nvGrpSpPr>
        <p:grpSpPr>
          <a:xfrm>
            <a:off x="6862580" y="2112057"/>
            <a:ext cx="3381962" cy="3116483"/>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659042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5608"/>
            <a:ext cx="11655840" cy="899665"/>
          </a:xfrm>
          <a:noFill/>
          <a:ln>
            <a:noFill/>
          </a:ln>
        </p:spPr>
        <p:txBody>
          <a:bodyPr/>
          <a:lstStyle/>
          <a:p>
            <a:pPr lvl="0"/>
            <a:r>
              <a:rPr lang="en-US"/>
              <a:t>Turnkey global distribution</a:t>
            </a: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042" y="1574277"/>
            <a:ext cx="4963160" cy="1264962"/>
          </a:xfrm>
        </p:spPr>
        <p:txBody>
          <a:bodyPr/>
          <a:lstStyle/>
          <a:p>
            <a:r>
              <a:rPr lang="en-US" sz="1600"/>
              <a:t>PUT YOUR DATA WHERE YOUR USERS ARE</a:t>
            </a:r>
          </a:p>
          <a:p>
            <a:endParaRPr lang="en-US"/>
          </a:p>
          <a:p>
            <a:r>
              <a:rPr lang="en-US" sz="1600" b="0">
                <a:solidFill>
                  <a:schemeClr val="tx1"/>
                </a:solidFill>
                <a:latin typeface="Segoe UI Semilight" charset="0"/>
                <a:ea typeface="Segoe UI Semilight" charset="0"/>
                <a:cs typeface="Segoe UI Semilight" charset="0"/>
              </a:rPr>
              <a:t>Automatically replicate all your data around the world, and across more regions than Amazon and Google combined.</a:t>
            </a: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1785" y="2984729"/>
            <a:ext cx="4171394" cy="12352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a:latin typeface="Segoe UI Semilight" charset="0"/>
                <a:ea typeface="Segoe UI Semilight" charset="0"/>
                <a:cs typeface="Segoe UI Semilight" charset="0"/>
              </a:rPr>
              <a:t>Available in </a:t>
            </a:r>
            <a:r>
              <a:rPr lang="en-US" sz="1600" spc="50">
                <a:latin typeface="Segoe UI Semilight" charset="0"/>
                <a:ea typeface="Segoe UI Semilight" charset="0"/>
                <a:cs typeface="Segoe UI Semilight" charset="0"/>
                <a:hlinkClick r:id="rId3"/>
              </a:rPr>
              <a:t>all Azure regions</a:t>
            </a:r>
            <a:endParaRPr lang="en-US" sz="1600" spc="50">
              <a:latin typeface="Segoe UI Semilight" charset="0"/>
              <a:ea typeface="Segoe UI Semilight" charset="0"/>
              <a:cs typeface="Segoe UI Semilight" charset="0"/>
            </a:endParaRPr>
          </a:p>
          <a:p>
            <a:pPr marL="285750" indent="-285750">
              <a:buClr>
                <a:schemeClr val="tx2"/>
              </a:buClr>
              <a:buFont typeface="Arial" charset="0"/>
              <a:buChar char="•"/>
            </a:pPr>
            <a:r>
              <a:rPr lang="en-US" sz="1600" spc="50">
                <a:latin typeface="Segoe UI Semilight" charset="0"/>
                <a:ea typeface="Segoe UI Semilight" charset="0"/>
                <a:cs typeface="Segoe UI Semilight" charset="0"/>
              </a:rPr>
              <a:t>Manual and automatic failover</a:t>
            </a:r>
          </a:p>
          <a:p>
            <a:pPr marL="285750" indent="-285750">
              <a:buClr>
                <a:schemeClr val="tx2"/>
              </a:buClr>
              <a:buFont typeface="Arial" charset="0"/>
              <a:buChar char="•"/>
            </a:pPr>
            <a:r>
              <a:rPr lang="en-US" sz="1600" spc="50">
                <a:latin typeface="Segoe UI Semilight" charset="0"/>
                <a:ea typeface="Segoe UI Semilight" charset="0"/>
                <a:cs typeface="Segoe UI Semilight" charset="0"/>
              </a:rPr>
              <a:t>Automatic &amp; synchronous multi-region replication</a:t>
            </a: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429" y="1988492"/>
            <a:ext cx="3363615" cy="3363615"/>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lumMod val="75000"/>
                  </a:schemeClr>
                </a:solidFill>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20956450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30E190-E09F-5A49-5D76-9995EBCCBBA4}"/>
              </a:ext>
              <a:ext uri="{C183D7F6-B498-43B3-948B-1728B52AA6E4}">
                <adec:decorative xmlns:adec="http://schemas.microsoft.com/office/drawing/2017/decorative" val="1"/>
              </a:ext>
            </a:extLst>
          </p:cNvPr>
          <p:cNvSpPr/>
          <p:nvPr/>
        </p:nvSpPr>
        <p:spPr bwMode="auto">
          <a:xfrm>
            <a:off x="553272" y="3939089"/>
            <a:ext cx="3755047" cy="15178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Azure Cosmos DB APIs</a:t>
            </a:r>
          </a:p>
        </p:txBody>
      </p:sp>
      <p:sp>
        <p:nvSpPr>
          <p:cNvPr id="24" name="Rectangle 23">
            <a:extLst>
              <a:ext uri="{FF2B5EF4-FFF2-40B4-BE49-F238E27FC236}">
                <a16:creationId xmlns:a16="http://schemas.microsoft.com/office/drawing/2014/main" id="{4FBFA5C1-7FE4-D626-E001-84A53D993C9F}"/>
              </a:ext>
              <a:ext uri="{C183D7F6-B498-43B3-948B-1728B52AA6E4}">
                <adec:decorative xmlns:adec="http://schemas.microsoft.com/office/drawing/2017/decorative" val="1"/>
              </a:ext>
            </a:extLst>
          </p:cNvPr>
          <p:cNvSpPr/>
          <p:nvPr/>
        </p:nvSpPr>
        <p:spPr bwMode="auto">
          <a:xfrm>
            <a:off x="588265" y="1469291"/>
            <a:ext cx="3692871" cy="18227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C5184153-A37F-E8FE-4609-6A13BDD86FB2}"/>
              </a:ext>
              <a:ext uri="{C183D7F6-B498-43B3-948B-1728B52AA6E4}">
                <adec:decorative xmlns:adec="http://schemas.microsoft.com/office/drawing/2017/decorative" val="1"/>
              </a:ext>
            </a:extLst>
          </p:cNvPr>
          <p:cNvSpPr/>
          <p:nvPr/>
        </p:nvSpPr>
        <p:spPr bwMode="auto">
          <a:xfrm>
            <a:off x="4468964" y="3570549"/>
            <a:ext cx="3428353" cy="1886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8B720FB5-8983-02C1-B380-F6444E8549EB}"/>
              </a:ext>
              <a:ext uri="{C183D7F6-B498-43B3-948B-1728B52AA6E4}">
                <adec:decorative xmlns:adec="http://schemas.microsoft.com/office/drawing/2017/decorative" val="1"/>
              </a:ext>
            </a:extLst>
          </p:cNvPr>
          <p:cNvSpPr/>
          <p:nvPr/>
        </p:nvSpPr>
        <p:spPr bwMode="auto">
          <a:xfrm>
            <a:off x="4477129" y="1462183"/>
            <a:ext cx="3393566"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58244C94-9D1E-9972-D3B0-DE74089349E3}"/>
              </a:ext>
              <a:ext uri="{C183D7F6-B498-43B3-948B-1728B52AA6E4}">
                <adec:decorative xmlns:adec="http://schemas.microsoft.com/office/drawing/2017/decorative" val="1"/>
              </a:ext>
            </a:extLst>
          </p:cNvPr>
          <p:cNvSpPr/>
          <p:nvPr/>
        </p:nvSpPr>
        <p:spPr bwMode="auto">
          <a:xfrm>
            <a:off x="8066679" y="1461432"/>
            <a:ext cx="3757457"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6043FD84-3167-19F1-5518-F6CD713ADF1E}"/>
              </a:ext>
              <a:ext uri="{C183D7F6-B498-43B3-948B-1728B52AA6E4}">
                <adec:decorative xmlns:adec="http://schemas.microsoft.com/office/drawing/2017/decorative" val="1"/>
              </a:ext>
            </a:extLst>
          </p:cNvPr>
          <p:cNvSpPr/>
          <p:nvPr/>
        </p:nvSpPr>
        <p:spPr bwMode="auto">
          <a:xfrm>
            <a:off x="8041024" y="3591635"/>
            <a:ext cx="3783112" cy="18653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4233C046-9F43-CB53-D296-93DB1DD30AE2}"/>
              </a:ext>
            </a:extLst>
          </p:cNvPr>
          <p:cNvSpPr txBox="1"/>
          <p:nvPr/>
        </p:nvSpPr>
        <p:spPr>
          <a:xfrm>
            <a:off x="588260" y="1752590"/>
            <a:ext cx="3559457"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Native API for Cosmos DB</a:t>
            </a:r>
          </a:p>
        </p:txBody>
      </p:sp>
      <p:sp>
        <p:nvSpPr>
          <p:cNvPr id="30" name="Rectangle 29">
            <a:extLst>
              <a:ext uri="{FF2B5EF4-FFF2-40B4-BE49-F238E27FC236}">
                <a16:creationId xmlns:a16="http://schemas.microsoft.com/office/drawing/2014/main" id="{78436EE5-1948-4B06-5013-11E83324928A}"/>
              </a:ext>
            </a:extLst>
          </p:cNvPr>
          <p:cNvSpPr/>
          <p:nvPr/>
        </p:nvSpPr>
        <p:spPr bwMode="auto">
          <a:xfrm>
            <a:off x="588263" y="1469291"/>
            <a:ext cx="3692871"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lnSpc>
                <a:spcPct val="90000"/>
              </a:lnSpc>
              <a:spcBef>
                <a:spcPct val="0"/>
              </a:spcBef>
              <a:spcAft>
                <a:spcPct val="0"/>
              </a:spcAft>
              <a:defRPr/>
            </a:pPr>
            <a:r>
              <a:rPr lang="pt-BR" sz="1800" b="1" dirty="0">
                <a:gradFill>
                  <a:gsLst>
                    <a:gs pos="0">
                      <a:srgbClr val="FFFFFF"/>
                    </a:gs>
                    <a:gs pos="100000">
                      <a:srgbClr val="FFFFFF"/>
                    </a:gs>
                  </a:gsLst>
                  <a:lin ang="5400000" scaled="0"/>
                </a:gradFill>
                <a:latin typeface="Segoe UI"/>
                <a:cs typeface="Segoe UI"/>
              </a:rPr>
              <a:t>Azure Cosmos DB for </a:t>
            </a:r>
            <a:r>
              <a:rPr lang="pt-BR" sz="1800" b="1" dirty="0" err="1">
                <a:gradFill>
                  <a:gsLst>
                    <a:gs pos="0">
                      <a:srgbClr val="FFFFFF"/>
                    </a:gs>
                    <a:gs pos="100000">
                      <a:srgbClr val="FFFFFF"/>
                    </a:gs>
                  </a:gsLst>
                  <a:lin ang="5400000" scaled="0"/>
                </a:gradFill>
                <a:latin typeface="Segoe UI"/>
                <a:cs typeface="Segoe UI"/>
              </a:rPr>
              <a:t>NoSQL</a:t>
            </a:r>
            <a:endParaRPr lang="en-US" dirty="0" err="1"/>
          </a:p>
        </p:txBody>
      </p:sp>
      <p:sp>
        <p:nvSpPr>
          <p:cNvPr id="31" name="TextBox 30">
            <a:extLst>
              <a:ext uri="{FF2B5EF4-FFF2-40B4-BE49-F238E27FC236}">
                <a16:creationId xmlns:a16="http://schemas.microsoft.com/office/drawing/2014/main" id="{4E49AFC2-9A01-CC75-A131-398E33588841}"/>
              </a:ext>
            </a:extLst>
          </p:cNvPr>
          <p:cNvSpPr txBox="1"/>
          <p:nvPr/>
        </p:nvSpPr>
        <p:spPr>
          <a:xfrm>
            <a:off x="2616479" y="2073055"/>
            <a:ext cx="1519752" cy="1106251"/>
          </a:xfrm>
          <a:prstGeom prst="rect">
            <a:avLst/>
          </a:prstGeom>
          <a:solidFill>
            <a:schemeClr val="bg1"/>
          </a:solidFill>
          <a:ln>
            <a:solidFill>
              <a:srgbClr val="702473"/>
            </a:solidFill>
          </a:ln>
        </p:spPr>
        <p:txBody>
          <a:bodyPr wrap="square" lIns="91440" tIns="36000" rIns="91440" bIns="3600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"joe@litware.com",</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"Joe Jones",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"address":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"street": "1 Main St.",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"city": "Seattle"</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2" name="TextBox 31">
            <a:extLst>
              <a:ext uri="{FF2B5EF4-FFF2-40B4-BE49-F238E27FC236}">
                <a16:creationId xmlns:a16="http://schemas.microsoft.com/office/drawing/2014/main" id="{7A871B0A-60B8-3216-9640-9A20B30BF040}"/>
              </a:ext>
            </a:extLst>
          </p:cNvPr>
          <p:cNvSpPr txBox="1"/>
          <p:nvPr/>
        </p:nvSpPr>
        <p:spPr>
          <a:xfrm>
            <a:off x="613459" y="2035259"/>
            <a:ext cx="2029723" cy="600164"/>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SELECT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FROM customers c</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WHERE c.id = "joe@litware.com"</a:t>
            </a:r>
          </a:p>
        </p:txBody>
      </p:sp>
      <p:sp>
        <p:nvSpPr>
          <p:cNvPr id="33" name="Rectangle 32">
            <a:extLst>
              <a:ext uri="{FF2B5EF4-FFF2-40B4-BE49-F238E27FC236}">
                <a16:creationId xmlns:a16="http://schemas.microsoft.com/office/drawing/2014/main" id="{77E3CEA0-0D4E-BAB6-1F96-3C6265E3117F}"/>
              </a:ext>
            </a:extLst>
          </p:cNvPr>
          <p:cNvSpPr/>
          <p:nvPr/>
        </p:nvSpPr>
        <p:spPr bwMode="auto">
          <a:xfrm>
            <a:off x="4477125" y="1469291"/>
            <a:ext cx="3393566"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effectLst/>
                <a:latin typeface="Calibri" panose="020F0502020204030204" pitchFamily="34" charset="0"/>
                <a:ea typeface="Calibri" panose="020F0502020204030204" pitchFamily="34" charset="0"/>
              </a:rPr>
              <a:t>Azure Cosmos DB  for MongoDB</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578E1DA1-8803-7B0D-82F8-A00D510E2B39}"/>
              </a:ext>
            </a:extLst>
          </p:cNvPr>
          <p:cNvSpPr txBox="1"/>
          <p:nvPr/>
        </p:nvSpPr>
        <p:spPr>
          <a:xfrm>
            <a:off x="4477121" y="1752590"/>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MongoDB</a:t>
            </a:r>
          </a:p>
        </p:txBody>
      </p:sp>
      <p:sp>
        <p:nvSpPr>
          <p:cNvPr id="35" name="TextBox 34">
            <a:extLst>
              <a:ext uri="{FF2B5EF4-FFF2-40B4-BE49-F238E27FC236}">
                <a16:creationId xmlns:a16="http://schemas.microsoft.com/office/drawing/2014/main" id="{F82034EA-FE66-14D6-A1CF-538821B31D82}"/>
              </a:ext>
            </a:extLst>
          </p:cNvPr>
          <p:cNvSpPr txBox="1"/>
          <p:nvPr/>
        </p:nvSpPr>
        <p:spPr>
          <a:xfrm>
            <a:off x="4535954" y="2182335"/>
            <a:ext cx="1672253" cy="323165"/>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db.products.find</a:t>
            </a: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p:txBody>
      </p:sp>
      <p:sp>
        <p:nvSpPr>
          <p:cNvPr id="36" name="TextBox 35">
            <a:extLst>
              <a:ext uri="{FF2B5EF4-FFF2-40B4-BE49-F238E27FC236}">
                <a16:creationId xmlns:a16="http://schemas.microsoft.com/office/drawing/2014/main" id="{6EB3F2CE-9458-9893-0701-B28A713BDCEB}"/>
              </a:ext>
            </a:extLst>
          </p:cNvPr>
          <p:cNvSpPr txBox="1"/>
          <p:nvPr/>
        </p:nvSpPr>
        <p:spPr>
          <a:xfrm>
            <a:off x="6460867" y="2064058"/>
            <a:ext cx="1269899" cy="807913"/>
          </a:xfrm>
          <a:prstGeom prst="rect">
            <a:avLst/>
          </a:prstGeom>
          <a:solidFill>
            <a:schemeClr val="bg1"/>
          </a:solidFill>
          <a:ln>
            <a:solidFill>
              <a:srgbClr val="702473"/>
            </a:solid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"Hammer",</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"price": 2.99}</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7" name="Rectangle 36">
            <a:extLst>
              <a:ext uri="{FF2B5EF4-FFF2-40B4-BE49-F238E27FC236}">
                <a16:creationId xmlns:a16="http://schemas.microsoft.com/office/drawing/2014/main" id="{5C868B17-23A6-D550-FB2C-DEA73F2C2CD1}"/>
              </a:ext>
            </a:extLst>
          </p:cNvPr>
          <p:cNvSpPr/>
          <p:nvPr/>
        </p:nvSpPr>
        <p:spPr bwMode="auto">
          <a:xfrm>
            <a:off x="553272" y="3592224"/>
            <a:ext cx="3757457" cy="34686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Table</a:t>
            </a:r>
          </a:p>
        </p:txBody>
      </p:sp>
      <p:sp>
        <p:nvSpPr>
          <p:cNvPr id="38" name="TextBox 37">
            <a:extLst>
              <a:ext uri="{FF2B5EF4-FFF2-40B4-BE49-F238E27FC236}">
                <a16:creationId xmlns:a16="http://schemas.microsoft.com/office/drawing/2014/main" id="{60EDE510-E0BF-1F81-5E98-5FEE92FC960B}"/>
              </a:ext>
            </a:extLst>
          </p:cNvPr>
          <p:cNvSpPr txBox="1"/>
          <p:nvPr/>
        </p:nvSpPr>
        <p:spPr>
          <a:xfrm>
            <a:off x="575146" y="3964715"/>
            <a:ext cx="3757458"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Key-value storage API</a:t>
            </a:r>
          </a:p>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Compatible with Azure Table Storage</a:t>
            </a:r>
          </a:p>
        </p:txBody>
      </p:sp>
      <p:sp>
        <p:nvSpPr>
          <p:cNvPr id="40" name="Rectangle 39">
            <a:extLst>
              <a:ext uri="{FF2B5EF4-FFF2-40B4-BE49-F238E27FC236}">
                <a16:creationId xmlns:a16="http://schemas.microsoft.com/office/drawing/2014/main" id="{4516F5DF-D3AD-4567-51C2-15F7607B753A}"/>
              </a:ext>
            </a:extLst>
          </p:cNvPr>
          <p:cNvSpPr/>
          <p:nvPr/>
        </p:nvSpPr>
        <p:spPr bwMode="auto">
          <a:xfrm>
            <a:off x="4468964" y="3591636"/>
            <a:ext cx="3428353"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Cassandra</a:t>
            </a:r>
          </a:p>
        </p:txBody>
      </p:sp>
      <p:sp>
        <p:nvSpPr>
          <p:cNvPr id="49" name="TextBox 48">
            <a:extLst>
              <a:ext uri="{FF2B5EF4-FFF2-40B4-BE49-F238E27FC236}">
                <a16:creationId xmlns:a16="http://schemas.microsoft.com/office/drawing/2014/main" id="{472878C2-2003-9B9D-EC56-28DA89441144}"/>
              </a:ext>
            </a:extLst>
          </p:cNvPr>
          <p:cNvSpPr txBox="1"/>
          <p:nvPr/>
        </p:nvSpPr>
        <p:spPr>
          <a:xfrm>
            <a:off x="4438376" y="3873746"/>
            <a:ext cx="3031909"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Apache Cassandra</a:t>
            </a:r>
          </a:p>
        </p:txBody>
      </p:sp>
      <p:sp>
        <p:nvSpPr>
          <p:cNvPr id="52" name="Rectangle 51">
            <a:extLst>
              <a:ext uri="{FF2B5EF4-FFF2-40B4-BE49-F238E27FC236}">
                <a16:creationId xmlns:a16="http://schemas.microsoft.com/office/drawing/2014/main" id="{D115E7C5-AE69-9203-D99D-7D42A2F6646C}"/>
              </a:ext>
            </a:extLst>
          </p:cNvPr>
          <p:cNvSpPr/>
          <p:nvPr/>
        </p:nvSpPr>
        <p:spPr bwMode="auto">
          <a:xfrm>
            <a:off x="8047706" y="3593694"/>
            <a:ext cx="3776430"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pt-BR"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Gremlin </a:t>
            </a:r>
            <a:endParaRPr kumimoji="0" lang="en-US"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TextBox 52">
            <a:extLst>
              <a:ext uri="{FF2B5EF4-FFF2-40B4-BE49-F238E27FC236}">
                <a16:creationId xmlns:a16="http://schemas.microsoft.com/office/drawing/2014/main" id="{18FC3C85-0079-2E4D-4560-AEAC2BD2D4F1}"/>
              </a:ext>
            </a:extLst>
          </p:cNvPr>
          <p:cNvSpPr txBox="1"/>
          <p:nvPr/>
        </p:nvSpPr>
        <p:spPr>
          <a:xfrm>
            <a:off x="7960429" y="3922956"/>
            <a:ext cx="2233493" cy="158812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Used to work with </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graph</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data</a:t>
            </a:r>
          </a:p>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vertices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are connected via relationships</a:t>
            </a:r>
            <a:b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b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edges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p>
        </p:txBody>
      </p:sp>
      <p:graphicFrame>
        <p:nvGraphicFramePr>
          <p:cNvPr id="9" name="Table 6">
            <a:extLst>
              <a:ext uri="{FF2B5EF4-FFF2-40B4-BE49-F238E27FC236}">
                <a16:creationId xmlns:a16="http://schemas.microsoft.com/office/drawing/2014/main" id="{10938D05-6DDA-C5F8-140D-E7904DF43AAE}"/>
              </a:ext>
            </a:extLst>
          </p:cNvPr>
          <p:cNvGraphicFramePr>
            <a:graphicFrameLocks noGrp="1"/>
          </p:cNvGraphicFramePr>
          <p:nvPr/>
        </p:nvGraphicFramePr>
        <p:xfrm>
          <a:off x="941160" y="4586347"/>
          <a:ext cx="3024000" cy="756000"/>
        </p:xfrm>
        <a:graphic>
          <a:graphicData uri="http://schemas.openxmlformats.org/drawingml/2006/table">
            <a:tbl>
              <a:tblPr firstRow="1">
                <a:tableStyleId>{2D5ABB26-0587-4C30-8999-92F81FD0307C}</a:tableStyleId>
              </a:tblPr>
              <a:tblGrid>
                <a:gridCol w="1008000">
                  <a:extLst>
                    <a:ext uri="{9D8B030D-6E8A-4147-A177-3AD203B41FA5}">
                      <a16:colId xmlns:a16="http://schemas.microsoft.com/office/drawing/2014/main" val="677187428"/>
                    </a:ext>
                  </a:extLst>
                </a:gridCol>
                <a:gridCol w="1008000">
                  <a:extLst>
                    <a:ext uri="{9D8B030D-6E8A-4147-A177-3AD203B41FA5}">
                      <a16:colId xmlns:a16="http://schemas.microsoft.com/office/drawing/2014/main" val="2582994158"/>
                    </a:ext>
                  </a:extLst>
                </a:gridCol>
                <a:gridCol w="1008000">
                  <a:extLst>
                    <a:ext uri="{9D8B030D-6E8A-4147-A177-3AD203B41FA5}">
                      <a16:colId xmlns:a16="http://schemas.microsoft.com/office/drawing/2014/main" val="3090625460"/>
                    </a:ext>
                  </a:extLst>
                </a:gridCol>
              </a:tblGrid>
              <a:tr h="252000">
                <a:tc>
                  <a:txBody>
                    <a:bodyPr/>
                    <a:lstStyle/>
                    <a:p>
                      <a:pPr algn="l" fontAlgn="b"/>
                      <a:r>
                        <a:rPr lang="en-US" sz="1000" b="0" i="0" u="none" strike="noStrike" dirty="0" err="1">
                          <a:solidFill>
                            <a:schemeClr val="bg1"/>
                          </a:solidFill>
                          <a:effectLst/>
                          <a:latin typeface="+mj-lt"/>
                        </a:rPr>
                        <a:t>PartitionKey</a:t>
                      </a:r>
                      <a:endParaRPr lang="en-US" sz="1000" b="0" i="0" u="none" strike="noStrike" dirty="0">
                        <a:solidFill>
                          <a:schemeClr val="bg1"/>
                        </a:solidFill>
                        <a:effectLst/>
                        <a:latin typeface="+mj-lt"/>
                      </a:endParaRPr>
                    </a:p>
                  </a:txBody>
                  <a:tcPr marL="72000" marR="72000" marT="0" marB="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err="1">
                          <a:solidFill>
                            <a:schemeClr val="bg1"/>
                          </a:solidFill>
                          <a:effectLst/>
                          <a:latin typeface="+mj-lt"/>
                        </a:rPr>
                        <a:t>RowKey</a:t>
                      </a:r>
                      <a:endParaRPr lang="en-US" sz="1000" b="0" i="0" u="none" strike="noStrike" dirty="0">
                        <a:solidFill>
                          <a:schemeClr val="bg1"/>
                        </a:solidFill>
                        <a:effectLst/>
                        <a:latin typeface="+mj-lt"/>
                      </a:endParaRP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a:solidFill>
                            <a:schemeClr val="bg1"/>
                          </a:solidFill>
                          <a:effectLst/>
                          <a:latin typeface="+mj-lt"/>
                        </a:rPr>
                        <a:t>Name</a:t>
                      </a:r>
                    </a:p>
                  </a:txBody>
                  <a:tcPr marL="72000" marR="72000" marT="0" marB="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000" b="0" i="0" u="none" strike="noStrike" dirty="0">
                          <a:solidFill>
                            <a:schemeClr val="tx1"/>
                          </a:solidFill>
                          <a:effectLst/>
                          <a:latin typeface="+mn-lt"/>
                        </a:rPr>
                        <a:t>123</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tc>
                  <a:txBody>
                    <a:bodyPr/>
                    <a:lstStyle/>
                    <a:p>
                      <a:pPr algn="l" fontAlgn="b"/>
                      <a:r>
                        <a:rPr lang="en-US" sz="1000" b="0" i="0" u="none" strike="noStrike" dirty="0">
                          <a:solidFill>
                            <a:schemeClr val="tx1"/>
                          </a:solidFill>
                          <a:effectLst/>
                          <a:latin typeface="+mn-lt"/>
                        </a:rPr>
                        <a:t>Joe Jones</a:t>
                      </a:r>
                    </a:p>
                  </a:txBody>
                  <a:tcPr marL="72000" marR="7200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extLst>
                  <a:ext uri="{0D108BD9-81ED-4DB2-BD59-A6C34878D82A}">
                    <a16:rowId xmlns:a16="http://schemas.microsoft.com/office/drawing/2014/main" val="2832386946"/>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tc>
                  <a:txBody>
                    <a:bodyPr/>
                    <a:lstStyle/>
                    <a:p>
                      <a:pPr algn="l" fontAlgn="b"/>
                      <a:r>
                        <a:rPr lang="en-US" sz="1000" b="0" i="0" u="none" strike="noStrike" dirty="0">
                          <a:solidFill>
                            <a:schemeClr val="tx1"/>
                          </a:solidFill>
                          <a:effectLst/>
                          <a:latin typeface="+mn-lt"/>
                        </a:rPr>
                        <a:t>124</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algn="l" fontAlgn="b"/>
                      <a:r>
                        <a:rPr lang="en-US" sz="1000" b="0" i="0" u="none" strike="noStrike" dirty="0">
                          <a:solidFill>
                            <a:schemeClr val="tx1"/>
                          </a:solidFill>
                          <a:effectLst/>
                          <a:latin typeface="+mn-lt"/>
                        </a:rPr>
                        <a:t>Samir </a:t>
                      </a:r>
                      <a:r>
                        <a:rPr lang="en-US" sz="1000" b="0" i="0" u="none" strike="noStrike" dirty="0" err="1">
                          <a:solidFill>
                            <a:schemeClr val="tx1"/>
                          </a:solidFill>
                          <a:effectLst/>
                          <a:latin typeface="+mn-lt"/>
                        </a:rPr>
                        <a:t>Nadoy</a:t>
                      </a:r>
                      <a:endParaRPr lang="en-US" sz="1000" b="0" i="0" u="none" strike="noStrike" dirty="0">
                        <a:solidFill>
                          <a:schemeClr val="tx1"/>
                        </a:solidFill>
                        <a:effectLst/>
                        <a:latin typeface="+mn-lt"/>
                      </a:endParaRPr>
                    </a:p>
                  </a:txBody>
                  <a:tcPr marL="72000" marR="7200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extLst>
                  <a:ext uri="{0D108BD9-81ED-4DB2-BD59-A6C34878D82A}">
                    <a16:rowId xmlns:a16="http://schemas.microsoft.com/office/drawing/2014/main" val="3639601922"/>
                  </a:ext>
                </a:extLst>
              </a:tr>
            </a:tbl>
          </a:graphicData>
        </a:graphic>
      </p:graphicFrame>
      <p:graphicFrame>
        <p:nvGraphicFramePr>
          <p:cNvPr id="3" name="Table 6">
            <a:extLst>
              <a:ext uri="{FF2B5EF4-FFF2-40B4-BE49-F238E27FC236}">
                <a16:creationId xmlns:a16="http://schemas.microsoft.com/office/drawing/2014/main" id="{87F21E0E-856C-3C2A-06D9-573C1C899081}"/>
              </a:ext>
            </a:extLst>
          </p:cNvPr>
          <p:cNvGraphicFramePr>
            <a:graphicFrameLocks noGrp="1"/>
          </p:cNvGraphicFramePr>
          <p:nvPr/>
        </p:nvGraphicFramePr>
        <p:xfrm>
          <a:off x="4818920" y="4563189"/>
          <a:ext cx="2691268" cy="784236"/>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endParaRPr lang="en-US" sz="1100" b="0" i="0" u="none" strike="noStrike" dirty="0">
                        <a:solidFill>
                          <a:schemeClr val="tx1"/>
                        </a:solidFill>
                        <a:effectLst/>
                        <a:latin typeface="Segoe UI" panose="020B0502040204020203" pitchFamily="34" charset="0"/>
                        <a:cs typeface="Segoe UI" panose="020B0502040204020203" pitchFamily="34" charset="0"/>
                      </a:endParaRP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
        <p:nvSpPr>
          <p:cNvPr id="5" name="Rectangle 4">
            <a:extLst>
              <a:ext uri="{FF2B5EF4-FFF2-40B4-BE49-F238E27FC236}">
                <a16:creationId xmlns:a16="http://schemas.microsoft.com/office/drawing/2014/main" id="{310F5343-1881-527F-5085-C786B72D719C}"/>
              </a:ext>
              <a:ext uri="{C183D7F6-B498-43B3-948B-1728B52AA6E4}">
                <adec:decorative xmlns:adec="http://schemas.microsoft.com/office/drawing/2017/decorative" val="1"/>
              </a:ext>
            </a:extLst>
          </p:cNvPr>
          <p:cNvSpPr/>
          <p:nvPr/>
        </p:nvSpPr>
        <p:spPr bwMode="auto">
          <a:xfrm>
            <a:off x="8086710" y="1467606"/>
            <a:ext cx="3680350" cy="1624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A9E87276-217A-E4B7-3548-D6E9B3031E0A}"/>
              </a:ext>
            </a:extLst>
          </p:cNvPr>
          <p:cNvSpPr/>
          <p:nvPr/>
        </p:nvSpPr>
        <p:spPr bwMode="auto">
          <a:xfrm>
            <a:off x="8065057" y="1467606"/>
            <a:ext cx="3757456" cy="3189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latin typeface="Segoe UI"/>
                <a:cs typeface="Segoe UI"/>
              </a:rPr>
              <a:t>Azure Cosmos DB for PostgreSQL</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id="{07EA2D0D-3BD7-4F79-6920-F3D8517C7491}"/>
              </a:ext>
              <a:ext uri="{C183D7F6-B498-43B3-948B-1728B52AA6E4}">
                <adec:decorative xmlns:adec="http://schemas.microsoft.com/office/drawing/2017/decorative" val="1"/>
              </a:ext>
            </a:extLst>
          </p:cNvPr>
          <p:cNvGrpSpPr/>
          <p:nvPr/>
        </p:nvGrpSpPr>
        <p:grpSpPr>
          <a:xfrm>
            <a:off x="9397542" y="4114804"/>
            <a:ext cx="2426594" cy="1347223"/>
            <a:chOff x="7512297" y="5239223"/>
            <a:chExt cx="2794458" cy="1451985"/>
          </a:xfrm>
        </p:grpSpPr>
        <p:grpSp>
          <p:nvGrpSpPr>
            <p:cNvPr id="8" name="Group 7">
              <a:extLst>
                <a:ext uri="{FF2B5EF4-FFF2-40B4-BE49-F238E27FC236}">
                  <a16:creationId xmlns:a16="http://schemas.microsoft.com/office/drawing/2014/main" id="{2507609D-A913-F5E2-95EF-D9E45017BEC5}"/>
                </a:ext>
              </a:extLst>
            </p:cNvPr>
            <p:cNvGrpSpPr/>
            <p:nvPr/>
          </p:nvGrpSpPr>
          <p:grpSpPr>
            <a:xfrm>
              <a:off x="8670427" y="5239223"/>
              <a:ext cx="410649" cy="410649"/>
              <a:chOff x="8727526" y="5244844"/>
              <a:chExt cx="410649" cy="410649"/>
            </a:xfrm>
          </p:grpSpPr>
          <p:sp>
            <p:nvSpPr>
              <p:cNvPr id="43" name="Oval 42">
                <a:extLst>
                  <a:ext uri="{FF2B5EF4-FFF2-40B4-BE49-F238E27FC236}">
                    <a16:creationId xmlns:a16="http://schemas.microsoft.com/office/drawing/2014/main" id="{B9475F2F-73F3-E718-388C-D5EF72888D13}"/>
                  </a:ext>
                </a:extLst>
              </p:cNvPr>
              <p:cNvSpPr/>
              <p:nvPr/>
            </p:nvSpPr>
            <p:spPr bwMode="auto">
              <a:xfrm>
                <a:off x="8727526" y="5244844"/>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Graphic 43" descr="Office worker female with solid fill">
                <a:extLst>
                  <a:ext uri="{FF2B5EF4-FFF2-40B4-BE49-F238E27FC236}">
                    <a16:creationId xmlns:a16="http://schemas.microsoft.com/office/drawing/2014/main" id="{AB6FEFED-E226-04D8-27ED-FAD0EC2A2B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6223" y="5253736"/>
                <a:ext cx="353253" cy="353253"/>
              </a:xfrm>
              <a:prstGeom prst="rect">
                <a:avLst/>
              </a:prstGeom>
            </p:spPr>
          </p:pic>
        </p:grpSp>
        <p:sp>
          <p:nvSpPr>
            <p:cNvPr id="10" name="TextBox 9">
              <a:extLst>
                <a:ext uri="{FF2B5EF4-FFF2-40B4-BE49-F238E27FC236}">
                  <a16:creationId xmlns:a16="http://schemas.microsoft.com/office/drawing/2014/main" id="{E99F45B7-94CD-2D70-2DF4-8095BF827E53}"/>
                </a:ext>
              </a:extLst>
            </p:cNvPr>
            <p:cNvSpPr txBox="1"/>
            <p:nvPr/>
          </p:nvSpPr>
          <p:spPr>
            <a:xfrm>
              <a:off x="8499636" y="5532728"/>
              <a:ext cx="832600"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 Sue</a:t>
              </a:r>
            </a:p>
          </p:txBody>
        </p:sp>
        <p:grpSp>
          <p:nvGrpSpPr>
            <p:cNvPr id="11" name="Group 10">
              <a:extLst>
                <a:ext uri="{FF2B5EF4-FFF2-40B4-BE49-F238E27FC236}">
                  <a16:creationId xmlns:a16="http://schemas.microsoft.com/office/drawing/2014/main" id="{1DDE712F-A685-A482-F9AF-3A5894F62ABA}"/>
                </a:ext>
              </a:extLst>
            </p:cNvPr>
            <p:cNvGrpSpPr/>
            <p:nvPr/>
          </p:nvGrpSpPr>
          <p:grpSpPr>
            <a:xfrm>
              <a:off x="7512297" y="5959716"/>
              <a:ext cx="843821" cy="731492"/>
              <a:chOff x="8049439" y="5918886"/>
              <a:chExt cx="843821" cy="731492"/>
            </a:xfrm>
          </p:grpSpPr>
          <p:grpSp>
            <p:nvGrpSpPr>
              <p:cNvPr id="23" name="Group 22">
                <a:extLst>
                  <a:ext uri="{FF2B5EF4-FFF2-40B4-BE49-F238E27FC236}">
                    <a16:creationId xmlns:a16="http://schemas.microsoft.com/office/drawing/2014/main" id="{01C63E91-D655-0D52-B615-71A6C730AEA3}"/>
                  </a:ext>
                </a:extLst>
              </p:cNvPr>
              <p:cNvGrpSpPr/>
              <p:nvPr/>
            </p:nvGrpSpPr>
            <p:grpSpPr>
              <a:xfrm>
                <a:off x="8259778" y="5918886"/>
                <a:ext cx="410649" cy="412966"/>
                <a:chOff x="8493738" y="5903008"/>
                <a:chExt cx="410649" cy="412966"/>
              </a:xfrm>
            </p:grpSpPr>
            <p:sp>
              <p:nvSpPr>
                <p:cNvPr id="41" name="Oval 40">
                  <a:extLst>
                    <a:ext uri="{FF2B5EF4-FFF2-40B4-BE49-F238E27FC236}">
                      <a16:creationId xmlns:a16="http://schemas.microsoft.com/office/drawing/2014/main" id="{48630F56-6AC8-80AE-0556-7F748386A2ED}"/>
                    </a:ext>
                  </a:extLst>
                </p:cNvPr>
                <p:cNvSpPr/>
                <p:nvPr/>
              </p:nvSpPr>
              <p:spPr bwMode="auto">
                <a:xfrm>
                  <a:off x="8493738" y="5905325"/>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Graphic 41" descr="Office worker male with solid fill">
                  <a:extLst>
                    <a:ext uri="{FF2B5EF4-FFF2-40B4-BE49-F238E27FC236}">
                      <a16:creationId xmlns:a16="http://schemas.microsoft.com/office/drawing/2014/main" id="{931FAF58-0D52-C3E4-3DDA-F9544920BE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7005" y="5903008"/>
                  <a:ext cx="363661" cy="363661"/>
                </a:xfrm>
                <a:prstGeom prst="rect">
                  <a:avLst/>
                </a:prstGeom>
              </p:spPr>
            </p:pic>
          </p:grpSp>
          <p:sp>
            <p:nvSpPr>
              <p:cNvPr id="39" name="TextBox 38">
                <a:extLst>
                  <a:ext uri="{FF2B5EF4-FFF2-40B4-BE49-F238E27FC236}">
                    <a16:creationId xmlns:a16="http://schemas.microsoft.com/office/drawing/2014/main" id="{A2FEE96A-F3B0-2463-1DC0-56816324F3BD}"/>
                  </a:ext>
                </a:extLst>
              </p:cNvPr>
              <p:cNvSpPr txBox="1"/>
              <p:nvPr/>
            </p:nvSpPr>
            <p:spPr>
              <a:xfrm>
                <a:off x="8049439" y="6202563"/>
                <a:ext cx="843821"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 Ben</a:t>
                </a:r>
              </a:p>
            </p:txBody>
          </p:sp>
        </p:grpSp>
        <p:grpSp>
          <p:nvGrpSpPr>
            <p:cNvPr id="12" name="Group 11">
              <a:extLst>
                <a:ext uri="{FF2B5EF4-FFF2-40B4-BE49-F238E27FC236}">
                  <a16:creationId xmlns:a16="http://schemas.microsoft.com/office/drawing/2014/main" id="{02A0DBB9-98C2-A65B-38FC-B1F5D6EBF6CB}"/>
                </a:ext>
              </a:extLst>
            </p:cNvPr>
            <p:cNvGrpSpPr/>
            <p:nvPr/>
          </p:nvGrpSpPr>
          <p:grpSpPr>
            <a:xfrm>
              <a:off x="9065390" y="5773844"/>
              <a:ext cx="1241365" cy="742694"/>
              <a:chOff x="9063705" y="5592169"/>
              <a:chExt cx="1241365" cy="742694"/>
            </a:xfrm>
          </p:grpSpPr>
          <p:grpSp>
            <p:nvGrpSpPr>
              <p:cNvPr id="19" name="Group 18">
                <a:extLst>
                  <a:ext uri="{FF2B5EF4-FFF2-40B4-BE49-F238E27FC236}">
                    <a16:creationId xmlns:a16="http://schemas.microsoft.com/office/drawing/2014/main" id="{8410EBF3-6E0D-F9F9-CB09-878BB36F4E1F}"/>
                  </a:ext>
                </a:extLst>
              </p:cNvPr>
              <p:cNvGrpSpPr/>
              <p:nvPr/>
            </p:nvGrpSpPr>
            <p:grpSpPr>
              <a:xfrm>
                <a:off x="9459140" y="5592169"/>
                <a:ext cx="410649" cy="410649"/>
                <a:chOff x="9364286" y="5646537"/>
                <a:chExt cx="410649" cy="410649"/>
              </a:xfrm>
            </p:grpSpPr>
            <p:sp>
              <p:nvSpPr>
                <p:cNvPr id="21" name="Oval 20">
                  <a:extLst>
                    <a:ext uri="{FF2B5EF4-FFF2-40B4-BE49-F238E27FC236}">
                      <a16:creationId xmlns:a16="http://schemas.microsoft.com/office/drawing/2014/main" id="{1E51B9A1-DE85-D2CF-7A31-DE9A977FAF0B}"/>
                    </a:ext>
                  </a:extLst>
                </p:cNvPr>
                <p:cNvSpPr/>
                <p:nvPr/>
              </p:nvSpPr>
              <p:spPr bwMode="auto">
                <a:xfrm>
                  <a:off x="9364286" y="5646537"/>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Graphic 21" descr="Tools with solid fill">
                  <a:extLst>
                    <a:ext uri="{FF2B5EF4-FFF2-40B4-BE49-F238E27FC236}">
                      <a16:creationId xmlns:a16="http://schemas.microsoft.com/office/drawing/2014/main" id="{48CBE51E-1F51-FDDC-2507-CAD319F8B7A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7430" y="5714034"/>
                  <a:ext cx="244359" cy="244359"/>
                </a:xfrm>
                <a:prstGeom prst="rect">
                  <a:avLst/>
                </a:prstGeom>
              </p:spPr>
            </p:pic>
          </p:grpSp>
          <p:sp>
            <p:nvSpPr>
              <p:cNvPr id="20" name="TextBox 19">
                <a:extLst>
                  <a:ext uri="{FF2B5EF4-FFF2-40B4-BE49-F238E27FC236}">
                    <a16:creationId xmlns:a16="http://schemas.microsoft.com/office/drawing/2014/main" id="{F5C6BC06-5395-A056-EAE9-DDC26E5321A2}"/>
                  </a:ext>
                </a:extLst>
              </p:cNvPr>
              <p:cNvSpPr txBox="1"/>
              <p:nvPr/>
            </p:nvSpPr>
            <p:spPr>
              <a:xfrm>
                <a:off x="9063705" y="5887048"/>
                <a:ext cx="1241365"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 Hardware</a:t>
                </a:r>
              </a:p>
            </p:txBody>
          </p:sp>
        </p:grpSp>
        <p:cxnSp>
          <p:nvCxnSpPr>
            <p:cNvPr id="13" name="Straight Arrow Connector 12">
              <a:extLst>
                <a:ext uri="{FF2B5EF4-FFF2-40B4-BE49-F238E27FC236}">
                  <a16:creationId xmlns:a16="http://schemas.microsoft.com/office/drawing/2014/main" id="{44CB6E61-131C-191D-E521-8D6809B43BBF}"/>
                </a:ext>
              </a:extLst>
            </p:cNvPr>
            <p:cNvCxnSpPr>
              <a:cxnSpLocks/>
            </p:cNvCxnSpPr>
            <p:nvPr/>
          </p:nvCxnSpPr>
          <p:spPr>
            <a:xfrm flipV="1">
              <a:off x="8080598" y="5540004"/>
              <a:ext cx="636555" cy="50356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744861-EE72-F9DB-AB55-6C6CAD85835A}"/>
                </a:ext>
              </a:extLst>
            </p:cNvPr>
            <p:cNvCxnSpPr>
              <a:cxnSpLocks/>
              <a:stCxn id="43" idx="6"/>
              <a:endCxn id="21" idx="1"/>
            </p:cNvCxnSpPr>
            <p:nvPr/>
          </p:nvCxnSpPr>
          <p:spPr>
            <a:xfrm>
              <a:off x="9081076" y="5444548"/>
              <a:ext cx="439887" cy="3894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16B59F-FE01-52AE-327C-80D844EF9F58}"/>
                </a:ext>
              </a:extLst>
            </p:cNvPr>
            <p:cNvCxnSpPr>
              <a:cxnSpLocks/>
              <a:stCxn id="41" idx="6"/>
              <a:endCxn id="21" idx="2"/>
            </p:cNvCxnSpPr>
            <p:nvPr/>
          </p:nvCxnSpPr>
          <p:spPr>
            <a:xfrm flipV="1">
              <a:off x="8133285" y="5979169"/>
              <a:ext cx="1327540" cy="1881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BFD8A0-94E6-B83D-8BFF-E56002BC3587}"/>
                </a:ext>
              </a:extLst>
            </p:cNvPr>
            <p:cNvSpPr txBox="1"/>
            <p:nvPr/>
          </p:nvSpPr>
          <p:spPr>
            <a:xfrm rot="19102108">
              <a:off x="7821645" y="5488063"/>
              <a:ext cx="986489"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reports to</a:t>
              </a:r>
            </a:p>
          </p:txBody>
        </p:sp>
        <p:sp>
          <p:nvSpPr>
            <p:cNvPr id="17" name="TextBox 16">
              <a:extLst>
                <a:ext uri="{FF2B5EF4-FFF2-40B4-BE49-F238E27FC236}">
                  <a16:creationId xmlns:a16="http://schemas.microsoft.com/office/drawing/2014/main" id="{5D46D1F1-B984-9976-05B6-D5DFF1B8DA98}"/>
                </a:ext>
              </a:extLst>
            </p:cNvPr>
            <p:cNvSpPr txBox="1"/>
            <p:nvPr/>
          </p:nvSpPr>
          <p:spPr>
            <a:xfrm rot="2689247">
              <a:off x="8892835" y="5308821"/>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sp>
          <p:nvSpPr>
            <p:cNvPr id="18" name="TextBox 17">
              <a:extLst>
                <a:ext uri="{FF2B5EF4-FFF2-40B4-BE49-F238E27FC236}">
                  <a16:creationId xmlns:a16="http://schemas.microsoft.com/office/drawing/2014/main" id="{9123683A-4B39-ABF7-96AA-03AB63789945}"/>
                </a:ext>
              </a:extLst>
            </p:cNvPr>
            <p:cNvSpPr txBox="1"/>
            <p:nvPr/>
          </p:nvSpPr>
          <p:spPr>
            <a:xfrm rot="21217702">
              <a:off x="8414530" y="5933824"/>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grpSp>
      <p:sp>
        <p:nvSpPr>
          <p:cNvPr id="46" name="TextBox 33">
            <a:extLst>
              <a:ext uri="{FF2B5EF4-FFF2-40B4-BE49-F238E27FC236}">
                <a16:creationId xmlns:a16="http://schemas.microsoft.com/office/drawing/2014/main" id="{D79EACD3-3C1F-BBA9-E32F-BCAFCA96BC0D}"/>
              </a:ext>
            </a:extLst>
          </p:cNvPr>
          <p:cNvSpPr txBox="1"/>
          <p:nvPr/>
        </p:nvSpPr>
        <p:spPr>
          <a:xfrm>
            <a:off x="8145407" y="1753679"/>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PostgreSQL</a:t>
            </a:r>
          </a:p>
        </p:txBody>
      </p:sp>
      <p:graphicFrame>
        <p:nvGraphicFramePr>
          <p:cNvPr id="47" name="Table 6">
            <a:extLst>
              <a:ext uri="{FF2B5EF4-FFF2-40B4-BE49-F238E27FC236}">
                <a16:creationId xmlns:a16="http://schemas.microsoft.com/office/drawing/2014/main" id="{E8137411-C871-C841-C51D-50F659337729}"/>
              </a:ext>
            </a:extLst>
          </p:cNvPr>
          <p:cNvGraphicFramePr>
            <a:graphicFrameLocks noGrp="1"/>
          </p:cNvGraphicFramePr>
          <p:nvPr/>
        </p:nvGraphicFramePr>
        <p:xfrm>
          <a:off x="8508799" y="2264435"/>
          <a:ext cx="2691268" cy="779098"/>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Joe Jones</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Tree>
    <p:extLst>
      <p:ext uri="{BB962C8B-B14F-4D97-AF65-F5344CB8AC3E}">
        <p14:creationId xmlns:p14="http://schemas.microsoft.com/office/powerpoint/2010/main" val="1604206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dirty="0"/>
              <a:t>Migrate</a:t>
            </a:r>
            <a:br>
              <a:rPr lang="en-US" dirty="0"/>
            </a:br>
            <a:r>
              <a:rPr lang="en-US" dirty="0" err="1"/>
              <a:t>nosql</a:t>
            </a:r>
            <a:r>
              <a:rPr lang="en-US" dirty="0"/>
              <a:t> apps</a:t>
            </a:r>
          </a:p>
        </p:txBody>
      </p:sp>
      <p:sp>
        <p:nvSpPr>
          <p:cNvPr id="3" name="Content Placeholder 2"/>
          <p:cNvSpPr>
            <a:spLocks noGrp="1"/>
          </p:cNvSpPr>
          <p:nvPr>
            <p:ph type="body" sz="quarter" idx="11"/>
          </p:nvPr>
        </p:nvSpPr>
        <p:spPr>
          <a:xfrm>
            <a:off x="269239" y="1492704"/>
            <a:ext cx="5606043" cy="2768963"/>
          </a:xfrm>
        </p:spPr>
        <p:txBody>
          <a:bodyPr/>
          <a:lstStyle/>
          <a:p>
            <a:r>
              <a:rPr lang="en-US">
                <a:solidFill>
                  <a:schemeClr val="tx1"/>
                </a:solidFill>
              </a:rPr>
              <a:t>Make data modernization easy with seamless lift and shift migration of NoSQL workloads to the cloud.</a:t>
            </a:r>
          </a:p>
          <a:p>
            <a:pPr marL="285750" lvl="1" indent="-285750">
              <a:spcBef>
                <a:spcPts val="1600"/>
              </a:spcBef>
              <a:spcAft>
                <a:spcPts val="0"/>
              </a:spcAft>
              <a:buFont typeface="Arial" charset="0"/>
              <a:buChar char="•"/>
            </a:pPr>
            <a:r>
              <a:rPr lang="en-US" sz="1600">
                <a:solidFill>
                  <a:schemeClr val="tx1"/>
                </a:solidFill>
              </a:rPr>
              <a:t>Azure Cosmos DB APIs for MongoDB and Cassandra bring app data from anywhere to Azure Cosmos DB</a:t>
            </a:r>
          </a:p>
          <a:p>
            <a:pPr marL="285750" lvl="1" indent="-285750">
              <a:spcBef>
                <a:spcPts val="1000"/>
              </a:spcBef>
              <a:spcAft>
                <a:spcPts val="0"/>
              </a:spcAft>
              <a:buFont typeface="Arial" charset="0"/>
              <a:buChar char="•"/>
            </a:pPr>
            <a:r>
              <a:rPr lang="en-US" sz="1600">
                <a:solidFill>
                  <a:schemeClr val="tx1"/>
                </a:solidFill>
              </a:rPr>
              <a:t>Leverage existing tools, drivers, and libraries, and continue using existing apps’ current SDKs</a:t>
            </a:r>
          </a:p>
          <a:p>
            <a:pPr marL="285750" lvl="1" indent="-285750">
              <a:spcBef>
                <a:spcPts val="1000"/>
              </a:spcBef>
              <a:spcAft>
                <a:spcPts val="0"/>
              </a:spcAft>
              <a:buFont typeface="Arial" charset="0"/>
              <a:buChar char="•"/>
            </a:pPr>
            <a:r>
              <a:rPr lang="en-US" sz="1600">
                <a:solidFill>
                  <a:schemeClr val="tx1"/>
                </a:solidFill>
              </a:rPr>
              <a:t>Turnkey geo-replication</a:t>
            </a:r>
          </a:p>
          <a:p>
            <a:pPr marL="285750" lvl="1" indent="-285750">
              <a:spcBef>
                <a:spcPts val="1000"/>
              </a:spcBef>
              <a:spcAft>
                <a:spcPts val="0"/>
              </a:spcAft>
              <a:buFont typeface="Arial" charset="0"/>
              <a:buChar char="•"/>
            </a:pPr>
            <a:r>
              <a:rPr lang="en-US" sz="1600">
                <a:solidFill>
                  <a:schemeClr val="tx1"/>
                </a:solidFill>
              </a:rPr>
              <a:t>No infrastructure or VM management required</a:t>
            </a:r>
          </a:p>
        </p:txBody>
      </p:sp>
      <p:grpSp>
        <p:nvGrpSpPr>
          <p:cNvPr id="4" name="Group 3"/>
          <p:cNvGrpSpPr/>
          <p:nvPr/>
        </p:nvGrpSpPr>
        <p:grpSpPr>
          <a:xfrm>
            <a:off x="6494712" y="2451689"/>
            <a:ext cx="5363613" cy="1420425"/>
            <a:chOff x="6494712" y="2451689"/>
            <a:chExt cx="5363613" cy="1420425"/>
          </a:xfrm>
        </p:grpSpPr>
        <p:sp>
          <p:nvSpPr>
            <p:cNvPr id="9" name="TextBox 8">
              <a:extLst>
                <a:ext uri="{FF2B5EF4-FFF2-40B4-BE49-F238E27FC236}">
                  <a16:creationId xmlns:a16="http://schemas.microsoft.com/office/drawing/2014/main" id="{B64D63B3-FA83-4453-9761-1A266192A687}"/>
                </a:ext>
              </a:extLst>
            </p:cNvPr>
            <p:cNvSpPr txBox="1"/>
            <p:nvPr/>
          </p:nvSpPr>
          <p:spPr>
            <a:xfrm>
              <a:off x="10362375" y="3341199"/>
              <a:ext cx="149595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APIs for MongoDB and Cassandra</a:t>
              </a:r>
            </a:p>
          </p:txBody>
        </p:sp>
        <p:grpSp>
          <p:nvGrpSpPr>
            <p:cNvPr id="10" name="Group 9">
              <a:extLst>
                <a:ext uri="{FF2B5EF4-FFF2-40B4-BE49-F238E27FC236}">
                  <a16:creationId xmlns:a16="http://schemas.microsoft.com/office/drawing/2014/main" id="{9B7C9BCE-A55C-43FA-86A4-15F0F6B935C7}"/>
                </a:ext>
              </a:extLst>
            </p:cNvPr>
            <p:cNvGrpSpPr/>
            <p:nvPr/>
          </p:nvGrpSpPr>
          <p:grpSpPr>
            <a:xfrm>
              <a:off x="10664374" y="2547257"/>
              <a:ext cx="882798" cy="760904"/>
              <a:chOff x="8376458" y="5925518"/>
              <a:chExt cx="1045926" cy="901512"/>
            </a:xfrm>
          </p:grpSpPr>
          <p:sp>
            <p:nvSpPr>
              <p:cNvPr id="11" name="Star: 4 Points 8">
                <a:extLst>
                  <a:ext uri="{FF2B5EF4-FFF2-40B4-BE49-F238E27FC236}">
                    <a16:creationId xmlns:a16="http://schemas.microsoft.com/office/drawing/2014/main" id="{6CCB4DEC-D776-417D-887A-3E8D78CA228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Star: 4 Points 8">
                <a:extLst>
                  <a:ext uri="{FF2B5EF4-FFF2-40B4-BE49-F238E27FC236}">
                    <a16:creationId xmlns:a16="http://schemas.microsoft.com/office/drawing/2014/main" id="{FC36AD3B-4B61-4A27-80FD-C355EDDDD9B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E5235BA0-2DD3-4FFF-8EDD-39286A0173A3}"/>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9">
                <a:extLst>
                  <a:ext uri="{FF2B5EF4-FFF2-40B4-BE49-F238E27FC236}">
                    <a16:creationId xmlns:a16="http://schemas.microsoft.com/office/drawing/2014/main" id="{E51260D1-7EAC-4471-A9B7-BAF50A24E70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C257B6D2-BB52-4296-83BE-B20B3C0389D2}"/>
                </a:ext>
              </a:extLst>
            </p:cNvPr>
            <p:cNvCxnSpPr>
              <a:cxnSpLocks/>
            </p:cNvCxnSpPr>
            <p:nvPr/>
          </p:nvCxnSpPr>
          <p:spPr>
            <a:xfrm>
              <a:off x="8120635" y="3033842"/>
              <a:ext cx="2307792" cy="0"/>
            </a:xfrm>
            <a:prstGeom prst="straightConnector1">
              <a:avLst/>
            </a:prstGeom>
            <a:noFill/>
            <a:ln w="19050" cap="sq">
              <a:solidFill>
                <a:schemeClr val="bg1">
                  <a:lumMod val="50000"/>
                </a:schemeClr>
              </a:solidFill>
              <a:prstDash val="sysDash"/>
              <a:roun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C8502EB4-920E-4BB3-BD33-66AD0A597104}"/>
                </a:ext>
              </a:extLst>
            </p:cNvPr>
            <p:cNvSpPr txBox="1"/>
            <p:nvPr/>
          </p:nvSpPr>
          <p:spPr>
            <a:xfrm>
              <a:off x="8460280" y="3135175"/>
              <a:ext cx="162850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charset="0"/>
                  <a:ea typeface="Segoe UI" charset="0"/>
                  <a:cs typeface="Segoe UI" charset="0"/>
                </a:rPr>
                <a:t>NoSQL wire protocol</a:t>
              </a:r>
            </a:p>
          </p:txBody>
        </p:sp>
        <p:grpSp>
          <p:nvGrpSpPr>
            <p:cNvPr id="19" name="Group 18">
              <a:extLst>
                <a:ext uri="{FF2B5EF4-FFF2-40B4-BE49-F238E27FC236}">
                  <a16:creationId xmlns:a16="http://schemas.microsoft.com/office/drawing/2014/main" id="{7CF3FBED-15B9-4BDE-9268-FDC939ABEEAB}"/>
                </a:ext>
              </a:extLst>
            </p:cNvPr>
            <p:cNvGrpSpPr/>
            <p:nvPr/>
          </p:nvGrpSpPr>
          <p:grpSpPr>
            <a:xfrm>
              <a:off x="9128240" y="2526975"/>
              <a:ext cx="292582" cy="358161"/>
              <a:chOff x="3257702" y="4407633"/>
              <a:chExt cx="403310" cy="493707"/>
            </a:xfrm>
          </p:grpSpPr>
          <p:grpSp>
            <p:nvGrpSpPr>
              <p:cNvPr id="20" name="Group 19">
                <a:extLst>
                  <a:ext uri="{FF2B5EF4-FFF2-40B4-BE49-F238E27FC236}">
                    <a16:creationId xmlns:a16="http://schemas.microsoft.com/office/drawing/2014/main" id="{4ED97AF1-AAE4-4437-B342-F56AC2297CF7}"/>
                  </a:ext>
                </a:extLst>
              </p:cNvPr>
              <p:cNvGrpSpPr/>
              <p:nvPr/>
            </p:nvGrpSpPr>
            <p:grpSpPr>
              <a:xfrm>
                <a:off x="3257702" y="4407633"/>
                <a:ext cx="403310" cy="493707"/>
                <a:chOff x="3003960" y="3685414"/>
                <a:chExt cx="403310" cy="493707"/>
              </a:xfrm>
            </p:grpSpPr>
            <p:sp>
              <p:nvSpPr>
                <p:cNvPr id="22" name="Snip Single Corner Rectangle 26">
                  <a:extLst>
                    <a:ext uri="{FF2B5EF4-FFF2-40B4-BE49-F238E27FC236}">
                      <a16:creationId xmlns:a16="http://schemas.microsoft.com/office/drawing/2014/main" id="{7321B4C6-76B0-4ACD-9DF4-74C97D4F44D9}"/>
                    </a:ext>
                  </a:extLst>
                </p:cNvPr>
                <p:cNvSpPr/>
                <p:nvPr/>
              </p:nvSpPr>
              <p:spPr bwMode="auto">
                <a:xfrm flipH="1">
                  <a:off x="3003960" y="3685414"/>
                  <a:ext cx="403310" cy="493707"/>
                </a:xfrm>
                <a:prstGeom prst="snip1Rect">
                  <a:avLst>
                    <a:gd name="adj" fmla="val 2873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riangle 27">
                  <a:extLst>
                    <a:ext uri="{FF2B5EF4-FFF2-40B4-BE49-F238E27FC236}">
                      <a16:creationId xmlns:a16="http://schemas.microsoft.com/office/drawing/2014/main" id="{0174BC34-20CC-4EF8-8E57-9C7026727EDF}"/>
                    </a:ext>
                  </a:extLst>
                </p:cNvPr>
                <p:cNvSpPr/>
                <p:nvPr/>
              </p:nvSpPr>
              <p:spPr bwMode="auto">
                <a:xfrm rot="8100000">
                  <a:off x="3012552" y="3733609"/>
                  <a:ext cx="160049" cy="80930"/>
                </a:xfrm>
                <a:prstGeom prs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Double Brace 20">
                <a:extLst>
                  <a:ext uri="{FF2B5EF4-FFF2-40B4-BE49-F238E27FC236}">
                    <a16:creationId xmlns:a16="http://schemas.microsoft.com/office/drawing/2014/main" id="{81F978DA-58E4-4D51-B95E-E1FF45ED6182}"/>
                  </a:ext>
                </a:extLst>
              </p:cNvPr>
              <p:cNvSpPr/>
              <p:nvPr/>
            </p:nvSpPr>
            <p:spPr>
              <a:xfrm>
                <a:off x="3395189" y="4569259"/>
                <a:ext cx="151075" cy="210347"/>
              </a:xfrm>
              <a:prstGeom prst="bracePair">
                <a:avLst>
                  <a:gd name="adj" fmla="val 17708"/>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F197C39F-C11C-49FF-B207-F96FCB99AAF1}"/>
                </a:ext>
              </a:extLst>
            </p:cNvPr>
            <p:cNvPicPr>
              <a:picLocks noChangeAspect="1"/>
            </p:cNvPicPr>
            <p:nvPr/>
          </p:nvPicPr>
          <p:blipFill>
            <a:blip r:embed="rId3"/>
            <a:stretch>
              <a:fillRect/>
            </a:stretch>
          </p:blipFill>
          <p:spPr>
            <a:xfrm>
              <a:off x="6748456" y="3412868"/>
              <a:ext cx="232308" cy="232308"/>
            </a:xfrm>
            <a:prstGeom prst="rect">
              <a:avLst/>
            </a:prstGeom>
            <a:solidFill>
              <a:schemeClr val="bg1"/>
            </a:solidFill>
          </p:spPr>
        </p:pic>
        <p:pic>
          <p:nvPicPr>
            <p:cNvPr id="27" name="Picture 26">
              <a:extLst>
                <a:ext uri="{FF2B5EF4-FFF2-40B4-BE49-F238E27FC236}">
                  <a16:creationId xmlns:a16="http://schemas.microsoft.com/office/drawing/2014/main" id="{0373ADA8-87F6-4D07-B085-AADA64B306FE}"/>
                </a:ext>
              </a:extLst>
            </p:cNvPr>
            <p:cNvPicPr>
              <a:picLocks noChangeAspect="1"/>
            </p:cNvPicPr>
            <p:nvPr/>
          </p:nvPicPr>
          <p:blipFill>
            <a:blip r:embed="rId4"/>
            <a:stretch>
              <a:fillRect/>
            </a:stretch>
          </p:blipFill>
          <p:spPr>
            <a:xfrm>
              <a:off x="7289396" y="3352298"/>
              <a:ext cx="535410" cy="353446"/>
            </a:xfrm>
            <a:prstGeom prst="rect">
              <a:avLst/>
            </a:prstGeom>
          </p:spPr>
        </p:pic>
        <p:pic>
          <p:nvPicPr>
            <p:cNvPr id="29" name="Picture 28">
              <a:extLst>
                <a:ext uri="{FF2B5EF4-FFF2-40B4-BE49-F238E27FC236}">
                  <a16:creationId xmlns:a16="http://schemas.microsoft.com/office/drawing/2014/main" id="{AEB24CBD-4FFF-40DD-B794-1D63ACFF2944}"/>
                </a:ext>
              </a:extLst>
            </p:cNvPr>
            <p:cNvPicPr>
              <a:picLocks noChangeAspect="1"/>
            </p:cNvPicPr>
            <p:nvPr/>
          </p:nvPicPr>
          <p:blipFill>
            <a:blip r:embed="rId5"/>
            <a:stretch>
              <a:fillRect/>
            </a:stretch>
          </p:blipFill>
          <p:spPr>
            <a:xfrm>
              <a:off x="7284377" y="2873216"/>
              <a:ext cx="545446" cy="318176"/>
            </a:xfrm>
            <a:prstGeom prst="rect">
              <a:avLst/>
            </a:prstGeom>
          </p:spPr>
        </p:pic>
        <p:pic>
          <p:nvPicPr>
            <p:cNvPr id="31" name="Picture 30">
              <a:extLst>
                <a:ext uri="{FF2B5EF4-FFF2-40B4-BE49-F238E27FC236}">
                  <a16:creationId xmlns:a16="http://schemas.microsoft.com/office/drawing/2014/main" id="{60B54539-64DF-4D61-ABC2-59077ACAA509}"/>
                </a:ext>
              </a:extLst>
            </p:cNvPr>
            <p:cNvPicPr>
              <a:picLocks noChangeAspect="1"/>
            </p:cNvPicPr>
            <p:nvPr/>
          </p:nvPicPr>
          <p:blipFill>
            <a:blip r:embed="rId6"/>
            <a:stretch>
              <a:fillRect/>
            </a:stretch>
          </p:blipFill>
          <p:spPr>
            <a:xfrm>
              <a:off x="6494712" y="2492830"/>
              <a:ext cx="739794" cy="199006"/>
            </a:xfrm>
            <a:prstGeom prst="rect">
              <a:avLst/>
            </a:prstGeom>
          </p:spPr>
        </p:pic>
        <p:pic>
          <p:nvPicPr>
            <p:cNvPr id="33" name="Picture 32">
              <a:extLst>
                <a:ext uri="{FF2B5EF4-FFF2-40B4-BE49-F238E27FC236}">
                  <a16:creationId xmlns:a16="http://schemas.microsoft.com/office/drawing/2014/main" id="{942315D2-F67D-4404-B548-EF7B75E23ABB}"/>
                </a:ext>
              </a:extLst>
            </p:cNvPr>
            <p:cNvPicPr>
              <a:picLocks noChangeAspect="1"/>
            </p:cNvPicPr>
            <p:nvPr/>
          </p:nvPicPr>
          <p:blipFill>
            <a:blip r:embed="rId7"/>
            <a:stretch>
              <a:fillRect/>
            </a:stretch>
          </p:blipFill>
          <p:spPr>
            <a:xfrm>
              <a:off x="7416458" y="2451689"/>
              <a:ext cx="281286" cy="281286"/>
            </a:xfrm>
            <a:prstGeom prst="rect">
              <a:avLst/>
            </a:prstGeom>
          </p:spPr>
        </p:pic>
        <p:sp>
          <p:nvSpPr>
            <p:cNvPr id="34" name="TextBox 33">
              <a:extLst>
                <a:ext uri="{FF2B5EF4-FFF2-40B4-BE49-F238E27FC236}">
                  <a16:creationId xmlns:a16="http://schemas.microsoft.com/office/drawing/2014/main" id="{B8D4A276-2114-48C2-ABE1-43D3BFB9742E}"/>
                </a:ext>
              </a:extLst>
            </p:cNvPr>
            <p:cNvSpPr txBox="1"/>
            <p:nvPr/>
          </p:nvSpPr>
          <p:spPr>
            <a:xfrm>
              <a:off x="6573229" y="2909536"/>
              <a:ext cx="582760" cy="258532"/>
            </a:xfrm>
            <a:prstGeom prst="rect">
              <a:avLst/>
            </a:prstGeom>
            <a:noFill/>
          </p:spPr>
          <p:txBody>
            <a:bodyPr wrap="square" lIns="91440" tIns="45720" rIns="91440" bIns="45720" rtlCol="0">
              <a:spAutoFit/>
            </a:bodyPr>
            <a:lstStyle/>
            <a:p>
              <a:pPr algn="ctr">
                <a:lnSpc>
                  <a:spcPct val="90000"/>
                </a:lnSpc>
                <a:spcAft>
                  <a:spcPts val="600"/>
                </a:spcAft>
              </a:pPr>
              <a:r>
                <a:rPr lang="en-US" sz="1200">
                  <a:solidFill>
                    <a:schemeClr val="tx2"/>
                  </a:solidFill>
                </a:rPr>
                <a:t>.NET</a:t>
              </a:r>
            </a:p>
          </p:txBody>
        </p:sp>
      </p:grpSp>
    </p:spTree>
    <p:extLst>
      <p:ext uri="{BB962C8B-B14F-4D97-AF65-F5344CB8AC3E}">
        <p14:creationId xmlns:p14="http://schemas.microsoft.com/office/powerpoint/2010/main" val="12695136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a:t>Handle any data with no schema or indexing required</a:t>
            </a:r>
          </a:p>
        </p:txBody>
      </p:sp>
      <p:sp>
        <p:nvSpPr>
          <p:cNvPr id="3" name="Text Placeholder 2"/>
          <p:cNvSpPr>
            <a:spLocks noGrp="1"/>
          </p:cNvSpPr>
          <p:nvPr>
            <p:ph type="body" sz="quarter" idx="10"/>
          </p:nvPr>
        </p:nvSpPr>
        <p:spPr>
          <a:xfrm>
            <a:off x="324394" y="1821486"/>
            <a:ext cx="6825361" cy="1020792"/>
          </a:xfrm>
        </p:spPr>
        <p:txBody>
          <a:bodyPr/>
          <a:lstStyle/>
          <a:p>
            <a:pPr lvl="0" defTabSz="914400">
              <a:lnSpc>
                <a:spcPct val="100000"/>
              </a:lnSpc>
              <a:spcBef>
                <a:spcPts val="1000"/>
              </a:spcBef>
              <a:spcAft>
                <a:spcPts val="0"/>
              </a:spcAft>
              <a:buClr>
                <a:schemeClr val="bg1"/>
              </a:buClr>
              <a:buSzTx/>
            </a:pPr>
            <a:r>
              <a:rPr lang="en-US" sz="1600"/>
              <a:t>Azure Cosmos DB’s schema-less service automatically indexes all your data, regardless of the data model, to delivery blazing fast queries.</a:t>
            </a:r>
          </a:p>
          <a:p>
            <a:pPr lvl="0" defTabSz="914400">
              <a:lnSpc>
                <a:spcPct val="100000"/>
              </a:lnSpc>
              <a:spcBef>
                <a:spcPts val="1000"/>
              </a:spcBef>
              <a:spcAft>
                <a:spcPts val="0"/>
              </a:spcAft>
              <a:buClr>
                <a:schemeClr val="bg1"/>
              </a:buClr>
              <a:buSzTx/>
            </a:pPr>
            <a:endParaRPr lang="en-US" sz="200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536888"/>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6436388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5: Knowledge check</a:t>
            </a:r>
          </a:p>
        </p:txBody>
      </p:sp>
      <p:sp>
        <p:nvSpPr>
          <p:cNvPr id="40" name="TextBox 39">
            <a:extLst>
              <a:ext uri="{FF2B5EF4-FFF2-40B4-BE49-F238E27FC236}">
                <a16:creationId xmlns:a16="http://schemas.microsoft.com/office/drawing/2014/main" id="{3BA1F15F-4D29-4062-98DD-AB6AFB989835}"/>
              </a:ext>
            </a:extLst>
          </p:cNvPr>
          <p:cNvSpPr txBox="1"/>
          <p:nvPr/>
        </p:nvSpPr>
        <p:spPr>
          <a:xfrm>
            <a:off x="1729344" y="1601321"/>
            <a:ext cx="10113905" cy="1007968"/>
          </a:xfrm>
          <a:prstGeom prst="rect">
            <a:avLst/>
          </a:prstGeom>
          <a:noFill/>
        </p:spPr>
        <p:txBody>
          <a:bodyPr wrap="square" lIns="0" tIns="0" rIns="0" bIns="0">
            <a:spAutoFit/>
          </a:bodyPr>
          <a:lstStyle/>
          <a:p>
            <a:pPr>
              <a:spcAft>
                <a:spcPts val="294"/>
              </a:spcAft>
              <a:defRPr/>
            </a:pPr>
            <a:r>
              <a:rPr lang="en-US" sz="1600" dirty="0">
                <a:latin typeface="+mj-lt"/>
              </a:rPr>
              <a:t>Which Cosmos DB API should you use to store and query JSON documents in Azure Cosmos DB?</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Apache Cassandra</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Table</a:t>
            </a:r>
            <a:endParaRPr lang="en-US" sz="1400" dirty="0"/>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729344" y="1890260"/>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729344" y="2776315"/>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624CD9-542E-49EF-9252-E02C03C282FB}"/>
              </a:ext>
            </a:extLst>
          </p:cNvPr>
          <p:cNvSpPr txBox="1"/>
          <p:nvPr/>
        </p:nvSpPr>
        <p:spPr>
          <a:xfrm>
            <a:off x="1729344" y="2943341"/>
            <a:ext cx="10113905" cy="1254189"/>
          </a:xfrm>
          <a:prstGeom prst="rect">
            <a:avLst/>
          </a:prstGeom>
          <a:noFill/>
        </p:spPr>
        <p:txBody>
          <a:bodyPr wrap="square" lIns="0" tIns="0" rIns="0" bIns="0">
            <a:spAutoFit/>
          </a:bodyPr>
          <a:lstStyle/>
          <a:p>
            <a:pPr>
              <a:spcAft>
                <a:spcPts val="294"/>
              </a:spcAft>
              <a:defRPr/>
            </a:pPr>
            <a:r>
              <a:rPr lang="en-US" sz="1600" dirty="0">
                <a:latin typeface="+mj-lt"/>
              </a:rPr>
              <a:t>Which Azure Cosmos DB API should you use to work with data in which entities and their relationships to one another are represented in a graph using vertices and edges?</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MongoDB</a:t>
            </a:r>
            <a:endParaRPr lang="en-US" sz="1400" dirty="0"/>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Apache Gremlin</a:t>
            </a:r>
            <a:endParaRPr lang="en-US" sz="1400" dirty="0"/>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729343" y="3945409"/>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729343" y="4421038"/>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9798CE-D451-4A7C-A575-16C102C586CF}"/>
              </a:ext>
            </a:extLst>
          </p:cNvPr>
          <p:cNvSpPr txBox="1"/>
          <p:nvPr/>
        </p:nvSpPr>
        <p:spPr>
          <a:xfrm>
            <a:off x="1729343" y="4551625"/>
            <a:ext cx="10113905" cy="1007968"/>
          </a:xfrm>
          <a:prstGeom prst="rect">
            <a:avLst/>
          </a:prstGeom>
          <a:noFill/>
        </p:spPr>
        <p:txBody>
          <a:bodyPr wrap="square" lIns="0" tIns="0" rIns="0" bIns="0">
            <a:spAutoFit/>
          </a:bodyPr>
          <a:lstStyle/>
          <a:p>
            <a:pPr>
              <a:spcAft>
                <a:spcPts val="294"/>
              </a:spcAft>
              <a:defRPr/>
            </a:pPr>
            <a:r>
              <a:rPr lang="en-US" sz="1600" dirty="0">
                <a:latin typeface="+mj-lt"/>
              </a:rPr>
              <a:t>How can you enable globally distributed users to work with their own local replica of a Cosmos DB database?</a:t>
            </a:r>
          </a:p>
          <a:p>
            <a:pPr marL="336145" indent="-336145">
              <a:spcAft>
                <a:spcPts val="294"/>
              </a:spcAft>
              <a:buFont typeface="Wingdings" panose="05000000000000000000" pitchFamily="2" charset="2"/>
              <a:buChar char="q"/>
              <a:defRPr/>
            </a:pPr>
            <a:r>
              <a:rPr lang="en-US" sz="1400" dirty="0"/>
              <a:t>Create an Azure Cosmos DB account in each region where you have users </a:t>
            </a:r>
          </a:p>
          <a:p>
            <a:pPr marL="336145" indent="-336145">
              <a:spcAft>
                <a:spcPts val="294"/>
              </a:spcAft>
              <a:buFont typeface="Wingdings" panose="05000000000000000000" pitchFamily="2" charset="2"/>
              <a:buChar char="q"/>
              <a:defRPr/>
            </a:pPr>
            <a:r>
              <a:rPr lang="en-US" sz="1400" dirty="0"/>
              <a:t>Use the Table API to copy data to Azure Table Storage in each region where you have users </a:t>
            </a:r>
          </a:p>
          <a:p>
            <a:pPr marL="336145" indent="-336145">
              <a:spcAft>
                <a:spcPts val="294"/>
              </a:spcAft>
              <a:buFont typeface="Wingdings" panose="05000000000000000000" pitchFamily="2" charset="2"/>
              <a:buChar char="q"/>
              <a:defRPr/>
            </a:pPr>
            <a:r>
              <a:rPr lang="en-US" sz="1400" dirty="0"/>
              <a:t>Enable multi-region writes and add the regions where you have users</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729343" y="5321624"/>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pic>
        <p:nvPicPr>
          <p:cNvPr id="9" name="Graphic 8">
            <a:extLst>
              <a:ext uri="{FF2B5EF4-FFF2-40B4-BE49-F238E27FC236}">
                <a16:creationId xmlns:a16="http://schemas.microsoft.com/office/drawing/2014/main" id="{FFD1D6A5-5A78-47CB-84C4-C5BD2C2D9C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1609747"/>
            <a:ext cx="933775" cy="933775"/>
          </a:xfrm>
          <a:prstGeom prst="rect">
            <a:avLst/>
          </a:prstGeom>
        </p:spPr>
      </p:pic>
      <p:pic>
        <p:nvPicPr>
          <p:cNvPr id="20" name="Graphic 19">
            <a:extLst>
              <a:ext uri="{FF2B5EF4-FFF2-40B4-BE49-F238E27FC236}">
                <a16:creationId xmlns:a16="http://schemas.microsoft.com/office/drawing/2014/main" id="{85FA0F14-4FF8-4A1D-9DDB-EA999E39AE0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2912789"/>
            <a:ext cx="933775" cy="933775"/>
          </a:xfrm>
          <a:prstGeom prst="rect">
            <a:avLst/>
          </a:prstGeom>
        </p:spPr>
      </p:pic>
      <p:pic>
        <p:nvPicPr>
          <p:cNvPr id="21" name="Graphic 20">
            <a:extLst>
              <a:ext uri="{FF2B5EF4-FFF2-40B4-BE49-F238E27FC236}">
                <a16:creationId xmlns:a16="http://schemas.microsoft.com/office/drawing/2014/main" id="{EC2E7176-AE91-41DF-A181-1E504ED6BA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4421038"/>
            <a:ext cx="933775" cy="933775"/>
          </a:xfrm>
          <a:prstGeom prst="rect">
            <a:avLst/>
          </a:prstGeom>
        </p:spPr>
      </p:pic>
    </p:spTree>
    <p:extLst>
      <p:ext uri="{BB962C8B-B14F-4D97-AF65-F5344CB8AC3E}">
        <p14:creationId xmlns:p14="http://schemas.microsoft.com/office/powerpoint/2010/main" val="797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75" descr="Illustration of non-relational storage.">
            <a:extLst>
              <a:ext uri="{FF2B5EF4-FFF2-40B4-BE49-F238E27FC236}">
                <a16:creationId xmlns:a16="http://schemas.microsoft.com/office/drawing/2014/main" id="{CDD6A6C2-53F8-CD78-DC83-395AE1D1F92A}"/>
              </a:ext>
            </a:extLst>
          </p:cNvPr>
          <p:cNvPicPr>
            <a:picLocks noChangeAspect="1"/>
          </p:cNvPicPr>
          <p:nvPr/>
        </p:nvPicPr>
        <p:blipFill>
          <a:blip r:embed="rId3"/>
          <a:stretch>
            <a:fillRect/>
          </a:stretch>
        </p:blipFill>
        <p:spPr>
          <a:xfrm>
            <a:off x="6168892" y="3373908"/>
            <a:ext cx="5822803" cy="2346612"/>
          </a:xfrm>
          <a:prstGeom prst="rect">
            <a:avLst/>
          </a:prstGeom>
        </p:spPr>
      </p:pic>
      <p:pic>
        <p:nvPicPr>
          <p:cNvPr id="34" name="Picture 33" descr="Illustration of graph storage.">
            <a:extLst>
              <a:ext uri="{FF2B5EF4-FFF2-40B4-BE49-F238E27FC236}">
                <a16:creationId xmlns:a16="http://schemas.microsoft.com/office/drawing/2014/main" id="{1E368801-EE97-734A-CD11-E6756FCBD5E0}"/>
              </a:ext>
            </a:extLst>
          </p:cNvPr>
          <p:cNvPicPr>
            <a:picLocks noChangeAspect="1"/>
          </p:cNvPicPr>
          <p:nvPr/>
        </p:nvPicPr>
        <p:blipFill>
          <a:blip r:embed="rId4"/>
          <a:stretch>
            <a:fillRect/>
          </a:stretch>
        </p:blipFill>
        <p:spPr>
          <a:xfrm>
            <a:off x="10537584" y="4930428"/>
            <a:ext cx="1646063" cy="1005927"/>
          </a:xfrm>
          <a:prstGeom prst="rect">
            <a:avLst/>
          </a:prstGeom>
        </p:spPr>
      </p:pic>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a:xfrm>
            <a:off x="412964" y="264748"/>
            <a:ext cx="11341268" cy="680196"/>
          </a:xfrm>
        </p:spPr>
        <p:txBody>
          <a:bodyPr/>
          <a:lstStyle/>
          <a:p>
            <a:r>
              <a:rPr lang="en-US" dirty="0"/>
              <a:t>How is data stored?</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12964"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Files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399243" y="5067519"/>
            <a:ext cx="5450371" cy="760208"/>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Optimized formats:</a:t>
            </a:r>
          </a:p>
          <a:p>
            <a:pPr marL="285750" indent="-28575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Avro, ORC, Parquet</a:t>
            </a:r>
            <a:endParaRPr lang="en-GB" sz="1600" dirty="0">
              <a:gradFill>
                <a:gsLst>
                  <a:gs pos="2917">
                    <a:schemeClr val="tx1"/>
                  </a:gs>
                  <a:gs pos="30000">
                    <a:schemeClr val="tx1"/>
                  </a:gs>
                </a:gsLst>
                <a:lin ang="5400000" scaled="0"/>
              </a:gradFill>
            </a:endParaRP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68893"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Databases</a:t>
            </a:r>
          </a:p>
        </p:txBody>
      </p:sp>
      <p:sp>
        <p:nvSpPr>
          <p:cNvPr id="8" name="TextBox 7">
            <a:extLst>
              <a:ext uri="{FF2B5EF4-FFF2-40B4-BE49-F238E27FC236}">
                <a16:creationId xmlns:a16="http://schemas.microsoft.com/office/drawing/2014/main" id="{D4A1798E-9481-7298-2BEF-6211956DB2ED}"/>
              </a:ext>
            </a:extLst>
          </p:cNvPr>
          <p:cNvSpPr txBox="1"/>
          <p:nvPr/>
        </p:nvSpPr>
        <p:spPr>
          <a:xfrm>
            <a:off x="366847" y="1339652"/>
            <a:ext cx="5450371" cy="1209177"/>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Delimited Text</a:t>
            </a: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FirstName,LastName,Email</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Joe,Jones,joe@litware.com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Samir,Nadoy,samir@northwind.com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04C7AD6-F702-EE2C-6097-806D7DFBDDB0}"/>
              </a:ext>
            </a:extLst>
          </p:cNvPr>
          <p:cNvSpPr txBox="1"/>
          <p:nvPr/>
        </p:nvSpPr>
        <p:spPr>
          <a:xfrm>
            <a:off x="302625" y="2404595"/>
            <a:ext cx="5450371" cy="156350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JavaScript Object Notation (JSON)</a:t>
            </a:r>
          </a:p>
          <a:p>
            <a:pPr lvl="1"/>
            <a:r>
              <a:rPr lang="en-US" sz="900" b="0" dirty="0">
                <a:effectLst/>
                <a:latin typeface="Consolas" panose="020B0609020204030204" pitchFamily="49" charset="0"/>
              </a:rPr>
              <a:t>{</a:t>
            </a:r>
          </a:p>
          <a:p>
            <a:pPr lvl="1"/>
            <a:r>
              <a:rPr lang="en-US" sz="900" b="0" dirty="0">
                <a:effectLst/>
                <a:latin typeface="Consolas" panose="020B0609020204030204" pitchFamily="49" charset="0"/>
              </a:rPr>
              <a:t>  "customers":</a:t>
            </a:r>
          </a:p>
          <a:p>
            <a:pPr lvl="1"/>
            <a:r>
              <a:rPr lang="en-US" sz="900" dirty="0">
                <a:latin typeface="Consolas" panose="020B0609020204030204" pitchFamily="49" charset="0"/>
              </a:rPr>
              <a:t>  [</a:t>
            </a:r>
            <a:endParaRPr lang="en-US" sz="900" b="0" dirty="0">
              <a:effectLst/>
              <a:latin typeface="Consolas" panose="020B0609020204030204" pitchFamily="49" charset="0"/>
            </a:endParaRPr>
          </a:p>
          <a:p>
            <a:pPr lvl="1"/>
            <a:r>
              <a:rPr lang="en-US" sz="900" b="0" dirty="0">
                <a:effectLst/>
                <a:latin typeface="Consolas" panose="020B0609020204030204" pitchFamily="49" charset="0"/>
              </a:rPr>
              <a:t>    { "</a:t>
            </a:r>
            <a:r>
              <a:rPr lang="en-US" sz="900" b="0" dirty="0" err="1">
                <a:effectLst/>
                <a:latin typeface="Consolas" panose="020B0609020204030204" pitchFamily="49" charset="0"/>
              </a:rPr>
              <a:t>firstName</a:t>
            </a:r>
            <a:r>
              <a:rPr lang="en-US" sz="900" b="0" dirty="0">
                <a:effectLst/>
                <a:latin typeface="Consolas" panose="020B0609020204030204" pitchFamily="49" charset="0"/>
              </a:rPr>
              <a:t>": "Joe", "</a:t>
            </a:r>
            <a:r>
              <a:rPr lang="en-US" sz="900" b="0" dirty="0" err="1">
                <a:effectLst/>
                <a:latin typeface="Consolas" panose="020B0609020204030204" pitchFamily="49" charset="0"/>
              </a:rPr>
              <a:t>lastName</a:t>
            </a:r>
            <a:r>
              <a:rPr lang="en-US" sz="900" b="0" dirty="0">
                <a:effectLst/>
                <a:latin typeface="Consolas" panose="020B0609020204030204" pitchFamily="49" charset="0"/>
              </a:rPr>
              <a:t>": "Jones"</a:t>
            </a:r>
            <a:r>
              <a:rPr lang="en-US" sz="900" b="0" kern="1200" dirty="0">
                <a:effectLst/>
                <a:latin typeface="Consolas" panose="020B0609020204030204" pitchFamily="49" charset="0"/>
                <a:ea typeface="+mn-ea"/>
                <a:cs typeface="+mn-cs"/>
              </a:rPr>
              <a:t>},</a:t>
            </a:r>
          </a:p>
          <a:p>
            <a:pPr lvl="1"/>
            <a:r>
              <a:rPr lang="en-US" sz="900" dirty="0">
                <a:latin typeface="Consolas" panose="020B0609020204030204" pitchFamily="49" charset="0"/>
              </a:rPr>
              <a:t>    </a:t>
            </a:r>
            <a:r>
              <a:rPr lang="en-US" sz="900" b="0" dirty="0">
                <a:effectLst/>
                <a:latin typeface="Consolas" panose="020B0609020204030204" pitchFamily="49" charset="0"/>
              </a:rPr>
              <a:t>{ "</a:t>
            </a:r>
            <a:r>
              <a:rPr lang="en-US" sz="900" b="0" dirty="0" err="1">
                <a:effectLst/>
                <a:latin typeface="Consolas" panose="020B0609020204030204" pitchFamily="49" charset="0"/>
              </a:rPr>
              <a:t>firstName</a:t>
            </a:r>
            <a:r>
              <a:rPr lang="en-US" sz="900" b="0" dirty="0">
                <a:effectLst/>
                <a:latin typeface="Consolas" panose="020B0609020204030204" pitchFamily="49" charset="0"/>
              </a:rPr>
              <a:t>": "Samir", "</a:t>
            </a:r>
            <a:r>
              <a:rPr lang="en-US" sz="900" b="0" dirty="0" err="1">
                <a:effectLst/>
                <a:latin typeface="Consolas" panose="020B0609020204030204" pitchFamily="49" charset="0"/>
              </a:rPr>
              <a:t>lastName</a:t>
            </a:r>
            <a:r>
              <a:rPr lang="en-US" sz="900" b="0" dirty="0">
                <a:effectLst/>
                <a:latin typeface="Consolas" panose="020B0609020204030204" pitchFamily="49" charset="0"/>
              </a:rPr>
              <a:t>": "</a:t>
            </a:r>
            <a:r>
              <a:rPr lang="en-US" sz="900" b="0" dirty="0" err="1">
                <a:effectLst/>
                <a:latin typeface="Consolas" panose="020B0609020204030204" pitchFamily="49" charset="0"/>
              </a:rPr>
              <a:t>Nadoy</a:t>
            </a:r>
            <a:r>
              <a:rPr lang="en-US" sz="900" b="0" dirty="0">
                <a:effectLst/>
                <a:latin typeface="Consolas" panose="020B0609020204030204" pitchFamily="49" charset="0"/>
              </a:rPr>
              <a:t>"</a:t>
            </a:r>
            <a:r>
              <a:rPr lang="en-US" sz="900" b="0" kern="1200" dirty="0">
                <a:effectLst/>
                <a:latin typeface="Consolas" panose="020B0609020204030204" pitchFamily="49" charset="0"/>
                <a:ea typeface="+mn-ea"/>
                <a:cs typeface="+mn-cs"/>
              </a:rPr>
              <a:t>}</a:t>
            </a:r>
          </a:p>
          <a:p>
            <a:pPr lvl="1"/>
            <a:r>
              <a:rPr lang="en-US" sz="900" b="0" kern="1200" dirty="0">
                <a:effectLst/>
                <a:latin typeface="Consolas" panose="020B0609020204030204" pitchFamily="49" charset="0"/>
                <a:ea typeface="+mn-ea"/>
                <a:cs typeface="+mn-cs"/>
              </a:rPr>
              <a:t>  ]</a:t>
            </a:r>
          </a:p>
          <a:p>
            <a:pPr lvl="1"/>
            <a:r>
              <a:rPr lang="en-US" sz="900" dirty="0">
                <a:latin typeface="Consolas" panose="020B0609020204030204" pitchFamily="49" charset="0"/>
              </a:rPr>
              <a:t>}</a:t>
            </a:r>
            <a:endParaRPr lang="en-US" sz="900" b="0" kern="1200" dirty="0">
              <a:effectLst/>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A5B3F16-1BD6-2D97-DCA0-9E6DE905E453}"/>
              </a:ext>
            </a:extLst>
          </p:cNvPr>
          <p:cNvSpPr txBox="1"/>
          <p:nvPr/>
        </p:nvSpPr>
        <p:spPr>
          <a:xfrm>
            <a:off x="312716" y="3836204"/>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Extensible Markup Language (XML)</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&lt;Customer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="Jones"/&gt;</a:t>
            </a:r>
          </a:p>
        </p:txBody>
      </p:sp>
      <p:sp>
        <p:nvSpPr>
          <p:cNvPr id="19" name="TextBox 18">
            <a:extLst>
              <a:ext uri="{FF2B5EF4-FFF2-40B4-BE49-F238E27FC236}">
                <a16:creationId xmlns:a16="http://schemas.microsoft.com/office/drawing/2014/main" id="{27728883-FAB3-B43F-39C7-25BC51E7D78F}"/>
              </a:ext>
            </a:extLst>
          </p:cNvPr>
          <p:cNvSpPr txBox="1"/>
          <p:nvPr/>
        </p:nvSpPr>
        <p:spPr>
          <a:xfrm>
            <a:off x="399244" y="4476893"/>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Binary Large Object (BLOB)</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10110101101010110010...</a:t>
            </a:r>
          </a:p>
        </p:txBody>
      </p:sp>
      <p:sp>
        <p:nvSpPr>
          <p:cNvPr id="69" name="TextBox 68">
            <a:extLst>
              <a:ext uri="{FF2B5EF4-FFF2-40B4-BE49-F238E27FC236}">
                <a16:creationId xmlns:a16="http://schemas.microsoft.com/office/drawing/2014/main" id="{D02AF98D-CEE8-6789-F425-85919322E8F4}"/>
              </a:ext>
            </a:extLst>
          </p:cNvPr>
          <p:cNvSpPr txBox="1"/>
          <p:nvPr/>
        </p:nvSpPr>
        <p:spPr>
          <a:xfrm>
            <a:off x="6002896" y="1371776"/>
            <a:ext cx="15664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Relational</a:t>
            </a:r>
          </a:p>
        </p:txBody>
      </p:sp>
      <p:sp>
        <p:nvSpPr>
          <p:cNvPr id="73" name="TextBox 72">
            <a:extLst>
              <a:ext uri="{FF2B5EF4-FFF2-40B4-BE49-F238E27FC236}">
                <a16:creationId xmlns:a16="http://schemas.microsoft.com/office/drawing/2014/main" id="{22125F15-DEFB-9DFC-8BEA-702DB43FA8D3}"/>
              </a:ext>
            </a:extLst>
          </p:cNvPr>
          <p:cNvSpPr txBox="1"/>
          <p:nvPr/>
        </p:nvSpPr>
        <p:spPr>
          <a:xfrm>
            <a:off x="5986279" y="3373907"/>
            <a:ext cx="204342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Non-relational</a:t>
            </a:r>
          </a:p>
        </p:txBody>
      </p:sp>
      <p:sp>
        <p:nvSpPr>
          <p:cNvPr id="4" name="Rectangle: Rounded Corners 3">
            <a:extLst>
              <a:ext uri="{FF2B5EF4-FFF2-40B4-BE49-F238E27FC236}">
                <a16:creationId xmlns:a16="http://schemas.microsoft.com/office/drawing/2014/main" id="{D3C20BAA-1EE8-DFAF-DC14-F83C7B27CBCB}"/>
              </a:ext>
              <a:ext uri="{C183D7F6-B498-43B3-948B-1728B52AA6E4}">
                <adec:decorative xmlns:adec="http://schemas.microsoft.com/office/drawing/2017/decorative" val="1"/>
              </a:ext>
            </a:extLst>
          </p:cNvPr>
          <p:cNvSpPr/>
          <p:nvPr/>
        </p:nvSpPr>
        <p:spPr bwMode="auto">
          <a:xfrm>
            <a:off x="7569337" y="1402174"/>
            <a:ext cx="4194544" cy="2026826"/>
          </a:xfrm>
          <a:prstGeom prst="roundRect">
            <a:avLst>
              <a:gd name="adj" fmla="val 9947"/>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Table 3">
            <a:extLst>
              <a:ext uri="{FF2B5EF4-FFF2-40B4-BE49-F238E27FC236}">
                <a16:creationId xmlns:a16="http://schemas.microsoft.com/office/drawing/2014/main" id="{6FFAB79C-D73D-CA81-666D-6F1A785897E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516326736"/>
              </p:ext>
            </p:extLst>
          </p:nvPr>
        </p:nvGraphicFramePr>
        <p:xfrm>
          <a:off x="7944872" y="1496471"/>
          <a:ext cx="1733978" cy="691896"/>
        </p:xfrm>
        <a:graphic>
          <a:graphicData uri="http://schemas.openxmlformats.org/drawingml/2006/table">
            <a:tbl>
              <a:tblPr firstRow="1" bandRow="1">
                <a:tableStyleId>{5C22544A-7EE6-4342-B048-85BDC9FD1C3A}</a:tableStyleId>
              </a:tblPr>
              <a:tblGrid>
                <a:gridCol w="208915">
                  <a:extLst>
                    <a:ext uri="{9D8B030D-6E8A-4147-A177-3AD203B41FA5}">
                      <a16:colId xmlns:a16="http://schemas.microsoft.com/office/drawing/2014/main" val="1727388637"/>
                    </a:ext>
                  </a:extLst>
                </a:gridCol>
                <a:gridCol w="985948">
                  <a:extLst>
                    <a:ext uri="{9D8B030D-6E8A-4147-A177-3AD203B41FA5}">
                      <a16:colId xmlns:a16="http://schemas.microsoft.com/office/drawing/2014/main" val="299907239"/>
                    </a:ext>
                  </a:extLst>
                </a:gridCol>
                <a:gridCol w="539115">
                  <a:extLst>
                    <a:ext uri="{9D8B030D-6E8A-4147-A177-3AD203B41FA5}">
                      <a16:colId xmlns:a16="http://schemas.microsoft.com/office/drawing/2014/main" val="2578400319"/>
                    </a:ext>
                  </a:extLst>
                </a:gridCol>
              </a:tblGrid>
              <a:tr h="150880">
                <a:tc gridSpan="3">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cxnSp>
        <p:nvCxnSpPr>
          <p:cNvPr id="13" name="Connector: Elbow 12">
            <a:extLst>
              <a:ext uri="{FF2B5EF4-FFF2-40B4-BE49-F238E27FC236}">
                <a16:creationId xmlns:a16="http://schemas.microsoft.com/office/drawing/2014/main" id="{30B84516-DD50-4862-481F-4492586B1807}"/>
              </a:ext>
              <a:ext uri="{C183D7F6-B498-43B3-948B-1728B52AA6E4}">
                <adec:decorative xmlns:adec="http://schemas.microsoft.com/office/drawing/2017/decorative" val="1"/>
              </a:ext>
            </a:extLst>
          </p:cNvPr>
          <p:cNvCxnSpPr>
            <a:cxnSpLocks/>
            <a:stCxn id="17" idx="1"/>
            <a:endCxn id="20" idx="1"/>
          </p:cNvCxnSpPr>
          <p:nvPr/>
        </p:nvCxnSpPr>
        <p:spPr>
          <a:xfrm rot="10800000" flipH="1" flipV="1">
            <a:off x="7673267" y="2831826"/>
            <a:ext cx="1858666" cy="84818"/>
          </a:xfrm>
          <a:prstGeom prst="bentConnector5">
            <a:avLst>
              <a:gd name="adj1" fmla="val -2147"/>
              <a:gd name="adj2" fmla="val 567877"/>
              <a:gd name="adj3" fmla="val 91586"/>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DBAD25D-7AA6-2D5D-3A26-C2821DD5283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96271069"/>
              </p:ext>
            </p:extLst>
          </p:nvPr>
        </p:nvGraphicFramePr>
        <p:xfrm>
          <a:off x="9985929" y="1491021"/>
          <a:ext cx="1145858" cy="853440"/>
        </p:xfrm>
        <a:graphic>
          <a:graphicData uri="http://schemas.openxmlformats.org/drawingml/2006/table">
            <a:tbl>
              <a:tblPr firstRow="1" bandRow="1">
                <a:tableStyleId>{5C22544A-7EE6-4342-B048-85BDC9FD1C3A}</a:tableStyleId>
              </a:tblPr>
              <a:tblGrid>
                <a:gridCol w="258128">
                  <a:extLst>
                    <a:ext uri="{9D8B030D-6E8A-4147-A177-3AD203B41FA5}">
                      <a16:colId xmlns:a16="http://schemas.microsoft.com/office/drawing/2014/main" val="1727388637"/>
                    </a:ext>
                  </a:extLst>
                </a:gridCol>
                <a:gridCol w="567690">
                  <a:extLst>
                    <a:ext uri="{9D8B030D-6E8A-4147-A177-3AD203B41FA5}">
                      <a16:colId xmlns:a16="http://schemas.microsoft.com/office/drawing/2014/main" val="299907239"/>
                    </a:ext>
                  </a:extLst>
                </a:gridCol>
                <a:gridCol w="320040">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17" name="Table 16">
            <a:extLst>
              <a:ext uri="{FF2B5EF4-FFF2-40B4-BE49-F238E27FC236}">
                <a16:creationId xmlns:a16="http://schemas.microsoft.com/office/drawing/2014/main" id="{232779A3-8EFA-5378-771D-D0F977983E7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8696979"/>
              </p:ext>
            </p:extLst>
          </p:nvPr>
        </p:nvGraphicFramePr>
        <p:xfrm>
          <a:off x="7673267" y="2475288"/>
          <a:ext cx="1545908" cy="713076"/>
        </p:xfrm>
        <a:graphic>
          <a:graphicData uri="http://schemas.openxmlformats.org/drawingml/2006/table">
            <a:tbl>
              <a:tblPr firstRow="1" bandRow="1">
                <a:tableStyleId>{5C22544A-7EE6-4342-B048-85BDC9FD1C3A}</a:tableStyleId>
              </a:tblPr>
              <a:tblGrid>
                <a:gridCol w="478790">
                  <a:extLst>
                    <a:ext uri="{9D8B030D-6E8A-4147-A177-3AD203B41FA5}">
                      <a16:colId xmlns:a16="http://schemas.microsoft.com/office/drawing/2014/main" val="1727388637"/>
                    </a:ext>
                  </a:extLst>
                </a:gridCol>
                <a:gridCol w="550228">
                  <a:extLst>
                    <a:ext uri="{9D8B030D-6E8A-4147-A177-3AD203B41FA5}">
                      <a16:colId xmlns:a16="http://schemas.microsoft.com/office/drawing/2014/main" val="2933502934"/>
                    </a:ext>
                  </a:extLst>
                </a:gridCol>
                <a:gridCol w="51689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OrderDate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Customer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20" name="Table 19">
            <a:extLst>
              <a:ext uri="{FF2B5EF4-FFF2-40B4-BE49-F238E27FC236}">
                <a16:creationId xmlns:a16="http://schemas.microsoft.com/office/drawing/2014/main" id="{D702962E-0543-3041-719B-0999924942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162273123"/>
              </p:ext>
            </p:extLst>
          </p:nvPr>
        </p:nvGraphicFramePr>
        <p:xfrm>
          <a:off x="9531933" y="2475804"/>
          <a:ext cx="1943685" cy="881680"/>
        </p:xfrm>
        <a:graphic>
          <a:graphicData uri="http://schemas.openxmlformats.org/drawingml/2006/table">
            <a:tbl>
              <a:tblPr firstRow="1" bandRow="1">
                <a:tableStyleId>{5C22544A-7EE6-4342-B048-85BDC9FD1C3A}</a:tableStyleId>
              </a:tblPr>
              <a:tblGrid>
                <a:gridCol w="516071">
                  <a:extLst>
                    <a:ext uri="{9D8B030D-6E8A-4147-A177-3AD203B41FA5}">
                      <a16:colId xmlns:a16="http://schemas.microsoft.com/office/drawing/2014/main" val="1727388637"/>
                    </a:ext>
                  </a:extLst>
                </a:gridCol>
                <a:gridCol w="431165">
                  <a:extLst>
                    <a:ext uri="{9D8B030D-6E8A-4147-A177-3AD203B41FA5}">
                      <a16:colId xmlns:a16="http://schemas.microsoft.com/office/drawing/2014/main" val="2933502934"/>
                    </a:ext>
                  </a:extLst>
                </a:gridCol>
                <a:gridCol w="516071">
                  <a:extLst>
                    <a:ext uri="{9D8B030D-6E8A-4147-A177-3AD203B41FA5}">
                      <a16:colId xmlns:a16="http://schemas.microsoft.com/office/drawing/2014/main" val="3275465788"/>
                    </a:ext>
                  </a:extLst>
                </a:gridCol>
                <a:gridCol w="480378">
                  <a:extLst>
                    <a:ext uri="{9D8B030D-6E8A-4147-A177-3AD203B41FA5}">
                      <a16:colId xmlns:a16="http://schemas.microsoft.com/office/drawing/2014/main" val="3098346811"/>
                    </a:ext>
                  </a:extLst>
                </a:gridCol>
              </a:tblGrid>
              <a:tr h="168604">
                <a:tc gridSpan="4">
                  <a:txBody>
                    <a:bodyPr/>
                    <a:lstStyle/>
                    <a:p>
                      <a:r>
                        <a:rPr lang="en-US" sz="1000" dirty="0" err="1"/>
                        <a:t>LineItem</a:t>
                      </a:r>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ItemNo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ProductID</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Quantity</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cxnSp>
        <p:nvCxnSpPr>
          <p:cNvPr id="22" name="Connector: Elbow 21">
            <a:extLst>
              <a:ext uri="{FF2B5EF4-FFF2-40B4-BE49-F238E27FC236}">
                <a16:creationId xmlns:a16="http://schemas.microsoft.com/office/drawing/2014/main" id="{B7483113-B44C-EE9D-715E-CA744FB6B005}"/>
              </a:ext>
              <a:ext uri="{C183D7F6-B498-43B3-948B-1728B52AA6E4}">
                <adec:decorative xmlns:adec="http://schemas.microsoft.com/office/drawing/2017/decorative" val="1"/>
              </a:ext>
            </a:extLst>
          </p:cNvPr>
          <p:cNvCxnSpPr>
            <a:cxnSpLocks/>
            <a:stCxn id="15" idx="1"/>
            <a:endCxn id="20" idx="3"/>
          </p:cNvCxnSpPr>
          <p:nvPr/>
        </p:nvCxnSpPr>
        <p:spPr>
          <a:xfrm rot="10800000" flipH="1" flipV="1">
            <a:off x="9985928" y="1917740"/>
            <a:ext cx="1489689" cy="998903"/>
          </a:xfrm>
          <a:prstGeom prst="bentConnector5">
            <a:avLst>
              <a:gd name="adj1" fmla="val -15345"/>
              <a:gd name="adj2" fmla="val 49293"/>
              <a:gd name="adj3" fmla="val 115345"/>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548671A-CEF7-6D3E-08E1-4D3F28F37814}"/>
              </a:ext>
              <a:ext uri="{C183D7F6-B498-43B3-948B-1728B52AA6E4}">
                <adec:decorative xmlns:adec="http://schemas.microsoft.com/office/drawing/2017/decorative" val="1"/>
              </a:ext>
            </a:extLst>
          </p:cNvPr>
          <p:cNvCxnSpPr>
            <a:cxnSpLocks/>
            <a:stCxn id="9" idx="1"/>
            <a:endCxn id="17" idx="3"/>
          </p:cNvCxnSpPr>
          <p:nvPr/>
        </p:nvCxnSpPr>
        <p:spPr>
          <a:xfrm rot="10800000" flipH="1" flipV="1">
            <a:off x="7944871" y="1842418"/>
            <a:ext cx="1274303" cy="989407"/>
          </a:xfrm>
          <a:prstGeom prst="bentConnector5">
            <a:avLst>
              <a:gd name="adj1" fmla="val -17939"/>
              <a:gd name="adj2" fmla="val 53133"/>
              <a:gd name="adj3" fmla="val 117939"/>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EA01CAC1-D58B-3036-98FF-DBA7B63B656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1265" y="1922878"/>
            <a:ext cx="914400" cy="914400"/>
          </a:xfrm>
          <a:prstGeom prst="rect">
            <a:avLst/>
          </a:prstGeom>
        </p:spPr>
      </p:pic>
      <p:cxnSp>
        <p:nvCxnSpPr>
          <p:cNvPr id="29" name="Straight Connector 28">
            <a:extLst>
              <a:ext uri="{FF2B5EF4-FFF2-40B4-BE49-F238E27FC236}">
                <a16:creationId xmlns:a16="http://schemas.microsoft.com/office/drawing/2014/main" id="{106E5FFA-D1EE-6481-C421-67A8D501A1CC}"/>
              </a:ext>
              <a:ext uri="{C183D7F6-B498-43B3-948B-1728B52AA6E4}">
                <adec:decorative xmlns:adec="http://schemas.microsoft.com/office/drawing/2017/decorative" val="1"/>
              </a:ext>
            </a:extLst>
          </p:cNvPr>
          <p:cNvCxnSpPr>
            <a:cxnSpLocks/>
          </p:cNvCxnSpPr>
          <p:nvPr/>
        </p:nvCxnSpPr>
        <p:spPr>
          <a:xfrm>
            <a:off x="7074312" y="2395778"/>
            <a:ext cx="495025" cy="0"/>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489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ppt_x"/>
                                          </p:val>
                                        </p:tav>
                                        <p:tav tm="100000">
                                          <p:val>
                                            <p:strVal val="#ppt_x"/>
                                          </p:val>
                                        </p:tav>
                                      </p:tavLst>
                                    </p:anim>
                                    <p:anim calcmode="lin" valueType="num">
                                      <p:cBhvr additive="base">
                                        <p:cTn id="9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ppt_x"/>
                                          </p:val>
                                        </p:tav>
                                        <p:tav tm="100000">
                                          <p:val>
                                            <p:strVal val="#ppt_x"/>
                                          </p:val>
                                        </p:tav>
                                      </p:tavLst>
                                    </p:anim>
                                    <p:anim calcmode="lin" valueType="num">
                                      <p:cBhvr additive="base">
                                        <p:cTn id="10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5" grpId="0" animBg="1"/>
      <p:bldP spid="8" grpId="0"/>
      <p:bldP spid="10" grpId="0"/>
      <p:bldP spid="12" grpId="0"/>
      <p:bldP spid="19" grpId="0"/>
      <p:bldP spid="69" grpId="0"/>
      <p:bldP spid="7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EAF7CD-C166-457E-A6AB-98A67442356C}"/>
              </a:ext>
              <a:ext uri="{C183D7F6-B498-43B3-948B-1728B52AA6E4}">
                <adec:decorative xmlns:adec="http://schemas.microsoft.com/office/drawing/2017/decorative" val="1"/>
              </a:ext>
            </a:extLst>
          </p:cNvPr>
          <p:cNvSpPr/>
          <p:nvPr/>
        </p:nvSpPr>
        <p:spPr bwMode="auto">
          <a:xfrm>
            <a:off x="3865667" y="1029384"/>
            <a:ext cx="3898520" cy="162620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data workloads</a:t>
            </a:r>
          </a:p>
        </p:txBody>
      </p:sp>
      <p:grpSp>
        <p:nvGrpSpPr>
          <p:cNvPr id="58" name="Group 57">
            <a:extLst>
              <a:ext uri="{FF2B5EF4-FFF2-40B4-BE49-F238E27FC236}">
                <a16:creationId xmlns:a16="http://schemas.microsoft.com/office/drawing/2014/main" id="{8CBCE5CD-5364-4141-840A-12DA3E945407}"/>
              </a:ext>
              <a:ext uri="{C183D7F6-B498-43B3-948B-1728B52AA6E4}">
                <adec:decorative xmlns:adec="http://schemas.microsoft.com/office/drawing/2017/decorative" val="1"/>
              </a:ext>
            </a:extLst>
          </p:cNvPr>
          <p:cNvGrpSpPr/>
          <p:nvPr/>
        </p:nvGrpSpPr>
        <p:grpSpPr>
          <a:xfrm>
            <a:off x="5899170" y="676677"/>
            <a:ext cx="2818887" cy="1271385"/>
            <a:chOff x="3568316" y="1204215"/>
            <a:chExt cx="2818887" cy="1271385"/>
          </a:xfrm>
        </p:grpSpPr>
        <p:pic>
          <p:nvPicPr>
            <p:cNvPr id="8" name="Graphic 7" descr="User with solid fill">
              <a:extLst>
                <a:ext uri="{FF2B5EF4-FFF2-40B4-BE49-F238E27FC236}">
                  <a16:creationId xmlns:a16="http://schemas.microsoft.com/office/drawing/2014/main" id="{4D154640-DBD7-4C06-8271-354D52E7A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8316" y="1561200"/>
              <a:ext cx="914400" cy="914400"/>
            </a:xfrm>
            <a:prstGeom prst="rect">
              <a:avLst/>
            </a:prstGeom>
          </p:spPr>
        </p:pic>
        <p:pic>
          <p:nvPicPr>
            <p:cNvPr id="10" name="Graphic 9" descr="Database with solid fill">
              <a:extLst>
                <a:ext uri="{FF2B5EF4-FFF2-40B4-BE49-F238E27FC236}">
                  <a16:creationId xmlns:a16="http://schemas.microsoft.com/office/drawing/2014/main" id="{9FE538B0-B359-4977-8D29-E0C1B1FF6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2803" y="1204398"/>
              <a:ext cx="914400" cy="914400"/>
            </a:xfrm>
            <a:prstGeom prst="rect">
              <a:avLst/>
            </a:prstGeom>
          </p:spPr>
        </p:pic>
        <p:pic>
          <p:nvPicPr>
            <p:cNvPr id="12" name="Graphic 11" descr="Browser window with solid fill">
              <a:extLst>
                <a:ext uri="{FF2B5EF4-FFF2-40B4-BE49-F238E27FC236}">
                  <a16:creationId xmlns:a16="http://schemas.microsoft.com/office/drawing/2014/main" id="{DB875A54-CEE3-42C1-86BF-07D544D7CB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76720" y="1204215"/>
              <a:ext cx="914400" cy="914400"/>
            </a:xfrm>
            <a:prstGeom prst="rect">
              <a:avLst/>
            </a:prstGeom>
          </p:spPr>
        </p:pic>
        <p:cxnSp>
          <p:nvCxnSpPr>
            <p:cNvPr id="22" name="Straight Arrow Connector 21">
              <a:extLst>
                <a:ext uri="{FF2B5EF4-FFF2-40B4-BE49-F238E27FC236}">
                  <a16:creationId xmlns:a16="http://schemas.microsoft.com/office/drawing/2014/main" id="{FCFB9848-5B54-48C8-99A5-EB53D39D6525}"/>
                </a:ext>
              </a:extLst>
            </p:cNvPr>
            <p:cNvCxnSpPr>
              <a:stCxn id="12" idx="3"/>
              <a:endCxn id="10" idx="1"/>
            </p:cNvCxnSpPr>
            <p:nvPr/>
          </p:nvCxnSpPr>
          <p:spPr>
            <a:xfrm>
              <a:off x="4791120" y="1661415"/>
              <a:ext cx="681683" cy="183"/>
            </a:xfrm>
            <a:prstGeom prst="straightConnector1">
              <a:avLst/>
            </a:prstGeom>
            <a:ln w="3810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9768DA4-0FD0-462F-A698-A16569ECF9A6}"/>
              </a:ext>
            </a:extLst>
          </p:cNvPr>
          <p:cNvSpPr txBox="1"/>
          <p:nvPr/>
        </p:nvSpPr>
        <p:spPr>
          <a:xfrm>
            <a:off x="754549" y="1909071"/>
            <a:ext cx="10906050" cy="3945696"/>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in a database that is optimized for </a:t>
            </a:r>
            <a:r>
              <a:rPr lang="en-GB" sz="2400" i="1" dirty="0">
                <a:gradFill>
                  <a:gsLst>
                    <a:gs pos="2917">
                      <a:schemeClr val="tx1"/>
                    </a:gs>
                    <a:gs pos="30000">
                      <a:schemeClr val="tx1"/>
                    </a:gs>
                  </a:gsLst>
                  <a:lin ang="5400000" scaled="0"/>
                </a:gradFill>
              </a:rPr>
              <a:t>online transactional processing</a:t>
            </a:r>
            <a:r>
              <a:rPr lang="en-GB" sz="2400" dirty="0">
                <a:gradFill>
                  <a:gsLst>
                    <a:gs pos="2917">
                      <a:schemeClr val="tx1"/>
                    </a:gs>
                    <a:gs pos="30000">
                      <a:schemeClr val="tx1"/>
                    </a:gs>
                  </a:gsLst>
                  <a:lin ang="5400000" scaled="0"/>
                </a:gradFill>
              </a:rPr>
              <a:t> (OLTP) operations that support applications</a:t>
            </a:r>
          </a:p>
          <a:p>
            <a:pPr>
              <a:lnSpc>
                <a:spcPct val="90000"/>
              </a:lnSpc>
              <a:spcAft>
                <a:spcPts val="600"/>
              </a:spcAft>
            </a:pPr>
            <a:r>
              <a:rPr lang="en-GB" sz="2400" dirty="0">
                <a:gradFill>
                  <a:gsLst>
                    <a:gs pos="2917">
                      <a:schemeClr val="tx1"/>
                    </a:gs>
                    <a:gs pos="30000">
                      <a:schemeClr val="tx1"/>
                    </a:gs>
                  </a:gsLst>
                  <a:lin ang="5400000" scaled="0"/>
                </a:gradFill>
              </a:rPr>
              <a:t>A mix of </a:t>
            </a:r>
            <a:r>
              <a:rPr lang="en-GB" sz="2400" i="1" dirty="0">
                <a:gradFill>
                  <a:gsLst>
                    <a:gs pos="2917">
                      <a:schemeClr val="tx1"/>
                    </a:gs>
                    <a:gs pos="30000">
                      <a:schemeClr val="tx1"/>
                    </a:gs>
                  </a:gsLst>
                  <a:lin ang="5400000" scaled="0"/>
                </a:gradFill>
              </a:rPr>
              <a:t>read</a:t>
            </a:r>
            <a:r>
              <a:rPr lang="en-GB" sz="2400" dirty="0">
                <a:gradFill>
                  <a:gsLst>
                    <a:gs pos="2917">
                      <a:schemeClr val="tx1"/>
                    </a:gs>
                    <a:gs pos="30000">
                      <a:schemeClr val="tx1"/>
                    </a:gs>
                  </a:gsLst>
                  <a:lin ang="5400000" scaled="0"/>
                </a:gradFill>
              </a:rPr>
              <a:t> and </a:t>
            </a:r>
            <a:r>
              <a:rPr lang="en-GB" sz="2400" i="1" dirty="0">
                <a:gradFill>
                  <a:gsLst>
                    <a:gs pos="2917">
                      <a:schemeClr val="tx1"/>
                    </a:gs>
                    <a:gs pos="30000">
                      <a:schemeClr val="tx1"/>
                    </a:gs>
                  </a:gsLst>
                  <a:lin ang="5400000" scaled="0"/>
                </a:gradFill>
              </a:rPr>
              <a:t>write</a:t>
            </a:r>
            <a:r>
              <a:rPr lang="en-GB" sz="2400" dirty="0">
                <a:gradFill>
                  <a:gsLst>
                    <a:gs pos="2917">
                      <a:schemeClr val="tx1"/>
                    </a:gs>
                    <a:gs pos="30000">
                      <a:schemeClr val="tx1"/>
                    </a:gs>
                  </a:gsLst>
                  <a:lin ang="5400000" scaled="0"/>
                </a:gradFill>
              </a:rPr>
              <a:t> activity</a:t>
            </a:r>
          </a:p>
          <a:p>
            <a:pPr lvl="1">
              <a:lnSpc>
                <a:spcPct val="90000"/>
              </a:lnSpc>
              <a:spcAft>
                <a:spcPts val="600"/>
              </a:spcAft>
            </a:pPr>
            <a:r>
              <a:rPr lang="en-GB" sz="1400" dirty="0">
                <a:gradFill>
                  <a:gsLst>
                    <a:gs pos="2917">
                      <a:schemeClr val="tx1"/>
                    </a:gs>
                    <a:gs pos="30000">
                      <a:schemeClr val="tx1"/>
                    </a:gs>
                  </a:gsLst>
                  <a:lin ang="5400000" scaled="0"/>
                </a:gradFill>
              </a:rPr>
              <a:t>For example:</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Read the </a:t>
            </a:r>
            <a:r>
              <a:rPr lang="en-GB" sz="1400" i="1" dirty="0">
                <a:gradFill>
                  <a:gsLst>
                    <a:gs pos="2917">
                      <a:schemeClr val="tx1"/>
                    </a:gs>
                    <a:gs pos="30000">
                      <a:schemeClr val="tx1"/>
                    </a:gs>
                  </a:gsLst>
                  <a:lin ang="5400000" scaled="0"/>
                </a:gradFill>
              </a:rPr>
              <a:t>Product</a:t>
            </a:r>
            <a:r>
              <a:rPr lang="en-GB" sz="1400" dirty="0">
                <a:gradFill>
                  <a:gsLst>
                    <a:gs pos="2917">
                      <a:schemeClr val="tx1"/>
                    </a:gs>
                    <a:gs pos="30000">
                      <a:schemeClr val="tx1"/>
                    </a:gs>
                  </a:gsLst>
                  <a:lin ang="5400000" scaled="0"/>
                </a:gradFill>
              </a:rPr>
              <a:t> table to display a </a:t>
            </a:r>
            <a:r>
              <a:rPr lang="en-US" sz="1400" dirty="0">
                <a:gradFill>
                  <a:gsLst>
                    <a:gs pos="2917">
                      <a:schemeClr val="tx1"/>
                    </a:gs>
                    <a:gs pos="30000">
                      <a:schemeClr val="tx1"/>
                    </a:gs>
                  </a:gsLst>
                  <a:lin ang="5400000" scaled="0"/>
                </a:gradFill>
              </a:rPr>
              <a:t>catalog</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Write to the </a:t>
            </a:r>
            <a:r>
              <a:rPr lang="en-GB" sz="1400" i="1" dirty="0">
                <a:gradFill>
                  <a:gsLst>
                    <a:gs pos="2917">
                      <a:schemeClr val="tx1"/>
                    </a:gs>
                    <a:gs pos="30000">
                      <a:schemeClr val="tx1"/>
                    </a:gs>
                  </a:gsLst>
                  <a:lin ang="5400000" scaled="0"/>
                </a:gradFill>
              </a:rPr>
              <a:t>Order</a:t>
            </a:r>
            <a:r>
              <a:rPr lang="en-GB" sz="1400" dirty="0">
                <a:gradFill>
                  <a:gsLst>
                    <a:gs pos="2917">
                      <a:schemeClr val="tx1"/>
                    </a:gs>
                    <a:gs pos="30000">
                      <a:schemeClr val="tx1"/>
                    </a:gs>
                  </a:gsLst>
                  <a:lin ang="5400000" scaled="0"/>
                </a:gradFill>
              </a:rPr>
              <a:t> table to record a purchase</a:t>
            </a:r>
          </a:p>
          <a:p>
            <a:pPr>
              <a:lnSpc>
                <a:spcPct val="90000"/>
              </a:lnSpc>
              <a:spcAft>
                <a:spcPts val="600"/>
              </a:spcAft>
            </a:pPr>
            <a:r>
              <a:rPr lang="en-GB" sz="2400" dirty="0">
                <a:gradFill>
                  <a:gsLst>
                    <a:gs pos="2917">
                      <a:schemeClr val="tx1"/>
                    </a:gs>
                    <a:gs pos="30000">
                      <a:schemeClr val="tx1"/>
                    </a:gs>
                  </a:gsLst>
                  <a:lin ang="5400000" scaled="0"/>
                </a:gradFill>
              </a:rPr>
              <a:t>Data is stored using </a:t>
            </a:r>
            <a:r>
              <a:rPr lang="en-GB" sz="2400" i="1" dirty="0">
                <a:gradFill>
                  <a:gsLst>
                    <a:gs pos="2917">
                      <a:schemeClr val="tx1"/>
                    </a:gs>
                    <a:gs pos="30000">
                      <a:schemeClr val="tx1"/>
                    </a:gs>
                  </a:gsLst>
                  <a:lin ang="5400000" scaled="0"/>
                </a:gradFill>
              </a:rPr>
              <a:t>transactions</a:t>
            </a:r>
            <a:endParaRPr lang="en-GB" sz="2400" dirty="0">
              <a:gradFill>
                <a:gsLst>
                  <a:gs pos="2917">
                    <a:schemeClr val="tx1"/>
                  </a:gs>
                  <a:gs pos="30000">
                    <a:schemeClr val="tx1"/>
                  </a:gs>
                </a:gsLst>
                <a:lin ang="5400000" scaled="0"/>
              </a:gradFill>
            </a:endParaRPr>
          </a:p>
          <a:p>
            <a:pPr lvl="1">
              <a:lnSpc>
                <a:spcPct val="90000"/>
              </a:lnSpc>
              <a:spcAft>
                <a:spcPts val="600"/>
              </a:spcAft>
            </a:pPr>
            <a:r>
              <a:rPr lang="en-GB" sz="1400" dirty="0">
                <a:gradFill>
                  <a:gsLst>
                    <a:gs pos="2917">
                      <a:schemeClr val="tx1"/>
                    </a:gs>
                    <a:gs pos="30000">
                      <a:schemeClr val="tx1"/>
                    </a:gs>
                  </a:gsLst>
                  <a:lin ang="5400000" scaled="0"/>
                </a:gradFill>
              </a:rPr>
              <a:t>Transactions are "ACID" based:</a:t>
            </a: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Atomicity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each transaction is treated as a single unit of work, which succeeds completely or fails completely</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Consistency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transactions can only take the data in the database from one valid state to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Isolation</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concurrent transactions cannot interfere with one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Durability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when a transaction has succeeded, the data changes are persisted in the database</a:t>
            </a:r>
            <a:endParaRPr lang="en-GB" sz="1400" dirty="0">
              <a:gradFill>
                <a:gsLst>
                  <a:gs pos="2917">
                    <a:schemeClr val="tx1"/>
                  </a:gs>
                  <a:gs pos="30000">
                    <a:schemeClr val="tx1"/>
                  </a:gs>
                </a:gsLst>
                <a:lin ang="5400000" scaled="0"/>
              </a:gradFill>
            </a:endParaRPr>
          </a:p>
        </p:txBody>
      </p:sp>
      <p:graphicFrame>
        <p:nvGraphicFramePr>
          <p:cNvPr id="13" name="Table 12">
            <a:extLst>
              <a:ext uri="{FF2B5EF4-FFF2-40B4-BE49-F238E27FC236}">
                <a16:creationId xmlns:a16="http://schemas.microsoft.com/office/drawing/2014/main" id="{A862AEFC-FA2A-40E8-ACEA-45B9DB54FDF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058590727"/>
              </p:ext>
            </p:extLst>
          </p:nvPr>
        </p:nvGraphicFramePr>
        <p:xfrm>
          <a:off x="8426854" y="1157335"/>
          <a:ext cx="914400" cy="751736"/>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1727388637"/>
                    </a:ext>
                  </a:extLst>
                </a:gridCol>
                <a:gridCol w="304800">
                  <a:extLst>
                    <a:ext uri="{9D8B030D-6E8A-4147-A177-3AD203B41FA5}">
                      <a16:colId xmlns:a16="http://schemas.microsoft.com/office/drawing/2014/main" val="2933502934"/>
                    </a:ext>
                  </a:extLst>
                </a:gridCol>
                <a:gridCol w="30480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Tree>
    <p:extLst>
      <p:ext uri="{BB962C8B-B14F-4D97-AF65-F5344CB8AC3E}">
        <p14:creationId xmlns:p14="http://schemas.microsoft.com/office/powerpoint/2010/main" val="37628107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Analytical data workloads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669104" y="3250947"/>
            <a:ext cx="11341268" cy="246529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files may be stored in a central </a:t>
            </a:r>
            <a:r>
              <a:rPr lang="en-GB" sz="2000" i="1" dirty="0">
                <a:gradFill>
                  <a:gsLst>
                    <a:gs pos="2917">
                      <a:schemeClr val="tx1"/>
                    </a:gs>
                    <a:gs pos="30000">
                      <a:schemeClr val="tx1"/>
                    </a:gs>
                  </a:gsLst>
                  <a:lin ang="5400000" scaled="0"/>
                </a:gradFill>
              </a:rPr>
              <a:t>data lake</a:t>
            </a:r>
            <a:r>
              <a:rPr lang="en-GB" sz="2000" dirty="0">
                <a:gradFill>
                  <a:gsLst>
                    <a:gs pos="2917">
                      <a:schemeClr val="tx1"/>
                    </a:gs>
                    <a:gs pos="30000">
                      <a:schemeClr val="tx1"/>
                    </a:gs>
                  </a:gsLst>
                  <a:lin ang="5400000" scaled="0"/>
                </a:gradFill>
              </a:rPr>
              <a:t> for analysis</a:t>
            </a:r>
            <a:endParaRPr lang="en-GB" sz="2000" i="1"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An extract, transform, and load (ETL) process copies data from files and OLTP databases into a </a:t>
            </a:r>
            <a:r>
              <a:rPr lang="en-GB" sz="2000" i="1" dirty="0">
                <a:gradFill>
                  <a:gsLst>
                    <a:gs pos="2917">
                      <a:schemeClr val="tx1"/>
                    </a:gs>
                    <a:gs pos="30000">
                      <a:schemeClr val="tx1"/>
                    </a:gs>
                  </a:gsLst>
                  <a:lin ang="5400000" scaled="0"/>
                </a:gradFill>
              </a:rPr>
              <a:t>data warehouse</a:t>
            </a:r>
            <a:r>
              <a:rPr lang="en-GB" sz="2000" dirty="0">
                <a:gradFill>
                  <a:gsLst>
                    <a:gs pos="2917">
                      <a:schemeClr val="tx1"/>
                    </a:gs>
                    <a:gs pos="30000">
                      <a:schemeClr val="tx1"/>
                    </a:gs>
                  </a:gsLst>
                  <a:lin ang="5400000" scaled="0"/>
                </a:gradFill>
              </a:rPr>
              <a:t> that is optimized for </a:t>
            </a:r>
            <a:r>
              <a:rPr lang="en-GB" sz="2000" i="1" dirty="0">
                <a:gradFill>
                  <a:gsLst>
                    <a:gs pos="2917">
                      <a:schemeClr val="tx1"/>
                    </a:gs>
                    <a:gs pos="30000">
                      <a:schemeClr val="tx1"/>
                    </a:gs>
                  </a:gsLst>
                  <a:lin ang="5400000" scaled="0"/>
                </a:gradFill>
              </a:rPr>
              <a:t>read</a:t>
            </a:r>
            <a:r>
              <a:rPr lang="en-GB" sz="2000" dirty="0">
                <a:gradFill>
                  <a:gsLst>
                    <a:gs pos="2917">
                      <a:schemeClr val="tx1"/>
                    </a:gs>
                    <a:gs pos="30000">
                      <a:schemeClr val="tx1"/>
                    </a:gs>
                  </a:gsLst>
                  <a:lin ang="5400000" scaled="0"/>
                </a:gradFill>
              </a:rPr>
              <a:t> activity</a:t>
            </a: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a:t>
            </a:r>
            <a:r>
              <a:rPr lang="en-US" sz="2000" dirty="0">
                <a:gradFill>
                  <a:gsLst>
                    <a:gs pos="2917">
                      <a:schemeClr val="tx1"/>
                    </a:gs>
                    <a:gs pos="30000">
                      <a:schemeClr val="tx1"/>
                    </a:gs>
                  </a:gsLst>
                  <a:lin ang="5400000" scaled="0"/>
                </a:gradFill>
              </a:rPr>
              <a:t>in the data warehouse may be aggregated and loaded into an online analytical processing (OLAP) model, or </a:t>
            </a:r>
            <a:r>
              <a:rPr lang="en-US" sz="2000" i="1" dirty="0">
                <a:gradFill>
                  <a:gsLst>
                    <a:gs pos="2917">
                      <a:schemeClr val="tx1"/>
                    </a:gs>
                    <a:gs pos="30000">
                      <a:schemeClr val="tx1"/>
                    </a:gs>
                  </a:gsLst>
                  <a:lin ang="5400000" scaled="0"/>
                </a:gradFill>
              </a:rPr>
              <a:t>cube</a:t>
            </a: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The data in the data lake, data warehouse, and analytical model can be queried to produce reports and dashboards</a:t>
            </a:r>
            <a:endParaRPr lang="en-GB" sz="1200" dirty="0">
              <a:gradFill>
                <a:gsLst>
                  <a:gs pos="2917">
                    <a:schemeClr val="tx1"/>
                  </a:gs>
                  <a:gs pos="30000">
                    <a:schemeClr val="tx1"/>
                  </a:gs>
                </a:gsLst>
                <a:lin ang="5400000" scaled="0"/>
              </a:gradFill>
            </a:endParaRPr>
          </a:p>
        </p:txBody>
      </p:sp>
      <p:grpSp>
        <p:nvGrpSpPr>
          <p:cNvPr id="6" name="Group 5" descr="A graphical illustration of the steps in the slide text content">
            <a:extLst>
              <a:ext uri="{FF2B5EF4-FFF2-40B4-BE49-F238E27FC236}">
                <a16:creationId xmlns:a16="http://schemas.microsoft.com/office/drawing/2014/main" id="{C4767D1B-D8E5-C292-4B63-043E057683CC}"/>
              </a:ext>
            </a:extLst>
          </p:cNvPr>
          <p:cNvGrpSpPr/>
          <p:nvPr/>
        </p:nvGrpSpPr>
        <p:grpSpPr>
          <a:xfrm>
            <a:off x="2677495" y="1141763"/>
            <a:ext cx="6187257" cy="2025916"/>
            <a:chOff x="2677495" y="1160795"/>
            <a:chExt cx="6187257" cy="2025916"/>
          </a:xfrm>
        </p:grpSpPr>
        <p:grpSp>
          <p:nvGrpSpPr>
            <p:cNvPr id="4" name="Group 3">
              <a:extLst>
                <a:ext uri="{FF2B5EF4-FFF2-40B4-BE49-F238E27FC236}">
                  <a16:creationId xmlns:a16="http://schemas.microsoft.com/office/drawing/2014/main" id="{F7C4982C-608E-49E7-868F-4B5A061AAD49}"/>
                </a:ext>
                <a:ext uri="{C183D7F6-B498-43B3-948B-1728B52AA6E4}">
                  <adec:decorative xmlns:adec="http://schemas.microsoft.com/office/drawing/2017/decorative" val="1"/>
                </a:ext>
              </a:extLst>
            </p:cNvPr>
            <p:cNvGrpSpPr/>
            <p:nvPr/>
          </p:nvGrpSpPr>
          <p:grpSpPr>
            <a:xfrm>
              <a:off x="2677495" y="1160795"/>
              <a:ext cx="6187257" cy="2025916"/>
              <a:chOff x="2677495" y="1160795"/>
              <a:chExt cx="6187257" cy="2025916"/>
            </a:xfrm>
          </p:grpSpPr>
          <p:sp>
            <p:nvSpPr>
              <p:cNvPr id="3" name="Rectangle 2">
                <a:extLst>
                  <a:ext uri="{FF2B5EF4-FFF2-40B4-BE49-F238E27FC236}">
                    <a16:creationId xmlns:a16="http://schemas.microsoft.com/office/drawing/2014/main" id="{DC59ED43-387B-4EBD-96CE-CB9F8AC2F557}"/>
                  </a:ext>
                </a:extLst>
              </p:cNvPr>
              <p:cNvSpPr/>
              <p:nvPr/>
            </p:nvSpPr>
            <p:spPr bwMode="auto">
              <a:xfrm>
                <a:off x="2677495" y="1160795"/>
                <a:ext cx="6187257" cy="20259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9411AE4D-0BEB-4B96-9260-AD49DFA7B53C}"/>
                  </a:ext>
                </a:extLst>
              </p:cNvPr>
              <p:cNvGrpSpPr/>
              <p:nvPr/>
            </p:nvGrpSpPr>
            <p:grpSpPr>
              <a:xfrm>
                <a:off x="2945269" y="1261109"/>
                <a:ext cx="5861535" cy="1849418"/>
                <a:chOff x="2514574" y="1259822"/>
                <a:chExt cx="5861535" cy="1849418"/>
              </a:xfrm>
            </p:grpSpPr>
            <p:grpSp>
              <p:nvGrpSpPr>
                <p:cNvPr id="53" name="Group 52">
                  <a:extLst>
                    <a:ext uri="{FF2B5EF4-FFF2-40B4-BE49-F238E27FC236}">
                      <a16:creationId xmlns:a16="http://schemas.microsoft.com/office/drawing/2014/main" id="{6217352D-33CA-44B8-B330-30DC8EA5BBC2}"/>
                    </a:ext>
                  </a:extLst>
                </p:cNvPr>
                <p:cNvGrpSpPr/>
                <p:nvPr/>
              </p:nvGrpSpPr>
              <p:grpSpPr>
                <a:xfrm>
                  <a:off x="2514574" y="1337699"/>
                  <a:ext cx="5861535" cy="1739504"/>
                  <a:chOff x="3452551" y="1107730"/>
                  <a:chExt cx="4890706" cy="1451395"/>
                </a:xfrm>
              </p:grpSpPr>
              <p:cxnSp>
                <p:nvCxnSpPr>
                  <p:cNvPr id="32" name="Connector: Elbow 31">
                    <a:extLst>
                      <a:ext uri="{FF2B5EF4-FFF2-40B4-BE49-F238E27FC236}">
                        <a16:creationId xmlns:a16="http://schemas.microsoft.com/office/drawing/2014/main" id="{F46D547E-EB7B-4AF7-841C-A5924B7DD861}"/>
                      </a:ext>
                    </a:extLst>
                  </p:cNvPr>
                  <p:cNvCxnSpPr>
                    <a:cxnSpLocks/>
                    <a:endCxn id="17" idx="1"/>
                  </p:cNvCxnSpPr>
                  <p:nvPr/>
                </p:nvCxnSpPr>
                <p:spPr>
                  <a:xfrm flipV="1">
                    <a:off x="5209207" y="1456646"/>
                    <a:ext cx="634492" cy="319255"/>
                  </a:xfrm>
                  <a:prstGeom prst="bentConnector3">
                    <a:avLst>
                      <a:gd name="adj1" fmla="val 24864"/>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Database with solid fill">
                    <a:extLst>
                      <a:ext uri="{FF2B5EF4-FFF2-40B4-BE49-F238E27FC236}">
                        <a16:creationId xmlns:a16="http://schemas.microsoft.com/office/drawing/2014/main" id="{84F22431-E2AC-48F6-A03D-B4542A2F35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2551" y="1107730"/>
                    <a:ext cx="502208" cy="502208"/>
                  </a:xfrm>
                  <a:prstGeom prst="rect">
                    <a:avLst/>
                  </a:prstGeom>
                </p:spPr>
              </p:pic>
              <p:pic>
                <p:nvPicPr>
                  <p:cNvPr id="17" name="Graphic 16" descr="Cube with solid fill">
                    <a:extLst>
                      <a:ext uri="{FF2B5EF4-FFF2-40B4-BE49-F238E27FC236}">
                        <a16:creationId xmlns:a16="http://schemas.microsoft.com/office/drawing/2014/main" id="{7B3C379F-F26B-427D-9738-BB99D0F5B5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43699" y="1168135"/>
                    <a:ext cx="577021" cy="577021"/>
                  </a:xfrm>
                  <a:prstGeom prst="rect">
                    <a:avLst/>
                  </a:prstGeom>
                </p:spPr>
              </p:pic>
              <p:pic>
                <p:nvPicPr>
                  <p:cNvPr id="18" name="Graphic 17" descr="Document with solid fill">
                    <a:extLst>
                      <a:ext uri="{FF2B5EF4-FFF2-40B4-BE49-F238E27FC236}">
                        <a16:creationId xmlns:a16="http://schemas.microsoft.com/office/drawing/2014/main" id="{21A03F56-77CA-416F-B0E1-6ABAB4A6B5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2552" y="1866545"/>
                    <a:ext cx="502208" cy="502208"/>
                  </a:xfrm>
                  <a:prstGeom prst="rect">
                    <a:avLst/>
                  </a:prstGeom>
                </p:spPr>
              </p:pic>
              <p:cxnSp>
                <p:nvCxnSpPr>
                  <p:cNvPr id="19" name="Connector: Elbow 18">
                    <a:extLst>
                      <a:ext uri="{FF2B5EF4-FFF2-40B4-BE49-F238E27FC236}">
                        <a16:creationId xmlns:a16="http://schemas.microsoft.com/office/drawing/2014/main" id="{EB64AB8B-442C-4DF1-9485-7E87A0B0A1D0}"/>
                      </a:ext>
                    </a:extLst>
                  </p:cNvPr>
                  <p:cNvCxnSpPr>
                    <a:cxnSpLocks/>
                    <a:stCxn id="11" idx="3"/>
                    <a:endCxn id="44" idx="1"/>
                  </p:cNvCxnSpPr>
                  <p:nvPr/>
                </p:nvCxnSpPr>
                <p:spPr>
                  <a:xfrm>
                    <a:off x="3954759" y="1358834"/>
                    <a:ext cx="608757" cy="417067"/>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67F9DDA-6E50-43F8-81BB-A0FBB877797B}"/>
                      </a:ext>
                    </a:extLst>
                  </p:cNvPr>
                  <p:cNvCxnSpPr>
                    <a:cxnSpLocks/>
                    <a:stCxn id="18" idx="3"/>
                    <a:endCxn id="44" idx="1"/>
                  </p:cNvCxnSpPr>
                  <p:nvPr/>
                </p:nvCxnSpPr>
                <p:spPr>
                  <a:xfrm flipV="1">
                    <a:off x="3954760" y="1775901"/>
                    <a:ext cx="608756" cy="341748"/>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78F356D-2B75-4F3D-BE2C-F050D4F5D36A}"/>
                      </a:ext>
                    </a:extLst>
                  </p:cNvPr>
                  <p:cNvGrpSpPr/>
                  <p:nvPr/>
                </p:nvGrpSpPr>
                <p:grpSpPr>
                  <a:xfrm>
                    <a:off x="6821384" y="1402045"/>
                    <a:ext cx="1521873" cy="1157080"/>
                    <a:chOff x="7012917" y="1420900"/>
                    <a:chExt cx="1521873" cy="1157080"/>
                  </a:xfrm>
                </p:grpSpPr>
                <p:pic>
                  <p:nvPicPr>
                    <p:cNvPr id="14" name="Graphic 13" descr="Pie chart outline">
                      <a:extLst>
                        <a:ext uri="{FF2B5EF4-FFF2-40B4-BE49-F238E27FC236}">
                          <a16:creationId xmlns:a16="http://schemas.microsoft.com/office/drawing/2014/main" id="{703C0A0B-290B-479B-8E32-4EAECDB76C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97275" y="1420900"/>
                      <a:ext cx="388057" cy="388057"/>
                    </a:xfrm>
                    <a:prstGeom prst="rect">
                      <a:avLst/>
                    </a:prstGeom>
                  </p:spPr>
                </p:pic>
                <p:pic>
                  <p:nvPicPr>
                    <p:cNvPr id="15" name="Graphic 14" descr="Bar chart with solid fill">
                      <a:extLst>
                        <a:ext uri="{FF2B5EF4-FFF2-40B4-BE49-F238E27FC236}">
                          <a16:creationId xmlns:a16="http://schemas.microsoft.com/office/drawing/2014/main" id="{AF984F2B-C97A-4C49-89FE-22526EB34B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12917" y="1435737"/>
                      <a:ext cx="384358" cy="384358"/>
                    </a:xfrm>
                    <a:prstGeom prst="rect">
                      <a:avLst/>
                    </a:prstGeom>
                  </p:spPr>
                </p:pic>
                <p:pic>
                  <p:nvPicPr>
                    <p:cNvPr id="16" name="Graphic 15" descr="Upward trend with solid fill">
                      <a:extLst>
                        <a:ext uri="{FF2B5EF4-FFF2-40B4-BE49-F238E27FC236}">
                          <a16:creationId xmlns:a16="http://schemas.microsoft.com/office/drawing/2014/main" id="{ACD4F3E9-3186-4DD9-8FFC-F84E3BC7FD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12917" y="1885648"/>
                      <a:ext cx="384358" cy="384358"/>
                    </a:xfrm>
                    <a:prstGeom prst="rect">
                      <a:avLst/>
                    </a:prstGeom>
                  </p:spPr>
                </p:pic>
                <p:pic>
                  <p:nvPicPr>
                    <p:cNvPr id="24" name="Graphic 23" descr="User with solid fill">
                      <a:extLst>
                        <a:ext uri="{FF2B5EF4-FFF2-40B4-BE49-F238E27FC236}">
                          <a16:creationId xmlns:a16="http://schemas.microsoft.com/office/drawing/2014/main" id="{B3FFFA49-2FC0-4E0A-B88F-6A5458D67B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14128" y="1657318"/>
                      <a:ext cx="920662" cy="920662"/>
                    </a:xfrm>
                    <a:prstGeom prst="rect">
                      <a:avLst/>
                    </a:prstGeom>
                  </p:spPr>
                </p:pic>
                <p:sp>
                  <p:nvSpPr>
                    <p:cNvPr id="25" name="TextBox 24">
                      <a:extLst>
                        <a:ext uri="{FF2B5EF4-FFF2-40B4-BE49-F238E27FC236}">
                          <a16:creationId xmlns:a16="http://schemas.microsoft.com/office/drawing/2014/main" id="{16D20CB3-8A2D-4F6B-B1D3-F4CE5CFC0FB6}"/>
                        </a:ext>
                      </a:extLst>
                    </p:cNvPr>
                    <p:cNvSpPr txBox="1"/>
                    <p:nvPr/>
                  </p:nvSpPr>
                  <p:spPr>
                    <a:xfrm>
                      <a:off x="7302117" y="1808957"/>
                      <a:ext cx="609782" cy="544765"/>
                    </a:xfrm>
                    <a:prstGeom prst="rect">
                      <a:avLst/>
                    </a:prstGeom>
                    <a:noFill/>
                  </p:spPr>
                  <p:txBody>
                    <a:bodyPr wrap="none" lIns="182880" tIns="146304" rIns="182880" bIns="146304" rtlCol="0">
                      <a:spAutoFit/>
                    </a:bodyPr>
                    <a:lstStyle/>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C0000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p:txBody>
                </p:sp>
              </p:grpSp>
              <p:sp>
                <p:nvSpPr>
                  <p:cNvPr id="41" name="Left Brace 40">
                    <a:extLst>
                      <a:ext uri="{FF2B5EF4-FFF2-40B4-BE49-F238E27FC236}">
                        <a16:creationId xmlns:a16="http://schemas.microsoft.com/office/drawing/2014/main" id="{B7437557-884D-4FB9-9E65-F461C03B7182}"/>
                      </a:ext>
                    </a:extLst>
                  </p:cNvPr>
                  <p:cNvSpPr/>
                  <p:nvPr/>
                </p:nvSpPr>
                <p:spPr>
                  <a:xfrm rot="10800000">
                    <a:off x="6453481" y="1506396"/>
                    <a:ext cx="337606" cy="706647"/>
                  </a:xfrm>
                  <a:prstGeom prst="leftBrace">
                    <a:avLst/>
                  </a:prstGeom>
                  <a:ln w="28575">
                    <a:solidFill>
                      <a:srgbClr val="59B4D9"/>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8" name="Group 47">
                    <a:extLst>
                      <a:ext uri="{FF2B5EF4-FFF2-40B4-BE49-F238E27FC236}">
                        <a16:creationId xmlns:a16="http://schemas.microsoft.com/office/drawing/2014/main" id="{EA1C7331-3C79-4AF3-A2B2-768964E3CFD1}"/>
                      </a:ext>
                    </a:extLst>
                  </p:cNvPr>
                  <p:cNvGrpSpPr/>
                  <p:nvPr/>
                </p:nvGrpSpPr>
                <p:grpSpPr>
                  <a:xfrm>
                    <a:off x="4563516" y="1450792"/>
                    <a:ext cx="650218" cy="650218"/>
                    <a:chOff x="4563516" y="1450792"/>
                    <a:chExt cx="650218" cy="650218"/>
                  </a:xfrm>
                </p:grpSpPr>
                <p:pic>
                  <p:nvPicPr>
                    <p:cNvPr id="44" name="Graphic 43" descr="Database outline">
                      <a:extLst>
                        <a:ext uri="{FF2B5EF4-FFF2-40B4-BE49-F238E27FC236}">
                          <a16:creationId xmlns:a16="http://schemas.microsoft.com/office/drawing/2014/main" id="{FF6596AE-DF6E-444B-8F56-5633C10B72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63516" y="1450792"/>
                      <a:ext cx="650218" cy="650218"/>
                    </a:xfrm>
                    <a:prstGeom prst="rect">
                      <a:avLst/>
                    </a:prstGeom>
                  </p:spPr>
                </p:pic>
                <p:sp>
                  <p:nvSpPr>
                    <p:cNvPr id="47" name="TextBox 46">
                      <a:extLst>
                        <a:ext uri="{FF2B5EF4-FFF2-40B4-BE49-F238E27FC236}">
                          <a16:creationId xmlns:a16="http://schemas.microsoft.com/office/drawing/2014/main" id="{3BD425FE-4E7D-4A97-B9D3-FF2897776DB8}"/>
                        </a:ext>
                      </a:extLst>
                    </p:cNvPr>
                    <p:cNvSpPr txBox="1"/>
                    <p:nvPr/>
                  </p:nvSpPr>
                  <p:spPr>
                    <a:xfrm>
                      <a:off x="4648137" y="1654328"/>
                      <a:ext cx="494074" cy="362089"/>
                    </a:xfrm>
                    <a:prstGeom prst="rect">
                      <a:avLst/>
                    </a:prstGeom>
                    <a:noFill/>
                  </p:spPr>
                  <p:txBody>
                    <a:bodyPr wrap="none" lIns="182880" tIns="146304" rIns="182880" bIns="146304" rtlCol="0">
                      <a:spAutoFit/>
                    </a:bodyPr>
                    <a:lstStyle/>
                    <a:p>
                      <a:pPr>
                        <a:lnSpc>
                          <a:spcPct val="90000"/>
                        </a:lnSpc>
                        <a:spcAft>
                          <a:spcPts val="600"/>
                        </a:spcAft>
                      </a:pPr>
                      <a:r>
                        <a:rPr lang="en-US" sz="1000" b="1" dirty="0">
                          <a:solidFill>
                            <a:schemeClr val="accent3"/>
                          </a:solidFill>
                        </a:rPr>
                        <a:t>DW</a:t>
                      </a:r>
                    </a:p>
                  </p:txBody>
                </p:sp>
              </p:grpSp>
              <p:grpSp>
                <p:nvGrpSpPr>
                  <p:cNvPr id="51" name="Group 50">
                    <a:extLst>
                      <a:ext uri="{FF2B5EF4-FFF2-40B4-BE49-F238E27FC236}">
                        <a16:creationId xmlns:a16="http://schemas.microsoft.com/office/drawing/2014/main" id="{EF41E7FD-6481-4110-820F-F7FF8F504CC7}"/>
                      </a:ext>
                    </a:extLst>
                  </p:cNvPr>
                  <p:cNvGrpSpPr/>
                  <p:nvPr/>
                </p:nvGrpSpPr>
                <p:grpSpPr>
                  <a:xfrm>
                    <a:off x="4172300" y="1984781"/>
                    <a:ext cx="502208" cy="502208"/>
                    <a:chOff x="4172300" y="1984781"/>
                    <a:chExt cx="502208" cy="502208"/>
                  </a:xfrm>
                </p:grpSpPr>
                <p:pic>
                  <p:nvPicPr>
                    <p:cNvPr id="38" name="Graphic 37" descr="Open folder with solid fill">
                      <a:extLst>
                        <a:ext uri="{FF2B5EF4-FFF2-40B4-BE49-F238E27FC236}">
                          <a16:creationId xmlns:a16="http://schemas.microsoft.com/office/drawing/2014/main" id="{0583C4E1-8E61-4535-A165-B7AD64049E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72300" y="1984781"/>
                      <a:ext cx="502208" cy="502208"/>
                    </a:xfrm>
                    <a:prstGeom prst="rect">
                      <a:avLst/>
                    </a:prstGeom>
                  </p:spPr>
                </p:pic>
                <p:sp>
                  <p:nvSpPr>
                    <p:cNvPr id="50" name="TextBox 49">
                      <a:extLst>
                        <a:ext uri="{FF2B5EF4-FFF2-40B4-BE49-F238E27FC236}">
                          <a16:creationId xmlns:a16="http://schemas.microsoft.com/office/drawing/2014/main" id="{7A4A0490-BABB-4FE7-A68A-1A1CE508E844}"/>
                        </a:ext>
                      </a:extLst>
                    </p:cNvPr>
                    <p:cNvSpPr txBox="1"/>
                    <p:nvPr/>
                  </p:nvSpPr>
                  <p:spPr>
                    <a:xfrm>
                      <a:off x="4232157" y="2116220"/>
                      <a:ext cx="428535" cy="350532"/>
                    </a:xfrm>
                    <a:prstGeom prst="rect">
                      <a:avLst/>
                    </a:prstGeom>
                    <a:noFill/>
                  </p:spPr>
                  <p:txBody>
                    <a:bodyPr wrap="none" lIns="182880" tIns="146304" rIns="182880" bIns="146304" rtlCol="0">
                      <a:spAutoFit/>
                    </a:bodyPr>
                    <a:lstStyle/>
                    <a:p>
                      <a:pPr>
                        <a:lnSpc>
                          <a:spcPct val="90000"/>
                        </a:lnSpc>
                        <a:spcAft>
                          <a:spcPts val="600"/>
                        </a:spcAft>
                      </a:pPr>
                      <a:r>
                        <a:rPr lang="en-US" sz="900" b="1" dirty="0">
                          <a:solidFill>
                            <a:schemeClr val="bg1"/>
                          </a:solidFill>
                        </a:rPr>
                        <a:t>DL</a:t>
                      </a:r>
                    </a:p>
                  </p:txBody>
                </p:sp>
              </p:grpSp>
            </p:grpSp>
            <p:pic>
              <p:nvPicPr>
                <p:cNvPr id="55" name="Graphic 54" descr="Badge 1 with solid fill">
                  <a:extLst>
                    <a:ext uri="{FF2B5EF4-FFF2-40B4-BE49-F238E27FC236}">
                      <a16:creationId xmlns:a16="http://schemas.microsoft.com/office/drawing/2014/main" id="{ADDD71DB-6C11-4026-994F-96881BC6D54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83181" y="2638452"/>
                  <a:ext cx="470788" cy="470788"/>
                </a:xfrm>
                <a:prstGeom prst="rect">
                  <a:avLst/>
                </a:prstGeom>
              </p:spPr>
            </p:pic>
            <p:pic>
              <p:nvPicPr>
                <p:cNvPr id="57" name="Graphic 56" descr="Badge with solid fill">
                  <a:extLst>
                    <a:ext uri="{FF2B5EF4-FFF2-40B4-BE49-F238E27FC236}">
                      <a16:creationId xmlns:a16="http://schemas.microsoft.com/office/drawing/2014/main" id="{CDEF45B5-ED48-4BAD-9506-1571D32176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72327" y="1465889"/>
                  <a:ext cx="470788" cy="470788"/>
                </a:xfrm>
                <a:prstGeom prst="rect">
                  <a:avLst/>
                </a:prstGeom>
              </p:spPr>
            </p:pic>
            <p:pic>
              <p:nvPicPr>
                <p:cNvPr id="59" name="Graphic 58" descr="Badge 3 with solid fill">
                  <a:extLst>
                    <a:ext uri="{FF2B5EF4-FFF2-40B4-BE49-F238E27FC236}">
                      <a16:creationId xmlns:a16="http://schemas.microsoft.com/office/drawing/2014/main" id="{DE986BD1-E6DE-4F18-8665-5A209CE8062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944158" y="1259822"/>
                  <a:ext cx="470788" cy="470788"/>
                </a:xfrm>
                <a:prstGeom prst="rect">
                  <a:avLst/>
                </a:prstGeom>
              </p:spPr>
            </p:pic>
            <p:pic>
              <p:nvPicPr>
                <p:cNvPr id="61" name="Graphic 60" descr="Badge 4 with solid fill">
                  <a:extLst>
                    <a:ext uri="{FF2B5EF4-FFF2-40B4-BE49-F238E27FC236}">
                      <a16:creationId xmlns:a16="http://schemas.microsoft.com/office/drawing/2014/main" id="{B9D21BD8-7508-4A9C-9600-ABEC39A331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486206" y="1501195"/>
                  <a:ext cx="470788" cy="470788"/>
                </a:xfrm>
                <a:prstGeom prst="rect">
                  <a:avLst/>
                </a:prstGeom>
              </p:spPr>
            </p:pic>
          </p:grpSp>
        </p:grpSp>
        <p:sp>
          <p:nvSpPr>
            <p:cNvPr id="5" name="TextBox 4">
              <a:extLst>
                <a:ext uri="{FF2B5EF4-FFF2-40B4-BE49-F238E27FC236}">
                  <a16:creationId xmlns:a16="http://schemas.microsoft.com/office/drawing/2014/main" id="{B018AB5D-BB3C-4302-9079-EFEB5193B971}"/>
                </a:ext>
              </a:extLst>
            </p:cNvPr>
            <p:cNvSpPr txBox="1"/>
            <p:nvPr/>
          </p:nvSpPr>
          <p:spPr>
            <a:xfrm>
              <a:off x="4832620" y="1489962"/>
              <a:ext cx="5584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grpSp>
    </p:spTree>
    <p:extLst>
      <p:ext uri="{BB962C8B-B14F-4D97-AF65-F5344CB8AC3E}">
        <p14:creationId xmlns:p14="http://schemas.microsoft.com/office/powerpoint/2010/main" val="26699410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12069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76012" y="15854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6247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68504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 comma-delimited text file with </a:t>
            </a:r>
            <a:r>
              <a:rPr lang="en-US" sz="1400" i="1" dirty="0" err="1"/>
              <a:t>EmployeeID</a:t>
            </a:r>
            <a:r>
              <a:rPr lang="en-US" sz="1400" dirty="0"/>
              <a:t>, </a:t>
            </a:r>
            <a:r>
              <a:rPr lang="en-US" sz="1400" i="1" dirty="0" err="1"/>
              <a:t>EmployeeName</a:t>
            </a:r>
            <a:r>
              <a:rPr lang="en-US" sz="1400" dirty="0"/>
              <a:t>, and </a:t>
            </a:r>
            <a:r>
              <a:rPr lang="en-US" sz="1400" i="1" dirty="0" err="1"/>
              <a:t>EmployeeDesignation</a:t>
            </a:r>
            <a:r>
              <a:rPr lang="en-US" sz="1400" dirty="0"/>
              <a:t> fields</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relational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76012" y="345474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18908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249405"/>
            <a:ext cx="10383899" cy="1443714"/>
          </a:xfrm>
        </p:spPr>
        <p:txBody>
          <a:bodyPr/>
          <a:lstStyle/>
          <a:p>
            <a:pPr>
              <a:defRPr/>
            </a:pPr>
            <a:r>
              <a:rPr lang="en-US" sz="1800" dirty="0">
                <a:latin typeface="+mj-lt"/>
              </a:rPr>
              <a:t>What is a data warehouse?</a:t>
            </a:r>
          </a:p>
          <a:p>
            <a:pPr marL="288925" indent="-288925">
              <a:spcBef>
                <a:spcPts val="300"/>
              </a:spcBef>
              <a:spcAft>
                <a:spcPts val="600"/>
              </a:spcAft>
              <a:buFont typeface="Wingdings" panose="05000000000000000000" pitchFamily="2" charset="2"/>
              <a:buChar char="q"/>
              <a:defRPr/>
            </a:pPr>
            <a:r>
              <a:rPr lang="en-US" sz="1400" dirty="0"/>
              <a:t>A non-relational database optimized for read and write operations</a:t>
            </a:r>
          </a:p>
          <a:p>
            <a:pPr marL="288925" indent="-288925">
              <a:spcBef>
                <a:spcPts val="300"/>
              </a:spcBef>
              <a:spcAft>
                <a:spcPts val="600"/>
              </a:spcAft>
              <a:buFont typeface="Wingdings" panose="05000000000000000000" pitchFamily="2" charset="2"/>
              <a:buChar char="q"/>
              <a:defRPr/>
            </a:pPr>
            <a:r>
              <a:rPr lang="en-US" sz="1400" dirty="0"/>
              <a:t>A relational database optimized for read operations</a:t>
            </a:r>
          </a:p>
          <a:p>
            <a:pPr marL="288925" indent="-288925">
              <a:spcBef>
                <a:spcPts val="300"/>
              </a:spcBef>
              <a:spcAft>
                <a:spcPts val="600"/>
              </a:spcAft>
              <a:buFont typeface="Wingdings" panose="05000000000000000000" pitchFamily="2" charset="2"/>
              <a:buChar char="q"/>
              <a:defRPr/>
            </a:pPr>
            <a:r>
              <a:rPr lang="en-US" sz="1400" dirty="0"/>
              <a:t>A storage location for unstructured data files</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76012" y="504958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2337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685048"/>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242975"/>
            <a:ext cx="933775" cy="933775"/>
          </a:xfrm>
          <a:prstGeom prst="rect">
            <a:avLst/>
          </a:prstGeom>
        </p:spPr>
      </p:pic>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2: </a:t>
            </a:r>
            <a:r>
              <a:rPr lang="en-US" sz="2400" dirty="0">
                <a:latin typeface="+mn-lt"/>
              </a:rPr>
              <a:t>Data roles and services</a:t>
            </a:r>
            <a:endParaRPr lang="en-US" sz="2400" dirty="0"/>
          </a:p>
        </p:txBody>
      </p:sp>
      <p:grpSp>
        <p:nvGrpSpPr>
          <p:cNvPr id="9" name="Group 8">
            <a:extLst>
              <a:ext uri="{FF2B5EF4-FFF2-40B4-BE49-F238E27FC236}">
                <a16:creationId xmlns:a16="http://schemas.microsoft.com/office/drawing/2014/main" id="{7485ABA1-6F51-4CBB-B3A3-3FF8AF4FDDE0}"/>
              </a:ext>
              <a:ext uri="{C183D7F6-B498-43B3-948B-1728B52AA6E4}">
                <adec:decorative xmlns:adec="http://schemas.microsoft.com/office/drawing/2017/decorative" val="1"/>
              </a:ext>
            </a:extLst>
          </p:cNvPr>
          <p:cNvGrpSpPr/>
          <p:nvPr/>
        </p:nvGrpSpPr>
        <p:grpSpPr>
          <a:xfrm>
            <a:off x="10256177" y="2979605"/>
            <a:ext cx="1013078" cy="1013078"/>
            <a:chOff x="3145899" y="3571044"/>
            <a:chExt cx="629904" cy="629904"/>
          </a:xfrm>
        </p:grpSpPr>
        <p:sp>
          <p:nvSpPr>
            <p:cNvPr id="10" name="Oval 9">
              <a:extLst>
                <a:ext uri="{FF2B5EF4-FFF2-40B4-BE49-F238E27FC236}">
                  <a16:creationId xmlns:a16="http://schemas.microsoft.com/office/drawing/2014/main" id="{67B47C20-CFC4-4AAE-ADC5-7C1FE67775C8}"/>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descr="Database with solid fill">
              <a:extLst>
                <a:ext uri="{FF2B5EF4-FFF2-40B4-BE49-F238E27FC236}">
                  <a16:creationId xmlns:a16="http://schemas.microsoft.com/office/drawing/2014/main" id="{A99C40EE-42C9-4651-9363-A60AEF019A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2" name="Graphic 11" descr="User with solid fill">
              <a:extLst>
                <a:ext uri="{FF2B5EF4-FFF2-40B4-BE49-F238E27FC236}">
                  <a16:creationId xmlns:a16="http://schemas.microsoft.com/office/drawing/2014/main" id="{A96F2CB6-2DC6-4528-925A-40FA6C419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3" name="Graphic 12" descr="User with solid fill">
              <a:extLst>
                <a:ext uri="{FF2B5EF4-FFF2-40B4-BE49-F238E27FC236}">
                  <a16:creationId xmlns:a16="http://schemas.microsoft.com/office/drawing/2014/main" id="{94903C26-C6C0-4030-A70B-0C9D7F613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27825025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Data professional roles</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a:xfrm>
            <a:off x="409863" y="1978330"/>
            <a:ext cx="3719770" cy="1047601"/>
          </a:xfrm>
        </p:spPr>
        <p:txBody>
          <a:bodyPr anchor="b"/>
          <a:lstStyle/>
          <a:p>
            <a:pPr algn="r"/>
            <a:r>
              <a:rPr lang="en-US"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09863" y="3149203"/>
            <a:ext cx="3618381" cy="2553405"/>
          </a:xfrm>
        </p:spPr>
        <p:txBody>
          <a:bodyPr anchor="t"/>
          <a:lstStyle/>
          <a:p>
            <a:pPr>
              <a:spcBef>
                <a:spcPts val="800"/>
              </a:spcBef>
            </a:pPr>
            <a:r>
              <a:rPr lang="en-US" sz="1800" dirty="0">
                <a:solidFill>
                  <a:schemeClr val="tx1"/>
                </a:solidFill>
              </a:rPr>
              <a:t>Database provisioning,  configuration and management</a:t>
            </a:r>
          </a:p>
          <a:p>
            <a:pPr>
              <a:spcBef>
                <a:spcPts val="800"/>
              </a:spcBef>
            </a:pPr>
            <a:r>
              <a:rPr lang="en-US" sz="1800" dirty="0">
                <a:solidFill>
                  <a:schemeClr val="tx1"/>
                </a:solidFill>
              </a:rPr>
              <a:t>Database security and user access</a:t>
            </a:r>
          </a:p>
          <a:p>
            <a:pPr>
              <a:spcBef>
                <a:spcPts val="800"/>
              </a:spcBef>
            </a:pPr>
            <a:r>
              <a:rPr lang="en-US" sz="1800" dirty="0">
                <a:solidFill>
                  <a:schemeClr val="tx1"/>
                </a:solidFill>
              </a:rPr>
              <a:t>Database backups and resiliency</a:t>
            </a:r>
          </a:p>
          <a:p>
            <a:pPr>
              <a:spcBef>
                <a:spcPts val="800"/>
              </a:spcBef>
            </a:pPr>
            <a:r>
              <a:rPr lang="en-US" sz="1800" dirty="0">
                <a:solidFill>
                  <a:schemeClr val="tx1"/>
                </a:solidFill>
              </a:rPr>
              <a:t>Database performance monitoring and optimization</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a:xfrm>
            <a:off x="4294372" y="1978330"/>
            <a:ext cx="3629278" cy="1047601"/>
          </a:xfrm>
        </p:spPr>
        <p:txBody>
          <a:bodyPr anchor="b"/>
          <a:lstStyle/>
          <a:p>
            <a:r>
              <a:rPr lang="en-US" dirty="0">
                <a:solidFill>
                  <a:schemeClr val="bg1"/>
                </a:solidFill>
                <a:latin typeface="+mj-lt"/>
              </a:rPr>
              <a:t>	 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294372" y="3149203"/>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integration pipelines and ETL processes</a:t>
            </a:r>
          </a:p>
          <a:p>
            <a:pPr defTabSz="932472" fontAlgn="base">
              <a:spcBef>
                <a:spcPts val="800"/>
              </a:spcBef>
            </a:pPr>
            <a:r>
              <a:rPr lang="en-US" sz="1800" dirty="0">
                <a:solidFill>
                  <a:schemeClr val="tx1"/>
                </a:solidFill>
                <a:ea typeface="Segoe UI" pitchFamily="34" charset="0"/>
                <a:cs typeface="Segoe UI" pitchFamily="34" charset="0"/>
              </a:rPr>
              <a:t>Data cleansing and transformation</a:t>
            </a:r>
          </a:p>
          <a:p>
            <a:pPr defTabSz="932472" fontAlgn="base">
              <a:spcBef>
                <a:spcPts val="800"/>
              </a:spcBef>
            </a:pPr>
            <a:r>
              <a:rPr lang="en-US" sz="1800" dirty="0">
                <a:solidFill>
                  <a:schemeClr val="tx1"/>
                </a:solidFill>
                <a:ea typeface="Segoe UI" pitchFamily="34" charset="0"/>
                <a:cs typeface="Segoe UI" pitchFamily="34" charset="0"/>
              </a:rPr>
              <a:t>Analytical data store schemas and data loads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a:xfrm>
            <a:off x="8130633" y="1978330"/>
            <a:ext cx="3629278" cy="1047601"/>
          </a:xfrm>
        </p:spPr>
        <p:txBody>
          <a:bodyPr anchor="b"/>
          <a:lstStyle/>
          <a:p>
            <a:r>
              <a:rPr lang="en-US" dirty="0">
                <a:solidFill>
                  <a:schemeClr val="bg1"/>
                </a:solidFill>
                <a:latin typeface="+mj-lt"/>
                <a:ea typeface="Segoe UI" pitchFamily="34" charset="0"/>
                <a:cs typeface="Segoe UI" pitchFamily="34" charset="0"/>
              </a:rPr>
              <a:t>	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52424" y="3149201"/>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Analytical modeling</a:t>
            </a:r>
          </a:p>
          <a:p>
            <a:pPr defTabSz="932472" fontAlgn="base">
              <a:spcBef>
                <a:spcPts val="800"/>
              </a:spcBef>
            </a:pPr>
            <a:r>
              <a:rPr lang="en-US" sz="1800" dirty="0">
                <a:solidFill>
                  <a:schemeClr val="tx1"/>
                </a:solidFill>
                <a:ea typeface="Segoe UI" pitchFamily="34" charset="0"/>
                <a:cs typeface="Segoe UI" pitchFamily="34" charset="0"/>
              </a:rPr>
              <a:t>Data reporting and summarization</a:t>
            </a:r>
          </a:p>
          <a:p>
            <a:pPr defTabSz="932472" fontAlgn="base">
              <a:spcBef>
                <a:spcPts val="800"/>
              </a:spcBef>
            </a:pPr>
            <a:r>
              <a:rPr lang="en-US" sz="1800" dirty="0">
                <a:solidFill>
                  <a:schemeClr val="tx1"/>
                </a:solidFill>
                <a:ea typeface="Segoe UI" pitchFamily="34" charset="0"/>
                <a:cs typeface="Segoe UI" pitchFamily="34" charset="0"/>
              </a:rPr>
              <a:t>Data visualization</a:t>
            </a:r>
          </a:p>
        </p:txBody>
      </p:sp>
      <p:grpSp>
        <p:nvGrpSpPr>
          <p:cNvPr id="5" name="Group 4">
            <a:extLst>
              <a:ext uri="{FF2B5EF4-FFF2-40B4-BE49-F238E27FC236}">
                <a16:creationId xmlns:a16="http://schemas.microsoft.com/office/drawing/2014/main" id="{4DF81084-FF06-4166-9691-46145A35C9CB}"/>
              </a:ext>
              <a:ext uri="{C183D7F6-B498-43B3-948B-1728B52AA6E4}">
                <adec:decorative xmlns:adec="http://schemas.microsoft.com/office/drawing/2017/decorative" val="1"/>
              </a:ext>
            </a:extLst>
          </p:cNvPr>
          <p:cNvGrpSpPr/>
          <p:nvPr/>
        </p:nvGrpSpPr>
        <p:grpSpPr>
          <a:xfrm>
            <a:off x="316987" y="1955919"/>
            <a:ext cx="1323574" cy="914400"/>
            <a:chOff x="1624397" y="1528299"/>
            <a:chExt cx="1323574" cy="914400"/>
          </a:xfrm>
        </p:grpSpPr>
        <p:pic>
          <p:nvPicPr>
            <p:cNvPr id="23" name="Graphic 22" descr="Database with solid fill">
              <a:extLst>
                <a:ext uri="{FF2B5EF4-FFF2-40B4-BE49-F238E27FC236}">
                  <a16:creationId xmlns:a16="http://schemas.microsoft.com/office/drawing/2014/main" id="{8B6730BB-11D5-46A2-8E0D-F8BDB727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5976" y="1624515"/>
              <a:ext cx="681995" cy="681995"/>
            </a:xfrm>
            <a:prstGeom prst="rect">
              <a:avLst/>
            </a:prstGeom>
          </p:spPr>
        </p:pic>
        <p:pic>
          <p:nvPicPr>
            <p:cNvPr id="25" name="Graphic 24" descr="User with solid fill">
              <a:extLst>
                <a:ext uri="{FF2B5EF4-FFF2-40B4-BE49-F238E27FC236}">
                  <a16:creationId xmlns:a16="http://schemas.microsoft.com/office/drawing/2014/main" id="{D0C60308-600C-4DEC-A301-769F89C134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4397" y="1528299"/>
              <a:ext cx="914400" cy="914400"/>
            </a:xfrm>
            <a:prstGeom prst="rect">
              <a:avLst/>
            </a:prstGeom>
          </p:spPr>
        </p:pic>
      </p:grpSp>
      <p:grpSp>
        <p:nvGrpSpPr>
          <p:cNvPr id="9" name="Group 8">
            <a:extLst>
              <a:ext uri="{FF2B5EF4-FFF2-40B4-BE49-F238E27FC236}">
                <a16:creationId xmlns:a16="http://schemas.microsoft.com/office/drawing/2014/main" id="{FC58DBF2-DA78-4282-8C55-BA80FDC9C6FB}"/>
              </a:ext>
              <a:ext uri="{C183D7F6-B498-43B3-948B-1728B52AA6E4}">
                <adec:decorative xmlns:adec="http://schemas.microsoft.com/office/drawing/2017/decorative" val="1"/>
              </a:ext>
            </a:extLst>
          </p:cNvPr>
          <p:cNvGrpSpPr/>
          <p:nvPr/>
        </p:nvGrpSpPr>
        <p:grpSpPr>
          <a:xfrm>
            <a:off x="8077602" y="1975285"/>
            <a:ext cx="1401920" cy="914400"/>
            <a:chOff x="9363667" y="1528299"/>
            <a:chExt cx="1401920" cy="914400"/>
          </a:xfrm>
        </p:grpSpPr>
        <p:grpSp>
          <p:nvGrpSpPr>
            <p:cNvPr id="28" name="Group 27">
              <a:extLst>
                <a:ext uri="{FF2B5EF4-FFF2-40B4-BE49-F238E27FC236}">
                  <a16:creationId xmlns:a16="http://schemas.microsoft.com/office/drawing/2014/main" id="{E264DB14-CB5A-4519-AF75-AE82F1253032}"/>
                </a:ext>
              </a:extLst>
            </p:cNvPr>
            <p:cNvGrpSpPr/>
            <p:nvPr/>
          </p:nvGrpSpPr>
          <p:grpSpPr>
            <a:xfrm>
              <a:off x="10089044" y="1605148"/>
              <a:ext cx="676543" cy="623772"/>
              <a:chOff x="6910544" y="4960784"/>
              <a:chExt cx="1903400" cy="1754935"/>
            </a:xfrm>
            <a:solidFill>
              <a:schemeClr val="accent5"/>
            </a:solidFill>
          </p:grpSpPr>
          <p:pic>
            <p:nvPicPr>
              <p:cNvPr id="13" name="Graphic 12" descr="Bar chart with solid fill">
                <a:extLst>
                  <a:ext uri="{FF2B5EF4-FFF2-40B4-BE49-F238E27FC236}">
                    <a16:creationId xmlns:a16="http://schemas.microsoft.com/office/drawing/2014/main" id="{9C6CD04F-1556-46F7-A9EF-1DE6E16797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0544" y="5625627"/>
                <a:ext cx="914401" cy="914399"/>
              </a:xfrm>
              <a:prstGeom prst="rect">
                <a:avLst/>
              </a:prstGeom>
            </p:spPr>
          </p:pic>
          <p:pic>
            <p:nvPicPr>
              <p:cNvPr id="15" name="Graphic 14" descr="Pie chart with solid fill">
                <a:extLst>
                  <a:ext uri="{FF2B5EF4-FFF2-40B4-BE49-F238E27FC236}">
                    <a16:creationId xmlns:a16="http://schemas.microsoft.com/office/drawing/2014/main" id="{509B2BCF-56B0-4FE6-957C-D8FF81DD59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42342" y="4960784"/>
                <a:ext cx="914401" cy="914399"/>
              </a:xfrm>
              <a:prstGeom prst="rect">
                <a:avLst/>
              </a:prstGeom>
            </p:spPr>
          </p:pic>
          <p:pic>
            <p:nvPicPr>
              <p:cNvPr id="17" name="Graphic 16" descr="Upward trend with solid fill">
                <a:extLst>
                  <a:ext uri="{FF2B5EF4-FFF2-40B4-BE49-F238E27FC236}">
                    <a16:creationId xmlns:a16="http://schemas.microsoft.com/office/drawing/2014/main" id="{E92C4CCE-B867-475C-ACA2-708E52E143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99543" y="5801317"/>
                <a:ext cx="914401" cy="914402"/>
              </a:xfrm>
              <a:prstGeom prst="rect">
                <a:avLst/>
              </a:prstGeom>
            </p:spPr>
          </p:pic>
        </p:grpSp>
        <p:pic>
          <p:nvPicPr>
            <p:cNvPr id="27" name="Graphic 26" descr="User with solid fill">
              <a:extLst>
                <a:ext uri="{FF2B5EF4-FFF2-40B4-BE49-F238E27FC236}">
                  <a16:creationId xmlns:a16="http://schemas.microsoft.com/office/drawing/2014/main" id="{AB985F5D-3559-4DA7-920F-1C4908861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3667" y="1528299"/>
              <a:ext cx="914400" cy="914400"/>
            </a:xfrm>
            <a:prstGeom prst="rect">
              <a:avLst/>
            </a:prstGeom>
          </p:spPr>
        </p:pic>
      </p:grpSp>
      <p:grpSp>
        <p:nvGrpSpPr>
          <p:cNvPr id="6" name="Group 5">
            <a:extLst>
              <a:ext uri="{FF2B5EF4-FFF2-40B4-BE49-F238E27FC236}">
                <a16:creationId xmlns:a16="http://schemas.microsoft.com/office/drawing/2014/main" id="{2512F266-2273-43E4-9E65-18C56CFD00CD}"/>
              </a:ext>
              <a:ext uri="{C183D7F6-B498-43B3-948B-1728B52AA6E4}">
                <adec:decorative xmlns:adec="http://schemas.microsoft.com/office/drawing/2017/decorative" val="1"/>
              </a:ext>
            </a:extLst>
          </p:cNvPr>
          <p:cNvGrpSpPr/>
          <p:nvPr/>
        </p:nvGrpSpPr>
        <p:grpSpPr>
          <a:xfrm>
            <a:off x="4219336" y="1975285"/>
            <a:ext cx="1519698" cy="918677"/>
            <a:chOff x="5698619" y="1539252"/>
            <a:chExt cx="1519698" cy="918677"/>
          </a:xfrm>
        </p:grpSpPr>
        <p:pic>
          <p:nvPicPr>
            <p:cNvPr id="33" name="Graphic 32" descr="Database with solid fill">
              <a:extLst>
                <a:ext uri="{FF2B5EF4-FFF2-40B4-BE49-F238E27FC236}">
                  <a16:creationId xmlns:a16="http://schemas.microsoft.com/office/drawing/2014/main" id="{5DDC7DE5-9DED-4BA3-8575-0029E157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6613" y="1539252"/>
              <a:ext cx="349282" cy="349282"/>
            </a:xfrm>
            <a:prstGeom prst="rect">
              <a:avLst/>
            </a:prstGeom>
          </p:spPr>
        </p:pic>
        <p:pic>
          <p:nvPicPr>
            <p:cNvPr id="19" name="Graphic 18" descr="Gears with solid fill">
              <a:extLst>
                <a:ext uri="{FF2B5EF4-FFF2-40B4-BE49-F238E27FC236}">
                  <a16:creationId xmlns:a16="http://schemas.microsoft.com/office/drawing/2014/main" id="{988DAFF9-98EB-426E-A891-C1E98A8527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4389" y="1639103"/>
              <a:ext cx="611058" cy="611058"/>
            </a:xfrm>
            <a:prstGeom prst="rect">
              <a:avLst/>
            </a:prstGeom>
          </p:spPr>
        </p:pic>
        <p:pic>
          <p:nvPicPr>
            <p:cNvPr id="26" name="Graphic 25" descr="User with solid fill">
              <a:extLst>
                <a:ext uri="{FF2B5EF4-FFF2-40B4-BE49-F238E27FC236}">
                  <a16:creationId xmlns:a16="http://schemas.microsoft.com/office/drawing/2014/main" id="{346CD7C9-9F33-46CE-A6B5-69D356FEC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619" y="1543529"/>
              <a:ext cx="914400" cy="914400"/>
            </a:xfrm>
            <a:prstGeom prst="rect">
              <a:avLst/>
            </a:prstGeom>
          </p:spPr>
        </p:pic>
        <p:pic>
          <p:nvPicPr>
            <p:cNvPr id="30" name="Graphic 29" descr="Open folder with solid fill">
              <a:extLst>
                <a:ext uri="{FF2B5EF4-FFF2-40B4-BE49-F238E27FC236}">
                  <a16:creationId xmlns:a16="http://schemas.microsoft.com/office/drawing/2014/main" id="{18C3BA87-455C-4A0F-A95F-B95ECA56B50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7907" y="1953331"/>
              <a:ext cx="327268" cy="327268"/>
            </a:xfrm>
            <a:prstGeom prst="rect">
              <a:avLst/>
            </a:prstGeom>
          </p:spPr>
        </p:pic>
        <p:pic>
          <p:nvPicPr>
            <p:cNvPr id="32" name="Graphic 31" descr="Document with solid fill">
              <a:extLst>
                <a:ext uri="{FF2B5EF4-FFF2-40B4-BE49-F238E27FC236}">
                  <a16:creationId xmlns:a16="http://schemas.microsoft.com/office/drawing/2014/main" id="{9DDC86B3-5899-4AA9-9248-68C043BD32B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47070" y="1651433"/>
              <a:ext cx="271247" cy="271247"/>
            </a:xfrm>
            <a:prstGeom prst="rect">
              <a:avLst/>
            </a:prstGeom>
          </p:spPr>
        </p:pic>
      </p:grpSp>
    </p:spTree>
    <p:extLst>
      <p:ext uri="{BB962C8B-B14F-4D97-AF65-F5344CB8AC3E}">
        <p14:creationId xmlns:p14="http://schemas.microsoft.com/office/powerpoint/2010/main" val="373080993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8822</Words>
  <Application>Microsoft Office PowerPoint</Application>
  <PresentationFormat>Widescreen</PresentationFormat>
  <Paragraphs>1112</Paragraphs>
  <Slides>36</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-apple-system</vt:lpstr>
      <vt:lpstr>Arial</vt:lpstr>
      <vt:lpstr>Calibri</vt:lpstr>
      <vt:lpstr>Consolas</vt:lpstr>
      <vt:lpstr>Courier New</vt:lpstr>
      <vt:lpstr>Segoe Sans Display</vt:lpstr>
      <vt:lpstr>Segoe Sans Display Semibold</vt:lpstr>
      <vt:lpstr>Segoe Sans Text</vt:lpstr>
      <vt:lpstr>Segoe UI</vt:lpstr>
      <vt:lpstr>Segoe UI Light</vt:lpstr>
      <vt:lpstr>Segoe UI Semibold</vt:lpstr>
      <vt:lpstr>Segoe UI Semilight</vt:lpstr>
      <vt:lpstr>Wingdings</vt:lpstr>
      <vt:lpstr>Microsoft Azure Template</vt:lpstr>
      <vt:lpstr>Core Data Concepts &amp; Azure Data Services</vt:lpstr>
      <vt:lpstr>1: Core data concepts</vt:lpstr>
      <vt:lpstr>What is data?</vt:lpstr>
      <vt:lpstr>How is data stored?</vt:lpstr>
      <vt:lpstr>Transactional data workloads</vt:lpstr>
      <vt:lpstr>Analytical data workloads</vt:lpstr>
      <vt:lpstr>1: Knowledge check</vt:lpstr>
      <vt:lpstr>2: Data roles and services</vt:lpstr>
      <vt:lpstr>Data professional roles</vt:lpstr>
      <vt:lpstr>Microsoft cloud services for data</vt:lpstr>
      <vt:lpstr>2: Knowledge check</vt:lpstr>
      <vt:lpstr>3: Explore relational data concepts</vt:lpstr>
      <vt:lpstr>Relational tables</vt:lpstr>
      <vt:lpstr>Normalization</vt:lpstr>
      <vt:lpstr>Structured Query Language (SQL)</vt:lpstr>
      <vt:lpstr>Other common database objects</vt:lpstr>
      <vt:lpstr>3: Knowledge check</vt:lpstr>
      <vt:lpstr>4: Explore Azure services for relational data</vt:lpstr>
      <vt:lpstr>Azure SQL</vt:lpstr>
      <vt:lpstr>Managed solutions that do more for you</vt:lpstr>
      <vt:lpstr>Azure SQL</vt:lpstr>
      <vt:lpstr>Understanding Migration and Modernization</vt:lpstr>
      <vt:lpstr>Azure Database services for open-source</vt:lpstr>
      <vt:lpstr>4: Knowledge check</vt:lpstr>
      <vt:lpstr>5: Fundamentals of Azure Cosmos DB</vt:lpstr>
      <vt:lpstr>Modern apps face new challenges</vt:lpstr>
      <vt:lpstr>Azure Cosmos DB </vt:lpstr>
      <vt:lpstr>Azure Cosmos DB     </vt:lpstr>
      <vt:lpstr>What is Azure Cosmos DB?</vt:lpstr>
      <vt:lpstr>Data distributed and available globally</vt:lpstr>
      <vt:lpstr>GUARANTEED LOW LATENCY</vt:lpstr>
      <vt:lpstr>Turnkey global distribution</vt:lpstr>
      <vt:lpstr>Azure Cosmos DB APIs</vt:lpstr>
      <vt:lpstr>Migrate nosql apps</vt:lpstr>
      <vt:lpstr>Handle any data with no schema or indexing required</vt:lpstr>
      <vt:lpstr>5: Knowledge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2022-10-07T17:58:49Z</dcterms:created>
  <dcterms:modified xsi:type="dcterms:W3CDTF">2024-11-06T17:30:07Z</dcterms:modified>
</cp:coreProperties>
</file>