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0" name="Google Shape;15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64" name="Google Shape;16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Interplay of staff. Satisfy managers.</a:t>
            </a:r>
            <a:endParaRPr/>
          </a:p>
        </p:txBody>
      </p:sp>
      <p:sp>
        <p:nvSpPr>
          <p:cNvPr id="111" name="Google Shape;11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Anatomy of a Software House</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of Staff</a:t>
            </a:r>
            <a:endParaRPr/>
          </a:p>
        </p:txBody>
      </p:sp>
      <p:sp>
        <p:nvSpPr>
          <p:cNvPr id="146" name="Google Shape;14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When the company was small, with less than about 50 staff, there were few problems. The directors knew all the staff personally and most had been recruited through personal contacts. </a:t>
            </a:r>
            <a:endParaRPr/>
          </a:p>
          <a:p>
            <a:pPr indent="-228600" lvl="0" marL="228600" rtl="0" algn="l">
              <a:lnSpc>
                <a:spcPct val="90000"/>
              </a:lnSpc>
              <a:spcBef>
                <a:spcPts val="0"/>
              </a:spcBef>
              <a:spcAft>
                <a:spcPts val="0"/>
              </a:spcAft>
              <a:buClr>
                <a:schemeClr val="dk1"/>
              </a:buClr>
              <a:buSzPct val="100000"/>
              <a:buChar char="•"/>
            </a:pPr>
            <a:r>
              <a:rPr lang="en-US"/>
              <a:t>Staff were loyal to the company and this loyalty showed itself in a willingness to work unpaid overtime when necessary and to maintain high technical standards regardless of the extent of supervision</a:t>
            </a:r>
            <a:endParaRPr/>
          </a:p>
          <a:p>
            <a:pPr indent="-228600" lvl="0" marL="228600" rtl="0" algn="l">
              <a:lnSpc>
                <a:spcPct val="90000"/>
              </a:lnSpc>
              <a:spcBef>
                <a:spcPts val="1000"/>
              </a:spcBef>
              <a:spcAft>
                <a:spcPts val="0"/>
              </a:spcAft>
              <a:buClr>
                <a:schemeClr val="dk1"/>
              </a:buClr>
              <a:buSzPct val="100000"/>
              <a:buChar char="•"/>
            </a:pPr>
            <a:r>
              <a:rPr lang="en-US"/>
              <a:t>The company’s ability to expand depends on its ability to recruit and retain staff; its reputation in the market place depends on the quality of its staff.</a:t>
            </a:r>
            <a:endParaRPr/>
          </a:p>
          <a:p>
            <a:pPr indent="-228600" lvl="0" marL="228600" rtl="0" algn="l">
              <a:lnSpc>
                <a:spcPct val="90000"/>
              </a:lnSpc>
              <a:spcBef>
                <a:spcPts val="1000"/>
              </a:spcBef>
              <a:spcAft>
                <a:spcPts val="0"/>
              </a:spcAft>
              <a:buClr>
                <a:schemeClr val="dk1"/>
              </a:buClr>
              <a:buSzPct val="100000"/>
              <a:buChar char="•"/>
            </a:pPr>
            <a:r>
              <a:rPr lang="en-US"/>
              <a:t>Directors put a lot of effort into keeping all employees informed about the company’s activities and were able to take a sympathetic attitude to any personal problems that arose</a:t>
            </a:r>
            <a:endParaRPr/>
          </a:p>
          <a:p>
            <a:pPr indent="-228600" lvl="0" marL="228600" rtl="0" algn="l">
              <a:lnSpc>
                <a:spcPct val="90000"/>
              </a:lnSpc>
              <a:spcBef>
                <a:spcPts val="1000"/>
              </a:spcBef>
              <a:spcAft>
                <a:spcPts val="0"/>
              </a:spcAft>
              <a:buClr>
                <a:schemeClr val="dk1"/>
              </a:buClr>
              <a:buSzPct val="100000"/>
              <a:buChar char="•"/>
            </a:pPr>
            <a:r>
              <a:rPr lang="en-US"/>
              <a:t>Company was not able to organize much training itself, it encouraged and was willing to pay for staff to go on training courses provided by other organizations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of Staff</a:t>
            </a:r>
            <a:endParaRPr/>
          </a:p>
        </p:txBody>
      </p:sp>
      <p:sp>
        <p:nvSpPr>
          <p:cNvPr id="153" name="Google Shape;15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As company grew directors were not able to build up the same level of personal relationships with the new staff and loyalty to the company diminished</a:t>
            </a:r>
            <a:endParaRPr/>
          </a:p>
          <a:p>
            <a:pPr indent="-228600" lvl="0" marL="228600" rtl="0" algn="l">
              <a:lnSpc>
                <a:spcPct val="90000"/>
              </a:lnSpc>
              <a:spcBef>
                <a:spcPts val="1000"/>
              </a:spcBef>
              <a:spcAft>
                <a:spcPts val="0"/>
              </a:spcAft>
              <a:buClr>
                <a:schemeClr val="dk1"/>
              </a:buClr>
              <a:buSzPct val="100000"/>
              <a:buChar char="•"/>
            </a:pPr>
            <a:r>
              <a:rPr lang="en-US"/>
              <a:t>New Employees vs Old Employees ….OUTSIDER</a:t>
            </a:r>
            <a:endParaRPr/>
          </a:p>
          <a:p>
            <a:pPr indent="-228600" lvl="0" marL="228600" rtl="0" algn="l">
              <a:lnSpc>
                <a:spcPct val="90000"/>
              </a:lnSpc>
              <a:spcBef>
                <a:spcPts val="1000"/>
              </a:spcBef>
              <a:spcAft>
                <a:spcPts val="0"/>
              </a:spcAft>
              <a:buClr>
                <a:schemeClr val="dk1"/>
              </a:buClr>
              <a:buSzPct val="100000"/>
              <a:buChar char="•"/>
            </a:pPr>
            <a:r>
              <a:rPr lang="en-US"/>
              <a:t>Staff Appraisals:employees’ achievements and contributions to the company were properly recorded;</a:t>
            </a:r>
            <a:endParaRPr/>
          </a:p>
          <a:p>
            <a:pPr indent="-228600" lvl="0" marL="228600" rtl="0" algn="l">
              <a:lnSpc>
                <a:spcPct val="90000"/>
              </a:lnSpc>
              <a:spcBef>
                <a:spcPts val="1000"/>
              </a:spcBef>
              <a:spcAft>
                <a:spcPts val="0"/>
              </a:spcAft>
              <a:buClr>
                <a:schemeClr val="dk1"/>
              </a:buClr>
              <a:buSzPct val="100000"/>
              <a:buChar char="•"/>
            </a:pPr>
            <a:r>
              <a:rPr lang="en-US"/>
              <a:t> staff knew what was expected of them and what they needed to achieve in order to gain promotion; </a:t>
            </a:r>
            <a:endParaRPr/>
          </a:p>
          <a:p>
            <a:pPr indent="-228600" lvl="0" marL="228600" rtl="0" algn="l">
              <a:lnSpc>
                <a:spcPct val="90000"/>
              </a:lnSpc>
              <a:spcBef>
                <a:spcPts val="1000"/>
              </a:spcBef>
              <a:spcAft>
                <a:spcPts val="0"/>
              </a:spcAft>
              <a:buClr>
                <a:schemeClr val="dk1"/>
              </a:buClr>
              <a:buSzPct val="100000"/>
              <a:buChar char="•"/>
            </a:pPr>
            <a:r>
              <a:rPr lang="en-US"/>
              <a:t> proper plans for training and career development were made and regularly reviewed;</a:t>
            </a:r>
            <a:endParaRPr/>
          </a:p>
          <a:p>
            <a:pPr indent="-228600" lvl="0" marL="228600" rtl="0" algn="l">
              <a:lnSpc>
                <a:spcPct val="90000"/>
              </a:lnSpc>
              <a:spcBef>
                <a:spcPts val="1000"/>
              </a:spcBef>
              <a:spcAft>
                <a:spcPts val="0"/>
              </a:spcAft>
              <a:buClr>
                <a:schemeClr val="dk1"/>
              </a:buClr>
              <a:buSzPct val="100000"/>
              <a:buChar char="•"/>
            </a:pPr>
            <a:r>
              <a:rPr lang="en-US"/>
              <a:t> employees were aware of the company’s opinion of their performance. </a:t>
            </a:r>
            <a:endParaRPr/>
          </a:p>
          <a:p>
            <a:pPr indent="-228600" lvl="0" marL="228600" rtl="0" algn="l">
              <a:lnSpc>
                <a:spcPct val="90000"/>
              </a:lnSpc>
              <a:spcBef>
                <a:spcPts val="1000"/>
              </a:spcBef>
              <a:spcAft>
                <a:spcPts val="0"/>
              </a:spcAft>
              <a:buClr>
                <a:schemeClr val="dk1"/>
              </a:buClr>
              <a:buSzPct val="100000"/>
              <a:buChar char="•"/>
            </a:pPr>
            <a:r>
              <a:rPr lang="en-US"/>
              <a:t>Employee’s are appraised and salary reviewed after every 6 months. Managers does this by (code reviews, deadline commitment, punctuality etc)</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SzPct val="100000"/>
              <a:buChar char="•"/>
            </a:pPr>
            <a:r>
              <a:rPr lang="en-US" sz="9000"/>
              <a:t>Despite the overall success of Syniad’s staff management, there are still perceived to be a number of difficult problems to be overcome:</a:t>
            </a:r>
            <a:endParaRPr/>
          </a:p>
          <a:p>
            <a:pPr indent="0" lvl="1" marL="457200" rtl="0" algn="l">
              <a:lnSpc>
                <a:spcPct val="90000"/>
              </a:lnSpc>
              <a:spcBef>
                <a:spcPts val="0"/>
              </a:spcBef>
              <a:spcAft>
                <a:spcPts val="0"/>
              </a:spcAft>
              <a:buSzPct val="100000"/>
              <a:buNone/>
            </a:pPr>
            <a:r>
              <a:rPr lang="en-US" sz="7000"/>
              <a:t>• how to provide continuity of management as staff move from project to project;</a:t>
            </a:r>
            <a:br>
              <a:rPr lang="en-US" sz="7000"/>
            </a:br>
            <a:r>
              <a:rPr lang="en-US" sz="7000"/>
              <a:t>• how to exploit and foster group expertise (e.g. the collective expertise of the company’s six database experts) in an environment in which the members of the group are usually working on different projects;</a:t>
            </a:r>
            <a:br>
              <a:rPr lang="en-US" sz="7000"/>
            </a:br>
            <a:r>
              <a:rPr lang="en-US" sz="7000"/>
              <a:t>• how to maintain standards and company loyalty as the company continues to grow. </a:t>
            </a:r>
            <a:endParaRPr/>
          </a:p>
          <a:p>
            <a:pPr indent="-86359" lvl="1" marL="685800" rtl="0" algn="l">
              <a:lnSpc>
                <a:spcPct val="90000"/>
              </a:lnSpc>
              <a:spcBef>
                <a:spcPts val="0"/>
              </a:spcBef>
              <a:spcAft>
                <a:spcPts val="0"/>
              </a:spcAft>
              <a:buSzPct val="100000"/>
              <a:buNone/>
            </a:pPr>
            <a:r>
              <a:t/>
            </a:r>
            <a:endParaRPr sz="5600"/>
          </a:p>
          <a:p>
            <a:pPr indent="-228600" lvl="0" marL="228600" rtl="0" algn="l">
              <a:lnSpc>
                <a:spcPct val="90000"/>
              </a:lnSpc>
              <a:spcBef>
                <a:spcPts val="0"/>
              </a:spcBef>
              <a:spcAft>
                <a:spcPts val="0"/>
              </a:spcAft>
              <a:buSzPct val="100000"/>
              <a:buChar char="•"/>
            </a:pPr>
            <a:br>
              <a:rPr lang="en-US"/>
            </a:br>
            <a:br>
              <a:rPr lang="en-US"/>
            </a:br>
            <a:r>
              <a:rPr lang="en-US"/>
              <a:t> </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Management of Staff</a:t>
            </a:r>
            <a:endParaRPr/>
          </a:p>
        </p:txBody>
      </p:sp>
      <p:sp>
        <p:nvSpPr>
          <p:cNvPr id="167" name="Google Shape;16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139700" lvl="1" marL="685800" rtl="0" algn="l">
              <a:lnSpc>
                <a:spcPct val="90000"/>
              </a:lnSpc>
              <a:spcBef>
                <a:spcPts val="0"/>
              </a:spcBef>
              <a:spcAft>
                <a:spcPts val="0"/>
              </a:spcAft>
              <a:buSzPct val="100000"/>
              <a:buNone/>
            </a:pPr>
            <a:r>
              <a:t/>
            </a:r>
            <a:endParaRPr sz="7200"/>
          </a:p>
          <a:p>
            <a:pPr indent="-228600" lvl="0" marL="228600" rtl="0" algn="l">
              <a:lnSpc>
                <a:spcPct val="90000"/>
              </a:lnSpc>
              <a:spcBef>
                <a:spcPts val="0"/>
              </a:spcBef>
              <a:spcAft>
                <a:spcPts val="0"/>
              </a:spcAft>
              <a:buSzPct val="100000"/>
              <a:buChar char="•"/>
            </a:pPr>
            <a:r>
              <a:rPr lang="en-US" sz="12800"/>
              <a:t>The biggest difficulty, however, in developing and pursuing a consistent and satisfactory personnel policy, is the unstable nature of the business. </a:t>
            </a:r>
            <a:endParaRPr sz="12800"/>
          </a:p>
          <a:p>
            <a:pPr indent="-228600" lvl="0" marL="228600" rtl="0" algn="l">
              <a:lnSpc>
                <a:spcPct val="90000"/>
              </a:lnSpc>
              <a:spcBef>
                <a:spcPts val="0"/>
              </a:spcBef>
              <a:spcAft>
                <a:spcPts val="0"/>
              </a:spcAft>
              <a:buSzPct val="100000"/>
              <a:buChar char="•"/>
            </a:pPr>
            <a:r>
              <a:rPr lang="en-US" sz="12800"/>
              <a:t>Syniad lurches from the position in which it is desperate to recruit staff to service the contracts which it has, to the position in which it is desperate to get business in order to keep its staff on revenue earning work.</a:t>
            </a:r>
            <a:endParaRPr sz="3600"/>
          </a:p>
          <a:p>
            <a:pPr indent="-228600" lvl="0" marL="228600" rtl="0" algn="l">
              <a:lnSpc>
                <a:spcPct val="90000"/>
              </a:lnSpc>
              <a:spcBef>
                <a:spcPts val="0"/>
              </a:spcBef>
              <a:spcAft>
                <a:spcPts val="0"/>
              </a:spcAft>
              <a:buSzPct val="100000"/>
              <a:buChar char="•"/>
            </a:pPr>
            <a:r>
              <a:rPr lang="en-US" sz="12800"/>
              <a:t>In either of these situations it is difficult to ensure that staff work on projects which are appropriate to their skills, their desires and their planned career development. </a:t>
            </a:r>
            <a:endParaRPr sz="12800"/>
          </a:p>
          <a:p>
            <a:pPr indent="-228600" lvl="0" marL="228600" rtl="0" algn="l">
              <a:lnSpc>
                <a:spcPct val="90000"/>
              </a:lnSpc>
              <a:spcBef>
                <a:spcPts val="0"/>
              </a:spcBef>
              <a:spcAft>
                <a:spcPts val="0"/>
              </a:spcAft>
              <a:buSzPct val="100000"/>
              <a:buChar char="•"/>
            </a:pPr>
            <a:r>
              <a:rPr lang="en-US" sz="12800"/>
              <a:t>This is ultimately a consequence of the company’s under-capitalization.</a:t>
            </a:r>
            <a:br>
              <a:rPr lang="en-US"/>
            </a:br>
            <a:br>
              <a:rPr lang="en-US"/>
            </a:br>
            <a:r>
              <a:rPr lang="en-US"/>
              <a:t> </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Producing the Budget</a:t>
            </a:r>
            <a:endParaRPr/>
          </a:p>
        </p:txBody>
      </p:sp>
      <p:sp>
        <p:nvSpPr>
          <p:cNvPr id="173" name="Google Shape;17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Staff in the company are divided into two categories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Technical or revenue earning staff</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Non-revenue earning staff</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Both require different capital to 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Producing the Budget</a:t>
            </a:r>
            <a:endParaRPr/>
          </a:p>
        </p:txBody>
      </p:sp>
      <p:pic>
        <p:nvPicPr>
          <p:cNvPr id="179" name="Google Shape;179;p27"/>
          <p:cNvPicPr preferRelativeResize="0"/>
          <p:nvPr>
            <p:ph idx="1" type="body"/>
          </p:nvPr>
        </p:nvPicPr>
        <p:blipFill rotWithShape="1">
          <a:blip r:embed="rId3">
            <a:alphaModFix/>
          </a:blip>
          <a:srcRect b="0" l="0" r="0" t="0"/>
          <a:stretch/>
        </p:blipFill>
        <p:spPr>
          <a:xfrm>
            <a:off x="1857375" y="1829594"/>
            <a:ext cx="8477250" cy="43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Producing the Budget</a:t>
            </a:r>
            <a:endParaRPr/>
          </a:p>
        </p:txBody>
      </p:sp>
      <p:pic>
        <p:nvPicPr>
          <p:cNvPr id="186" name="Google Shape;186;p28"/>
          <p:cNvPicPr preferRelativeResize="0"/>
          <p:nvPr>
            <p:ph idx="1" type="body"/>
          </p:nvPr>
        </p:nvPicPr>
        <p:blipFill rotWithShape="1">
          <a:blip r:embed="rId3">
            <a:alphaModFix/>
          </a:blip>
          <a:srcRect b="10092" l="0" r="0" t="-2"/>
          <a:stretch/>
        </p:blipFill>
        <p:spPr>
          <a:xfrm>
            <a:off x="1843087" y="2424906"/>
            <a:ext cx="8505825" cy="28346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2" name="Google Shape;19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3" name="Google Shape;193;p29"/>
          <p:cNvPicPr preferRelativeResize="0"/>
          <p:nvPr/>
        </p:nvPicPr>
        <p:blipFill rotWithShape="1">
          <a:blip r:embed="rId3">
            <a:alphaModFix/>
          </a:blip>
          <a:srcRect b="0" l="0" r="0" t="0"/>
          <a:stretch/>
        </p:blipFill>
        <p:spPr>
          <a:xfrm>
            <a:off x="2059832" y="1690688"/>
            <a:ext cx="7391400" cy="506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Producing the Budget</a:t>
            </a:r>
            <a:endParaRPr/>
          </a:p>
        </p:txBody>
      </p:sp>
      <p:sp>
        <p:nvSpPr>
          <p:cNvPr id="199" name="Google Shape;19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0" name="Google Shape;200;p30"/>
          <p:cNvPicPr preferRelativeResize="0"/>
          <p:nvPr/>
        </p:nvPicPr>
        <p:blipFill rotWithShape="1">
          <a:blip r:embed="rId3">
            <a:alphaModFix/>
          </a:blip>
          <a:srcRect b="0" l="0" r="0" t="0"/>
          <a:stretch/>
        </p:blipFill>
        <p:spPr>
          <a:xfrm>
            <a:off x="2468123" y="1567707"/>
            <a:ext cx="6146800" cy="487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Monitoring Financial Performance</a:t>
            </a:r>
            <a:endParaRPr/>
          </a:p>
        </p:txBody>
      </p:sp>
      <p:sp>
        <p:nvSpPr>
          <p:cNvPr id="206" name="Google Shape;20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Monitoring Syniad’s performance against the budget should, in principle, be straightforward. Each month, the income and expenditure under the various heads are compared and, if significant deviations are observed, corrective action is taken. In practice, this simple procedure presents many difficulties. </a:t>
            </a:r>
            <a:br>
              <a:rPr lang="en-US"/>
            </a:b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Cost and revenue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Project costing</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Sales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Introduction(The Company)</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8108"/>
              <a:buChar char="•"/>
            </a:pPr>
            <a:r>
              <a:rPr lang="en-US"/>
              <a:t>A Hypothetical Company</a:t>
            </a:r>
            <a:endParaRPr/>
          </a:p>
          <a:p>
            <a:pPr indent="-228600" lvl="0" marL="228600" rtl="0" algn="l">
              <a:lnSpc>
                <a:spcPct val="90000"/>
              </a:lnSpc>
              <a:spcBef>
                <a:spcPts val="1000"/>
              </a:spcBef>
              <a:spcAft>
                <a:spcPts val="0"/>
              </a:spcAft>
              <a:buClr>
                <a:schemeClr val="dk1"/>
              </a:buClr>
              <a:buSzPct val="108108"/>
              <a:buChar char="•"/>
            </a:pPr>
            <a:r>
              <a:rPr lang="en-US"/>
              <a:t>Syniad Software Ltd was founded some ten years ago by four friends and colleagues who still own most of the shares in the company;</a:t>
            </a:r>
            <a:endParaRPr/>
          </a:p>
          <a:p>
            <a:pPr indent="-228600" lvl="0" marL="228600" rtl="0" algn="l">
              <a:lnSpc>
                <a:spcPct val="90000"/>
              </a:lnSpc>
              <a:spcBef>
                <a:spcPts val="1000"/>
              </a:spcBef>
              <a:spcAft>
                <a:spcPts val="0"/>
              </a:spcAft>
              <a:buClr>
                <a:schemeClr val="dk1"/>
              </a:buClr>
              <a:buSzPct val="108108"/>
              <a:buChar char="•"/>
            </a:pPr>
            <a:r>
              <a:rPr lang="en-US"/>
              <a:t> All four are members of the Board of Directors, along with two others who were recruited later.</a:t>
            </a:r>
            <a:endParaRPr/>
          </a:p>
          <a:p>
            <a:pPr indent="-228600" lvl="0" marL="228600" rtl="0" algn="l">
              <a:lnSpc>
                <a:spcPct val="90000"/>
              </a:lnSpc>
              <a:spcBef>
                <a:spcPts val="1000"/>
              </a:spcBef>
              <a:spcAft>
                <a:spcPts val="0"/>
              </a:spcAft>
              <a:buClr>
                <a:schemeClr val="dk1"/>
              </a:buClr>
              <a:buSzPct val="108108"/>
              <a:buChar char="•"/>
            </a:pPr>
            <a:r>
              <a:rPr lang="en-US"/>
              <a:t>The company specializes in the production of bespoke software(</a:t>
            </a:r>
            <a:r>
              <a:rPr b="1" lang="en-US"/>
              <a:t>software solution created for a specific user)</a:t>
            </a:r>
            <a:r>
              <a:rPr lang="en-US"/>
              <a:t> for clients who demand work of high quality.</a:t>
            </a:r>
            <a:endParaRPr/>
          </a:p>
          <a:p>
            <a:pPr indent="-228600" lvl="0" marL="228600" rtl="0" algn="l">
              <a:lnSpc>
                <a:spcPct val="90000"/>
              </a:lnSpc>
              <a:spcBef>
                <a:spcPts val="1000"/>
              </a:spcBef>
              <a:spcAft>
                <a:spcPts val="0"/>
              </a:spcAft>
              <a:buClr>
                <a:schemeClr val="dk1"/>
              </a:buClr>
              <a:buSzPct val="108108"/>
              <a:buChar char="•"/>
            </a:pPr>
            <a:r>
              <a:rPr lang="en-US"/>
              <a:t>Demands technologies recently developed – also demands of creating new technolgies</a:t>
            </a:r>
            <a:endParaRPr/>
          </a:p>
          <a:p>
            <a:pPr indent="-228600" lvl="0" marL="228600" rtl="0" algn="l">
              <a:lnSpc>
                <a:spcPct val="90000"/>
              </a:lnSpc>
              <a:spcBef>
                <a:spcPts val="1000"/>
              </a:spcBef>
              <a:spcAft>
                <a:spcPts val="0"/>
              </a:spcAft>
              <a:buClr>
                <a:schemeClr val="dk1"/>
              </a:buClr>
              <a:buSzPct val="108108"/>
              <a:buChar char="•"/>
            </a:pPr>
            <a:r>
              <a:rPr lang="en-US"/>
              <a:t>Syniad’s head office is in London. Other offices in Manchester, Delft, Netherland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Costs and Revenue</a:t>
            </a:r>
            <a:endParaRPr/>
          </a:p>
        </p:txBody>
      </p:sp>
      <p:pic>
        <p:nvPicPr>
          <p:cNvPr id="212" name="Google Shape;212;p32"/>
          <p:cNvPicPr preferRelativeResize="0"/>
          <p:nvPr>
            <p:ph idx="1" type="body"/>
          </p:nvPr>
        </p:nvPicPr>
        <p:blipFill rotWithShape="1">
          <a:blip r:embed="rId3">
            <a:alphaModFix/>
          </a:blip>
          <a:srcRect b="0" l="0" r="0" t="0"/>
          <a:stretch/>
        </p:blipFill>
        <p:spPr>
          <a:xfrm>
            <a:off x="957566" y="1690688"/>
            <a:ext cx="8934450" cy="339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Costing</a:t>
            </a:r>
            <a:endParaRPr/>
          </a:p>
        </p:txBody>
      </p:sp>
      <p:sp>
        <p:nvSpPr>
          <p:cNvPr id="218" name="Google Shape;21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Because of these difficulties in monitoring the overall performance of the company, Syniad also tries to monitor the financial performance of individual projects, through a project costing system.</a:t>
            </a:r>
            <a:endParaRPr/>
          </a:p>
          <a:p>
            <a:pPr indent="-228600" lvl="0" marL="228600" rtl="0" algn="l">
              <a:lnSpc>
                <a:spcPct val="90000"/>
              </a:lnSpc>
              <a:spcBef>
                <a:spcPts val="1000"/>
              </a:spcBef>
              <a:spcAft>
                <a:spcPts val="0"/>
              </a:spcAft>
              <a:buClr>
                <a:schemeClr val="dk1"/>
              </a:buClr>
              <a:buSzPts val="2800"/>
              <a:buChar char="•"/>
            </a:pPr>
            <a:r>
              <a:rPr lang="en-US"/>
              <a:t>The costs and revenue of each project are calculated each month and the cumulative gross margin (i.e. the difference between total costs and total revenue to date on the project) calculated as a percentage of the total revenue</a:t>
            </a:r>
            <a:endParaRPr/>
          </a:p>
          <a:p>
            <a:pPr indent="-228600" lvl="0" marL="228600" rtl="0" algn="l">
              <a:lnSpc>
                <a:spcPct val="90000"/>
              </a:lnSpc>
              <a:spcBef>
                <a:spcPts val="1000"/>
              </a:spcBef>
              <a:spcAft>
                <a:spcPts val="0"/>
              </a:spcAft>
              <a:buClr>
                <a:schemeClr val="dk1"/>
              </a:buClr>
              <a:buSzPts val="2800"/>
              <a:buChar char="•"/>
            </a:pPr>
            <a:r>
              <a:rPr lang="en-US"/>
              <a:t>Project managers complain that there is very little they can do about the costs.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Sales</a:t>
            </a:r>
            <a:endParaRPr/>
          </a:p>
        </p:txBody>
      </p:sp>
      <p:sp>
        <p:nvSpPr>
          <p:cNvPr id="224" name="Google Shape;224;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Two reports are used for assessing and monitoring the sales position.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confirmed sales report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sales prospects report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Sales</a:t>
            </a:r>
            <a:endParaRPr/>
          </a:p>
        </p:txBody>
      </p:sp>
      <p:sp>
        <p:nvSpPr>
          <p:cNvPr id="230" name="Google Shape;230;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confirmed sales report </a:t>
            </a:r>
            <a:r>
              <a:rPr lang="en-US"/>
              <a:t>shows, for each grade, the number of staff in that grade who are committed to contracts in each of the following twelve months and the total expected revenue from that grade in each month. </a:t>
            </a:r>
            <a:endParaRPr/>
          </a:p>
          <a:p>
            <a:pPr indent="-228600" lvl="0" marL="228600" rtl="0" algn="l">
              <a:lnSpc>
                <a:spcPct val="90000"/>
              </a:lnSpc>
              <a:spcBef>
                <a:spcPts val="1000"/>
              </a:spcBef>
              <a:spcAft>
                <a:spcPts val="0"/>
              </a:spcAft>
              <a:buClr>
                <a:schemeClr val="dk1"/>
              </a:buClr>
              <a:buSzPts val="2800"/>
              <a:buChar char="•"/>
            </a:pPr>
            <a:r>
              <a:rPr lang="en-US"/>
              <a:t>The </a:t>
            </a:r>
            <a:r>
              <a:rPr b="1" lang="en-US"/>
              <a:t>sales prospects report </a:t>
            </a:r>
            <a:r>
              <a:rPr lang="en-US"/>
              <a:t>shows, for each sales prospect, the potential value of the sale, its likelihood and the likely start date.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Long Term Planning</a:t>
            </a:r>
            <a:endParaRPr/>
          </a:p>
        </p:txBody>
      </p:sp>
      <p:sp>
        <p:nvSpPr>
          <p:cNvPr id="236" name="Google Shape;236;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Strategic Planning for future</a:t>
            </a:r>
            <a:endParaRPr/>
          </a:p>
          <a:p>
            <a:pPr indent="-228600" lvl="0" marL="228600" rtl="0" algn="l">
              <a:lnSpc>
                <a:spcPct val="90000"/>
              </a:lnSpc>
              <a:spcBef>
                <a:spcPts val="1000"/>
              </a:spcBef>
              <a:spcAft>
                <a:spcPts val="0"/>
              </a:spcAft>
              <a:buClr>
                <a:schemeClr val="dk1"/>
              </a:buClr>
              <a:buSzPts val="2800"/>
              <a:buChar char="•"/>
            </a:pPr>
            <a:r>
              <a:rPr lang="en-US"/>
              <a:t>The ability to plan strategically and to achieve strategic objectives </a:t>
            </a:r>
            <a:endParaRPr/>
          </a:p>
          <a:p>
            <a:pPr indent="-228600" lvl="0" marL="228600" rtl="0" algn="l">
              <a:lnSpc>
                <a:spcPct val="90000"/>
              </a:lnSpc>
              <a:spcBef>
                <a:spcPts val="1000"/>
              </a:spcBef>
              <a:spcAft>
                <a:spcPts val="0"/>
              </a:spcAft>
              <a:buClr>
                <a:schemeClr val="dk1"/>
              </a:buClr>
              <a:buSzPts val="2800"/>
              <a:buChar char="•"/>
            </a:pPr>
            <a:r>
              <a:rPr lang="en-US"/>
              <a:t>Strategic planning in Syniad has two related aspects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first is to identify appropriate long-term goals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To identify and formulate plans to overcome those problems which are inhibiting it from attaining these goals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Long Term Planning</a:t>
            </a:r>
            <a:endParaRPr/>
          </a:p>
        </p:txBody>
      </p:sp>
      <p:sp>
        <p:nvSpPr>
          <p:cNvPr id="242" name="Google Shape;24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Why not go with the current structure?</a:t>
            </a:r>
            <a:endParaRPr/>
          </a:p>
          <a:p>
            <a:pPr indent="-228600" lvl="0" marL="228600" rtl="0" algn="l">
              <a:lnSpc>
                <a:spcPct val="90000"/>
              </a:lnSpc>
              <a:spcBef>
                <a:spcPts val="0"/>
              </a:spcBef>
              <a:spcAft>
                <a:spcPts val="0"/>
              </a:spcAft>
              <a:buClr>
                <a:schemeClr val="dk1"/>
              </a:buClr>
              <a:buSzPts val="2800"/>
              <a:buChar char="•"/>
            </a:pPr>
            <a:r>
              <a:rPr lang="en-US"/>
              <a:t>Expansion plans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1000"/>
              </a:spcBef>
              <a:spcAft>
                <a:spcPts val="0"/>
              </a:spcAft>
              <a:buSzPts val="2800"/>
              <a:buChar char="•"/>
            </a:pPr>
            <a:r>
              <a:rPr lang="en-US"/>
              <a:t>Recruit sales and management staff locally</a:t>
            </a:r>
            <a:endParaRPr/>
          </a:p>
        </p:txBody>
      </p:sp>
      <p:pic>
        <p:nvPicPr>
          <p:cNvPr id="243" name="Google Shape;243;p37"/>
          <p:cNvPicPr preferRelativeResize="0"/>
          <p:nvPr/>
        </p:nvPicPr>
        <p:blipFill rotWithShape="1">
          <a:blip r:embed="rId3">
            <a:alphaModFix/>
          </a:blip>
          <a:srcRect b="0" l="0" r="0" t="0"/>
          <a:stretch/>
        </p:blipFill>
        <p:spPr>
          <a:xfrm>
            <a:off x="1169649" y="2235437"/>
            <a:ext cx="4638675" cy="1552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9" name="Google Shape;24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0" name="Google Shape;250;p38"/>
          <p:cNvPicPr preferRelativeResize="0"/>
          <p:nvPr/>
        </p:nvPicPr>
        <p:blipFill rotWithShape="1">
          <a:blip r:embed="rId3">
            <a:alphaModFix/>
          </a:blip>
          <a:srcRect b="0" l="0" r="0" t="0"/>
          <a:stretch/>
        </p:blipFill>
        <p:spPr>
          <a:xfrm>
            <a:off x="1633537" y="619125"/>
            <a:ext cx="8924925" cy="5619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6" name="Google Shape;25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7" name="Google Shape;257;p39"/>
          <p:cNvPicPr preferRelativeResize="0"/>
          <p:nvPr/>
        </p:nvPicPr>
        <p:blipFill rotWithShape="1">
          <a:blip r:embed="rId3">
            <a:alphaModFix/>
          </a:blip>
          <a:srcRect b="0" l="0" r="0" t="0"/>
          <a:stretch/>
        </p:blipFill>
        <p:spPr>
          <a:xfrm>
            <a:off x="1766887" y="1828800"/>
            <a:ext cx="8658225" cy="3200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Long Term Planning</a:t>
            </a:r>
            <a:endParaRPr/>
          </a:p>
        </p:txBody>
      </p:sp>
      <p:sp>
        <p:nvSpPr>
          <p:cNvPr id="263" name="Google Shape;26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solidFill>
                  <a:schemeClr val="dk1"/>
                </a:solidFill>
              </a:rPr>
              <a:t>Company image</a:t>
            </a:r>
            <a:endParaRPr>
              <a:solidFill>
                <a:schemeClr val="dk1"/>
              </a:solidFill>
            </a:endParaRPr>
          </a:p>
          <a:p>
            <a:pPr indent="-228600" lvl="0" marL="228600" rtl="0" algn="l">
              <a:lnSpc>
                <a:spcPct val="90000"/>
              </a:lnSpc>
              <a:spcBef>
                <a:spcPts val="1000"/>
              </a:spcBef>
              <a:spcAft>
                <a:spcPts val="0"/>
              </a:spcAft>
              <a:buClr>
                <a:schemeClr val="dk1"/>
              </a:buClr>
              <a:buSzPts val="2800"/>
              <a:buChar char="•"/>
            </a:pPr>
            <a:r>
              <a:rPr lang="en-US">
                <a:solidFill>
                  <a:schemeClr val="dk1"/>
                </a:solidFill>
              </a:rPr>
              <a:t>Product mix(fee based revenue vs package software)</a:t>
            </a:r>
            <a:endParaRPr>
              <a:solidFill>
                <a:schemeClr val="dk1"/>
              </a:solidFill>
            </a:endParaRPr>
          </a:p>
          <a:p>
            <a:pPr indent="-228600" lvl="0" marL="228600" rtl="0" algn="l">
              <a:lnSpc>
                <a:spcPct val="90000"/>
              </a:lnSpc>
              <a:spcBef>
                <a:spcPts val="1000"/>
              </a:spcBef>
              <a:spcAft>
                <a:spcPts val="0"/>
              </a:spcAft>
              <a:buClr>
                <a:schemeClr val="dk1"/>
              </a:buClr>
              <a:buSzPts val="2800"/>
              <a:buChar char="•"/>
            </a:pPr>
            <a:r>
              <a:rPr lang="en-US"/>
              <a:t>Finance(under capitalization)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69" name="Google Shape;26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Syniad, despite its problems, is a successful and well-managed company. However, they need to go multi national</a:t>
            </a:r>
            <a:endParaRPr/>
          </a:p>
          <a:p>
            <a:pPr indent="-228600" lvl="0" marL="228600" rtl="0" algn="l">
              <a:lnSpc>
                <a:spcPct val="90000"/>
              </a:lnSpc>
              <a:spcBef>
                <a:spcPts val="1000"/>
              </a:spcBef>
              <a:spcAft>
                <a:spcPts val="0"/>
              </a:spcAft>
              <a:buClr>
                <a:schemeClr val="dk1"/>
              </a:buClr>
              <a:buSzPts val="2800"/>
              <a:buChar char="•"/>
            </a:pPr>
            <a:r>
              <a:rPr lang="en-US"/>
              <a:t>Do directors have the expertise to manage this transition or to run the resulting company?</a:t>
            </a:r>
            <a:endParaRPr/>
          </a:p>
          <a:p>
            <a:pPr indent="-228600" lvl="0" marL="228600" rtl="0" algn="l">
              <a:lnSpc>
                <a:spcPct val="90000"/>
              </a:lnSpc>
              <a:spcBef>
                <a:spcPts val="1000"/>
              </a:spcBef>
              <a:spcAft>
                <a:spcPts val="0"/>
              </a:spcAft>
              <a:buClr>
                <a:schemeClr val="dk1"/>
              </a:buClr>
              <a:buSzPts val="2800"/>
              <a:buChar char="•"/>
            </a:pPr>
            <a:r>
              <a:rPr lang="en-US"/>
              <a:t>However, it seems probable that Syniad has now reached a point where it can no longer thrive as a private company and its future must, inevitably, be very different from its past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Company Structure</a:t>
            </a:r>
            <a:endParaRPr/>
          </a:p>
        </p:txBody>
      </p:sp>
      <p:pic>
        <p:nvPicPr>
          <p:cNvPr descr="anatomy of a sw house" id="101" name="Google Shape;101;p15"/>
          <p:cNvPicPr preferRelativeResize="0"/>
          <p:nvPr>
            <p:ph idx="1" type="body"/>
          </p:nvPr>
        </p:nvPicPr>
        <p:blipFill rotWithShape="1">
          <a:blip r:embed="rId3">
            <a:alphaModFix/>
          </a:blip>
          <a:srcRect b="0" l="0" r="0" t="0"/>
          <a:stretch/>
        </p:blipFill>
        <p:spPr>
          <a:xfrm>
            <a:off x="3198136" y="1825625"/>
            <a:ext cx="5795727"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 Director</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Operations Director is responsible for all the revenue earning operations of the company</a:t>
            </a:r>
            <a:endParaRPr/>
          </a:p>
          <a:p>
            <a:pPr indent="-228600" lvl="0" marL="228600" rtl="0" algn="l">
              <a:lnSpc>
                <a:spcPct val="90000"/>
              </a:lnSpc>
              <a:spcBef>
                <a:spcPts val="1000"/>
              </a:spcBef>
              <a:spcAft>
                <a:spcPts val="0"/>
              </a:spcAft>
              <a:buClr>
                <a:schemeClr val="dk1"/>
              </a:buClr>
              <a:buSzPts val="2800"/>
              <a:buChar char="•"/>
            </a:pPr>
            <a:r>
              <a:rPr lang="en-US"/>
              <a:t>He is also responsible for ensuring that the utilization of revenue earning staff is kept at a satisfactory level(no lazy workers, no under utilization)</a:t>
            </a:r>
            <a:endParaRPr/>
          </a:p>
          <a:p>
            <a:pPr indent="-228600" lvl="0" marL="228600" rtl="0" algn="l">
              <a:lnSpc>
                <a:spcPct val="90000"/>
              </a:lnSpc>
              <a:spcBef>
                <a:spcPts val="1000"/>
              </a:spcBef>
              <a:spcAft>
                <a:spcPts val="0"/>
              </a:spcAft>
              <a:buClr>
                <a:schemeClr val="dk1"/>
              </a:buClr>
              <a:buSzPts val="2800"/>
              <a:buChar char="•"/>
            </a:pPr>
            <a:r>
              <a:rPr lang="en-US"/>
              <a:t>Resources are available to carry out the projects that the company wins</a:t>
            </a:r>
            <a:endParaRPr/>
          </a:p>
          <a:p>
            <a:pPr indent="-228600" lvl="0" marL="228600" rtl="0" algn="l">
              <a:lnSpc>
                <a:spcPct val="90000"/>
              </a:lnSpc>
              <a:spcBef>
                <a:spcPts val="1000"/>
              </a:spcBef>
              <a:spcAft>
                <a:spcPts val="0"/>
              </a:spcAft>
              <a:buClr>
                <a:schemeClr val="dk1"/>
              </a:buClr>
              <a:buSzPts val="2800"/>
              <a:buChar char="•"/>
            </a:pPr>
            <a:r>
              <a:rPr lang="en-US"/>
              <a:t>The personnel reports to him.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 Director</a:t>
            </a:r>
            <a:endParaRPr/>
          </a:p>
        </p:txBody>
      </p:sp>
      <p:pic>
        <p:nvPicPr>
          <p:cNvPr id="114" name="Google Shape;114;p17"/>
          <p:cNvPicPr preferRelativeResize="0"/>
          <p:nvPr>
            <p:ph idx="1" type="body"/>
          </p:nvPr>
        </p:nvPicPr>
        <p:blipFill rotWithShape="1">
          <a:blip r:embed="rId3">
            <a:alphaModFix/>
          </a:blip>
          <a:srcRect b="0" l="0" r="0" t="0"/>
          <a:stretch/>
        </p:blipFill>
        <p:spPr>
          <a:xfrm>
            <a:off x="940904" y="1825625"/>
            <a:ext cx="9282767"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Technical Director</a:t>
            </a:r>
            <a:endParaRPr/>
          </a:p>
        </p:txBody>
      </p:sp>
      <p:sp>
        <p:nvSpPr>
          <p:cNvPr id="120" name="Google Shape;12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3600"/>
              <a:t>The Technical Director is responsible for:</a:t>
            </a:r>
            <a:endParaRPr sz="3600"/>
          </a:p>
          <a:p>
            <a:pPr indent="-228600" lvl="1" marL="685800" rtl="0" algn="l">
              <a:lnSpc>
                <a:spcPct val="90000"/>
              </a:lnSpc>
              <a:spcBef>
                <a:spcPts val="1000"/>
              </a:spcBef>
              <a:spcAft>
                <a:spcPts val="0"/>
              </a:spcAft>
              <a:buSzPts val="2800"/>
              <a:buChar char="•"/>
            </a:pPr>
            <a:r>
              <a:rPr lang="en-US" sz="3200"/>
              <a:t>quality management; </a:t>
            </a:r>
            <a:endParaRPr sz="3200"/>
          </a:p>
          <a:p>
            <a:pPr indent="-228600" lvl="1" marL="685800" rtl="0" algn="l">
              <a:lnSpc>
                <a:spcPct val="90000"/>
              </a:lnSpc>
              <a:spcBef>
                <a:spcPts val="1000"/>
              </a:spcBef>
              <a:spcAft>
                <a:spcPts val="0"/>
              </a:spcAft>
              <a:buSzPts val="2800"/>
              <a:buChar char="•"/>
            </a:pPr>
            <a:r>
              <a:rPr lang="en-US" sz="3200"/>
              <a:t> research and development; </a:t>
            </a:r>
            <a:endParaRPr sz="3200"/>
          </a:p>
          <a:p>
            <a:pPr indent="0" lvl="1" marL="457200" rtl="0" algn="l">
              <a:lnSpc>
                <a:spcPct val="90000"/>
              </a:lnSpc>
              <a:spcBef>
                <a:spcPts val="1000"/>
              </a:spcBef>
              <a:spcAft>
                <a:spcPts val="0"/>
              </a:spcAft>
              <a:buSzPts val="2800"/>
              <a:buNone/>
            </a:pPr>
            <a:r>
              <a:rPr lang="en-US" sz="3200"/>
              <a:t>• marketing at a technical level (e.g. arranging for staff to give papers at conferences, meetings, technical trainings); </a:t>
            </a:r>
            <a:endParaRPr sz="3200"/>
          </a:p>
          <a:p>
            <a:pPr indent="0" lvl="1" marL="457200" rtl="0" algn="l">
              <a:lnSpc>
                <a:spcPct val="90000"/>
              </a:lnSpc>
              <a:spcBef>
                <a:spcPts val="1000"/>
              </a:spcBef>
              <a:spcAft>
                <a:spcPts val="0"/>
              </a:spcAft>
              <a:buSzPts val="2800"/>
              <a:buNone/>
            </a:pPr>
            <a:r>
              <a:rPr lang="en-US" sz="3200"/>
              <a:t>• Technical training (as opposed to training in, say, project management or presentational skills, which are the responsibility of the personnel function).</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Technical Director</a:t>
            </a:r>
            <a:endParaRPr/>
          </a:p>
        </p:txBody>
      </p:sp>
      <p:sp>
        <p:nvSpPr>
          <p:cNvPr id="126" name="Google Shape;1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Conflict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27" name="Google Shape;127;p19"/>
          <p:cNvPicPr preferRelativeResize="0"/>
          <p:nvPr/>
        </p:nvPicPr>
        <p:blipFill rotWithShape="1">
          <a:blip r:embed="rId3">
            <a:alphaModFix/>
          </a:blip>
          <a:srcRect b="0" l="0" r="0" t="0"/>
          <a:stretch/>
        </p:blipFill>
        <p:spPr>
          <a:xfrm>
            <a:off x="1235559" y="1971878"/>
            <a:ext cx="7684706" cy="2875929"/>
          </a:xfrm>
          <a:prstGeom prst="rect">
            <a:avLst/>
          </a:prstGeom>
          <a:noFill/>
          <a:ln>
            <a:noFill/>
          </a:ln>
        </p:spPr>
      </p:pic>
      <p:pic>
        <p:nvPicPr>
          <p:cNvPr id="128" name="Google Shape;128;p19"/>
          <p:cNvPicPr preferRelativeResize="0"/>
          <p:nvPr/>
        </p:nvPicPr>
        <p:blipFill rotWithShape="1">
          <a:blip r:embed="rId4">
            <a:alphaModFix/>
          </a:blip>
          <a:srcRect b="0" l="0" r="0" t="0"/>
          <a:stretch/>
        </p:blipFill>
        <p:spPr>
          <a:xfrm>
            <a:off x="1235558" y="5417378"/>
            <a:ext cx="7600950"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Syniad’s Organizational structure Type</a:t>
            </a:r>
            <a:endParaRPr/>
          </a:p>
        </p:txBody>
      </p:sp>
      <p:sp>
        <p:nvSpPr>
          <p:cNvPr id="134" name="Google Shape;13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Functional division of responsibility</a:t>
            </a:r>
            <a:endParaRPr/>
          </a:p>
          <a:p>
            <a:pPr indent="-228600" lvl="0" marL="228600" rtl="0" algn="l">
              <a:lnSpc>
                <a:spcPct val="90000"/>
              </a:lnSpc>
              <a:spcBef>
                <a:spcPts val="1000"/>
              </a:spcBef>
              <a:spcAft>
                <a:spcPts val="0"/>
              </a:spcAft>
              <a:buClr>
                <a:schemeClr val="dk1"/>
              </a:buClr>
              <a:buSzPts val="2800"/>
              <a:buChar char="•"/>
            </a:pPr>
            <a:r>
              <a:rPr lang="en-US"/>
              <a:t>Geographical element ( represented by directors responsible for overseas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Centralization vs Decentralization</a:t>
            </a:r>
            <a:endParaRPr/>
          </a:p>
        </p:txBody>
      </p:sp>
      <p:sp>
        <p:nvSpPr>
          <p:cNvPr id="140" name="Google Shape;14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In theory at least, staff have a sense of belonging to a group and regard their group manager as the manager who is permanently responsible for their career in the company.</a:t>
            </a:r>
            <a:endParaRPr/>
          </a:p>
          <a:p>
            <a:pPr indent="-228600" lvl="0" marL="228600" rtl="0" algn="l">
              <a:lnSpc>
                <a:spcPct val="90000"/>
              </a:lnSpc>
              <a:spcBef>
                <a:spcPts val="1000"/>
              </a:spcBef>
              <a:spcAft>
                <a:spcPts val="0"/>
              </a:spcAft>
              <a:buClr>
                <a:schemeClr val="dk1"/>
              </a:buClr>
              <a:buSzPct val="100000"/>
              <a:buChar char="•"/>
            </a:pPr>
            <a:r>
              <a:rPr lang="en-US"/>
              <a:t> In practice, because projects often require expertise from more than one group, staff often find themselves working on projects for groups other than the one to which they belong and the sense of group identity is diluted</a:t>
            </a:r>
            <a:endParaRPr/>
          </a:p>
          <a:p>
            <a:pPr indent="-228600" lvl="0" marL="228600" rtl="0" algn="l">
              <a:lnSpc>
                <a:spcPct val="90000"/>
              </a:lnSpc>
              <a:spcBef>
                <a:spcPts val="1000"/>
              </a:spcBef>
              <a:spcAft>
                <a:spcPts val="0"/>
              </a:spcAft>
              <a:buClr>
                <a:schemeClr val="dk1"/>
              </a:buClr>
              <a:buSzPct val="100000"/>
              <a:buChar char="•"/>
            </a:pPr>
            <a:r>
              <a:rPr lang="en-US"/>
              <a:t>In a company of the size of Syniad, the distinction between centralization and decentralization has little meaning. Centralized policies and procedures are widely used but they have usually been developed within one part of the company and have been adopted by general consent.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