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20" Type="http://schemas.openxmlformats.org/officeDocument/2006/relationships/slide" Target="slides/slide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22" Type="http://schemas.openxmlformats.org/officeDocument/2006/relationships/slide" Target="slides/slide6.xml"/><Relationship Id="rId44" Type="http://schemas.openxmlformats.org/officeDocument/2006/relationships/slide" Target="slides/slide28.xml"/><Relationship Id="rId21" Type="http://schemas.openxmlformats.org/officeDocument/2006/relationships/slide" Target="slides/slide5.xml"/><Relationship Id="rId43" Type="http://schemas.openxmlformats.org/officeDocument/2006/relationships/slide" Target="slides/slide27.xml"/><Relationship Id="rId24" Type="http://schemas.openxmlformats.org/officeDocument/2006/relationships/slide" Target="slides/slide8.xml"/><Relationship Id="rId46" Type="http://schemas.openxmlformats.org/officeDocument/2006/relationships/slide" Target="slides/slide30.xml"/><Relationship Id="rId23" Type="http://schemas.openxmlformats.org/officeDocument/2006/relationships/slide" Target="slides/slide7.xml"/><Relationship Id="rId45" Type="http://schemas.openxmlformats.org/officeDocument/2006/relationships/slide" Target="slides/slide29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47" Type="http://schemas.openxmlformats.org/officeDocument/2006/relationships/slide" Target="slides/slide31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7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6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9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8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21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20.xml"/><Relationship Id="rId17" Type="http://schemas.openxmlformats.org/officeDocument/2006/relationships/slide" Target="slides/slide1.xml"/><Relationship Id="rId39" Type="http://schemas.openxmlformats.org/officeDocument/2006/relationships/slide" Target="slides/slide23.xml"/><Relationship Id="rId16" Type="http://schemas.openxmlformats.org/officeDocument/2006/relationships/notesMaster" Target="notesMasters/notesMaster1.xml"/><Relationship Id="rId38" Type="http://schemas.openxmlformats.org/officeDocument/2006/relationships/slide" Target="slides/slide22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Arial"/>
              <a:buNone/>
              <a:defRPr b="1" sz="43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7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533400" y="2133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33400" y="40386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and Internet Crime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Pieces of programming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Usually disguised as something else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Cause unexpected and undesirable behavior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Often attached to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 a “payload”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Spread by actions of the “infected” computer user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Infected e-mail document attachments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Downloads of infected programs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Visits to infected Web sites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Harmful programs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Reside in active memory of a computer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Duplicate themselves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propagate without human intervention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Negative impact of worm attack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data and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productivity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Additional effort for IT workers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code hidden inside seemingly harmless programs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tricked into installing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Delivered via email attachment, downloaded from a Web site, or contracted via a removable media device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pirated copies of this software contain a Trojan horse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Logic bomb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Executes when triggered by certain event</a:t>
            </a:r>
            <a:b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(DDoS) Attacks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hacker takes over computers on the Internet and causes them to flood a target site with demands for data and other small tasks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computers that are taken over are called zombies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Botnet is a very large group of such computers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Does not involve a break-in at the target computer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Target machine is busy responding to a stream of automated requests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 users cannot access target machine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Set of programs that enables its user to gain administrator-level access to a computer without the end user’s consent or knowledge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Attacker can gain full control of the system and even obscure the presence of the rootkit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Fundamental problem in detecting a rootkit is that the operating system currently running cannot be trusted to provide valid test results</a:t>
            </a: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symptoms of rootkit infections: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computer locks up or fails to respond to input from the keyboard or mouse.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screen saver changes without any action on the part of the user.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taskbar disappears.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Network activities function extremely slowly. 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Abuse of email systems to send unsolicited email to large numbers of people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Low-cost commercial advertising for questionable products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Method of marketing also used by many legitimate organizations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Controlling the Assault of Non-Solicited Pornography and Marketing (CAN-SPAM) Act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Legal to spam if basic requirements are met</a:t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Completely Automated Public Turing Test to Tell Computers and Humans Apart (CAPTCHA)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Software generates tests that humans can pass but computer programs cannot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 nearly five years, Edward Davidson ran a spamming, he managed a large network of computers that sent hundreds of thousands of spam e-mails,  promoted the sale of watches, perfume, and other items for nearly two dozen companies. Davidson and his subcontractors sent e-mail messages with header information that concealed the actual sender from the recipient of the e-mail—a violation of the federal CAN-SPAM Act. In April 2008, Edward Davidson was sentenced to serve 21 months in federal prison for violation of the CAN-SPAM Act. He was also ordered to pay $714,139 in restitution to the IRS for taxes on income from the operation that he failed to report.</a:t>
            </a: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Act of using email fraudulently to try to get the recipient to reveal personal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Legitimate-looking emails lead users to counterfeit Web sites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Spear-phishing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Fraudulent emails to an organization’s employees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Smishing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text messages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Vishing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voice mail messages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6075" lvl="0" marL="3460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you read this chapter, consider the following questions:</a:t>
            </a:r>
            <a:endParaRPr/>
          </a:p>
          <a:p>
            <a:pPr indent="-285750" lvl="1" marL="857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key trade-offs and ethical issues are associated with the safeguarding of data and information systems?</a:t>
            </a:r>
            <a:endParaRPr/>
          </a:p>
          <a:p>
            <a:pPr indent="-285750" lvl="1" marL="857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has there been a dramatic increase in the number of computer-related security incidents in recent years?</a:t>
            </a:r>
            <a:endParaRPr/>
          </a:p>
          <a:p>
            <a:pPr indent="-285750" lvl="1" marL="8572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are the most common types of computer security attacks?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204787"/>
            <a:ext cx="5734050" cy="602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Thrill seekers wanting a challenge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Common criminals looking for financial gain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 trying to gain an advantage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Terrorists seeking to cause destruction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Different objectives and access to varying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Willing to take different levels of risk to accomplish an objective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 (cont’d.)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75" y="1423987"/>
            <a:ext cx="85534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 and Crackers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Test limitations of systems out of intellectual curiosity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smart and talented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Others inept; termed “lamers” or “script kiddies”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Cracking is a form of hacking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Clearly criminal activity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Insiders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Major security concern for companies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 within an organization is usually due to weaknesses in internal control procedures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Collusion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Cooperation between an employee and an outsider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Insiders are not necessarily employees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also be consultants and contractors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Extremely difficult to detect or stop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Authorized to access the very systems they abuse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Negligent insiders have potential to cause damage</a:t>
            </a:r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illegal means to obtain trade secrets from competitors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Trade secrets are protected by the Economic Espionage Act of 1996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Competitive intelligence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legal techniques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Gathers information available to the public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espionage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illegal means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Obtains information not available to the public</a:t>
            </a:r>
            <a:endParaRPr/>
          </a:p>
        </p:txBody>
      </p:sp>
      <p:sp>
        <p:nvSpPr>
          <p:cNvPr id="320" name="Google Shape;320;p4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 into corporate computers to steal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Engage in all forms of computer fraud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Chargebacks are disputed transactions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Loss of customer trust has more impact than fraud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Hacktivists and Cyberterrorists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Hacktivism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Hacking to achieve a political or social goal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Attacks computers or networks in an attempt to intimidate or coerce a government in order to advance certain political or social objectives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Seeks to cause harm rather than gather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techniques that destroy or disrupt services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Federal Laws for Prosecuting Computer Attacks</a:t>
            </a:r>
            <a:endParaRPr/>
          </a:p>
        </p:txBody>
      </p:sp>
      <p:sp>
        <p:nvSpPr>
          <p:cNvPr id="341" name="Google Shape;341;p5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b="21963" l="0" r="0" t="-21963"/>
          <a:stretch/>
        </p:blipFill>
        <p:spPr>
          <a:xfrm>
            <a:off x="0" y="-875888"/>
            <a:ext cx="9519781" cy="73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Ethical decisions in determining which information systems and data most need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Most common computer exploits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Phishing, spear-fishing, smishing, vishing</a:t>
            </a:r>
            <a:endParaRPr/>
          </a:p>
        </p:txBody>
      </p:sp>
      <p:sp>
        <p:nvSpPr>
          <p:cNvPr id="350" name="Google Shape;350;p5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 (cont’d.)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Who are the primary perpetrators of computer crime, and what are their objectives?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implement multilayer process for managing security vulnerabilities, including: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Assessment of threats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Identifying actions to address vulnerabilities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 education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must lead the effort to implement: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policies and procedures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Hardware and software to prevent security breaches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forensics is key to fighting computer crime in a court of law</a:t>
            </a:r>
            <a:endParaRPr/>
          </a:p>
        </p:txBody>
      </p:sp>
      <p:sp>
        <p:nvSpPr>
          <p:cNvPr id="366" name="Google Shape;366;p5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Security Incidents: A Major Concern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of information technology is of utmost importance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Safeguard: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Confidential business data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Private customer and employee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Protect against malicious acts of theft or disruption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Balance against other business needs and issues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IT-related security incidents is increasing around the world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 complexity increases 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Computing environment is enormously complex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Continues to increase in complexity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entry points expands continuously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Cloud computing and virtualization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Higher computer user expectations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help desks under intense pressure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Forget to verify users’ IDs or check authorizations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users share login IDs and passwords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Expanding/changing systems equal new risks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Network era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Personal computers connect to networks with millions of other computers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capable of sharing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Information technology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 everywhere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Necessary tool for organizations to achieve goals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Increasingly difficult to match pace of technological change for risk assessment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Increased reliance on commercial software with known vulnerabilities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Exploit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 on information system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Takes advantage of system vulnerability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Due to poor system design or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Patch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“Fix” to eliminate the problem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responsible for obtaining and installing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Delays expose users to security breaches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Zero-day attack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Before a vulnerability is discovered or fixed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U.S. companies rely on commercial software with known vulnerabilities</a:t>
            </a:r>
            <a:endParaRPr/>
          </a:p>
          <a:p>
            <a:pPr indent="-1778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Exploits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Computers as well as smartphones can be target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attacks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 of service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(spear-phishing, smishing, and vishing)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7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9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5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