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investinganswers.com/node/5752" TargetMode="External"/><Relationship Id="rId4" Type="http://schemas.openxmlformats.org/officeDocument/2006/relationships/hyperlink" Target="http://www.investinganswers.com/node/5749" TargetMode="External"/><Relationship Id="rId5" Type="http://schemas.openxmlformats.org/officeDocument/2006/relationships/hyperlink" Target="http://www.investinganswers.com/node/1809" TargetMode="External"/><Relationship Id="rId6" Type="http://schemas.openxmlformats.org/officeDocument/2006/relationships/hyperlink" Target="http://www.investinganswers.com/node/521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Chapter 5</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t>Financing a start-up Company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Sources of finance - Loans</a:t>
            </a:r>
            <a:endParaRPr/>
          </a:p>
        </p:txBody>
      </p:sp>
      <p:sp>
        <p:nvSpPr>
          <p:cNvPr id="139" name="Google Shape;139;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Long-term loans</a:t>
            </a:r>
            <a:endParaRPr/>
          </a:p>
          <a:p>
            <a:pPr indent="-285750" lvl="1" marL="742950" rtl="0" algn="l">
              <a:lnSpc>
                <a:spcPct val="100000"/>
              </a:lnSpc>
              <a:spcBef>
                <a:spcPts val="560"/>
              </a:spcBef>
              <a:spcAft>
                <a:spcPts val="0"/>
              </a:spcAft>
              <a:buClr>
                <a:schemeClr val="dk1"/>
              </a:buClr>
              <a:buSzPts val="2800"/>
              <a:buChar char="–"/>
            </a:pPr>
            <a:r>
              <a:rPr lang="en-US"/>
              <a:t>Fixed period</a:t>
            </a:r>
            <a:endParaRPr/>
          </a:p>
          <a:p>
            <a:pPr indent="-285750" lvl="1" marL="742950" rtl="0" algn="l">
              <a:lnSpc>
                <a:spcPct val="100000"/>
              </a:lnSpc>
              <a:spcBef>
                <a:spcPts val="560"/>
              </a:spcBef>
              <a:spcAft>
                <a:spcPts val="0"/>
              </a:spcAft>
              <a:buClr>
                <a:schemeClr val="dk1"/>
              </a:buClr>
              <a:buSzPts val="2800"/>
              <a:buChar char="–"/>
            </a:pPr>
            <a:r>
              <a:rPr lang="en-US"/>
              <a:t>Fixed rate</a:t>
            </a:r>
            <a:endParaRPr/>
          </a:p>
          <a:p>
            <a:pPr indent="-285750" lvl="1" marL="742950" rtl="0" algn="l">
              <a:lnSpc>
                <a:spcPct val="100000"/>
              </a:lnSpc>
              <a:spcBef>
                <a:spcPts val="560"/>
              </a:spcBef>
              <a:spcAft>
                <a:spcPts val="0"/>
              </a:spcAft>
              <a:buClr>
                <a:schemeClr val="dk1"/>
              </a:buClr>
              <a:buSzPts val="2800"/>
              <a:buChar char="–"/>
            </a:pPr>
            <a:r>
              <a:rPr lang="en-US"/>
              <a:t>Provided the borrower pays the interest on time, the lender cannot call in the loan. The borrower must repay the capital at the end of the period.</a:t>
            </a:r>
            <a:endParaRPr/>
          </a:p>
          <a:p>
            <a:pPr indent="-342900" lvl="0" marL="342900" rtl="0" algn="l">
              <a:lnSpc>
                <a:spcPct val="100000"/>
              </a:lnSpc>
              <a:spcBef>
                <a:spcPts val="640"/>
              </a:spcBef>
              <a:spcAft>
                <a:spcPts val="0"/>
              </a:spcAft>
              <a:buClr>
                <a:schemeClr val="dk1"/>
              </a:buClr>
              <a:buSzPts val="3200"/>
              <a:buChar char="•"/>
            </a:pPr>
            <a:r>
              <a:rPr lang="en-US"/>
              <a:t>Soft-loans</a:t>
            </a:r>
            <a:endParaRPr/>
          </a:p>
          <a:p>
            <a:pPr indent="-285750" lvl="1" marL="742950" rtl="0" algn="l">
              <a:lnSpc>
                <a:spcPct val="100000"/>
              </a:lnSpc>
              <a:spcBef>
                <a:spcPts val="560"/>
              </a:spcBef>
              <a:spcAft>
                <a:spcPts val="0"/>
              </a:spcAft>
              <a:buClr>
                <a:schemeClr val="dk1"/>
              </a:buClr>
              <a:buSzPts val="2800"/>
              <a:buChar char="–"/>
            </a:pPr>
            <a:r>
              <a:rPr lang="en-US"/>
              <a:t>Interest rates lower</a:t>
            </a:r>
            <a:endParaRPr/>
          </a:p>
          <a:p>
            <a:pPr indent="-285750" lvl="1" marL="742950" rtl="0" algn="l">
              <a:lnSpc>
                <a:spcPct val="100000"/>
              </a:lnSpc>
              <a:spcBef>
                <a:spcPts val="560"/>
              </a:spcBef>
              <a:spcAft>
                <a:spcPts val="0"/>
              </a:spcAft>
              <a:buClr>
                <a:schemeClr val="dk1"/>
              </a:buClr>
              <a:buSzPts val="2800"/>
              <a:buChar char="–"/>
            </a:pPr>
            <a:r>
              <a:rPr lang="en-US"/>
              <a:t>Only for start-ups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Sources of finance - Loans</a:t>
            </a:r>
            <a:endParaRPr/>
          </a:p>
        </p:txBody>
      </p:sp>
      <p:sp>
        <p:nvSpPr>
          <p:cNvPr id="145" name="Google Shape;14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Corporate bonds</a:t>
            </a:r>
            <a:endParaRPr/>
          </a:p>
          <a:p>
            <a:pPr indent="-285750" lvl="1" marL="742950" rtl="0" algn="l">
              <a:lnSpc>
                <a:spcPct val="100000"/>
              </a:lnSpc>
              <a:spcBef>
                <a:spcPts val="560"/>
              </a:spcBef>
              <a:spcAft>
                <a:spcPts val="0"/>
              </a:spcAft>
              <a:buClr>
                <a:schemeClr val="dk1"/>
              </a:buClr>
              <a:buSzPts val="2800"/>
              <a:buChar char="–"/>
            </a:pPr>
            <a:r>
              <a:rPr b="1" lang="en-US"/>
              <a:t>Corporate bonds</a:t>
            </a:r>
            <a:r>
              <a:rPr lang="en-US"/>
              <a:t> are </a:t>
            </a:r>
            <a:r>
              <a:rPr lang="en-US" u="sng">
                <a:solidFill>
                  <a:schemeClr val="hlink"/>
                </a:solidFill>
                <a:hlinkClick r:id="rId3"/>
              </a:rPr>
              <a:t>debt</a:t>
            </a:r>
            <a:r>
              <a:rPr lang="en-US"/>
              <a:t> instruments created by companies for the purpose of raising </a:t>
            </a:r>
            <a:r>
              <a:rPr lang="en-US" u="sng">
                <a:solidFill>
                  <a:schemeClr val="hlink"/>
                </a:solidFill>
                <a:hlinkClick r:id="rId4"/>
              </a:rPr>
              <a:t>capital</a:t>
            </a:r>
            <a:r>
              <a:rPr lang="en-US"/>
              <a:t>. They are called </a:t>
            </a:r>
            <a:r>
              <a:rPr lang="en-US" u="sng">
                <a:solidFill>
                  <a:schemeClr val="hlink"/>
                </a:solidFill>
                <a:hlinkClick r:id="rId5"/>
              </a:rPr>
              <a:t>fixed-income</a:t>
            </a:r>
            <a:r>
              <a:rPr lang="en-US"/>
              <a:t> securities because they pay a specified amount of interest on a regular </a:t>
            </a:r>
            <a:r>
              <a:rPr lang="en-US" u="sng">
                <a:solidFill>
                  <a:schemeClr val="hlink"/>
                </a:solidFill>
                <a:hlinkClick r:id="rId6"/>
              </a:rPr>
              <a:t>basis</a:t>
            </a:r>
            <a:endParaRPr/>
          </a:p>
          <a:p>
            <a:pPr indent="-342900" lvl="0" marL="342900" rtl="0" algn="l">
              <a:lnSpc>
                <a:spcPct val="100000"/>
              </a:lnSpc>
              <a:spcBef>
                <a:spcPts val="640"/>
              </a:spcBef>
              <a:spcAft>
                <a:spcPts val="0"/>
              </a:spcAft>
              <a:buClr>
                <a:schemeClr val="dk1"/>
              </a:buClr>
              <a:buSzPts val="3200"/>
              <a:buChar char="•"/>
            </a:pPr>
            <a:r>
              <a:rPr lang="en-US"/>
              <a:t>Soft loans – government’s initiatives</a:t>
            </a:r>
            <a:endParaRPr/>
          </a:p>
          <a:p>
            <a:pPr indent="-342900" lvl="0" marL="342900" rtl="0" algn="l">
              <a:lnSpc>
                <a:spcPct val="100000"/>
              </a:lnSpc>
              <a:spcBef>
                <a:spcPts val="640"/>
              </a:spcBef>
              <a:spcAft>
                <a:spcPts val="0"/>
              </a:spcAft>
              <a:buClr>
                <a:schemeClr val="dk1"/>
              </a:buClr>
              <a:buSzPts val="3200"/>
              <a:buChar char="•"/>
            </a:pPr>
            <a:r>
              <a:rPr lang="en-US"/>
              <a:t>Founders lending themselves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Sources of Finance – Equity Capital</a:t>
            </a:r>
            <a:endParaRPr/>
          </a:p>
        </p:txBody>
      </p:sp>
      <p:sp>
        <p:nvSpPr>
          <p:cNvPr id="151" name="Google Shape;15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Equity Capital</a:t>
            </a:r>
            <a:endParaRPr/>
          </a:p>
          <a:p>
            <a:pPr indent="-285750" lvl="1" marL="742950" rtl="0" algn="l">
              <a:lnSpc>
                <a:spcPct val="100000"/>
              </a:lnSpc>
              <a:spcBef>
                <a:spcPts val="560"/>
              </a:spcBef>
              <a:spcAft>
                <a:spcPts val="0"/>
              </a:spcAft>
              <a:buClr>
                <a:schemeClr val="dk1"/>
              </a:buClr>
              <a:buSzPts val="2800"/>
              <a:buChar char="–"/>
            </a:pPr>
            <a:r>
              <a:rPr lang="en-US"/>
              <a:t>Money paid in exchange for share in company</a:t>
            </a:r>
            <a:endParaRPr/>
          </a:p>
          <a:p>
            <a:pPr indent="-342900" lvl="0" marL="342900" rtl="0" algn="l">
              <a:lnSpc>
                <a:spcPct val="100000"/>
              </a:lnSpc>
              <a:spcBef>
                <a:spcPts val="640"/>
              </a:spcBef>
              <a:spcAft>
                <a:spcPts val="0"/>
              </a:spcAft>
              <a:buClr>
                <a:schemeClr val="dk1"/>
              </a:buClr>
              <a:buSzPts val="3200"/>
              <a:buChar char="•"/>
            </a:pPr>
            <a:r>
              <a:rPr lang="en-US"/>
              <a:t>Business angels</a:t>
            </a:r>
            <a:endParaRPr/>
          </a:p>
          <a:p>
            <a:pPr indent="-342900" lvl="0" marL="342900" rtl="0" algn="l">
              <a:lnSpc>
                <a:spcPct val="100000"/>
              </a:lnSpc>
              <a:spcBef>
                <a:spcPts val="640"/>
              </a:spcBef>
              <a:spcAft>
                <a:spcPts val="0"/>
              </a:spcAft>
              <a:buClr>
                <a:schemeClr val="dk1"/>
              </a:buClr>
              <a:buSzPts val="3200"/>
              <a:buChar char="•"/>
            </a:pPr>
            <a:r>
              <a:rPr lang="en-US"/>
              <a:t>Venture Capitalists</a:t>
            </a:r>
            <a:endParaRPr/>
          </a:p>
          <a:p>
            <a:pPr indent="-342900" lvl="0" marL="342900" rtl="0" algn="l">
              <a:lnSpc>
                <a:spcPct val="100000"/>
              </a:lnSpc>
              <a:spcBef>
                <a:spcPts val="640"/>
              </a:spcBef>
              <a:spcAft>
                <a:spcPts val="0"/>
              </a:spcAft>
              <a:buClr>
                <a:schemeClr val="dk1"/>
              </a:buClr>
              <a:buSzPts val="3200"/>
              <a:buChar char="•"/>
            </a:pPr>
            <a:r>
              <a:rPr lang="en-US"/>
              <a:t>Shares issued, taken from the difference between </a:t>
            </a:r>
            <a:r>
              <a:rPr b="1" lang="en-US"/>
              <a:t>issued capital and authorized capital</a:t>
            </a:r>
            <a:endParaRPr/>
          </a:p>
          <a:p>
            <a:pPr indent="-342900" lvl="0" marL="342900" rtl="0" algn="l">
              <a:lnSpc>
                <a:spcPct val="100000"/>
              </a:lnSpc>
              <a:spcBef>
                <a:spcPts val="640"/>
              </a:spcBef>
              <a:spcAft>
                <a:spcPts val="0"/>
              </a:spcAft>
              <a:buClr>
                <a:schemeClr val="dk1"/>
              </a:buClr>
              <a:buSzPts val="3200"/>
              <a:buChar char="•"/>
            </a:pPr>
            <a:r>
              <a:rPr lang="en-US"/>
              <a:t>Both aim to make money by expanding company and later selling shares at profit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Gearing or Leverage</a:t>
            </a:r>
            <a:endParaRPr/>
          </a:p>
        </p:txBody>
      </p:sp>
      <p:sp>
        <p:nvSpPr>
          <p:cNvPr id="157" name="Google Shape;15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The relationship between </a:t>
            </a:r>
            <a:r>
              <a:rPr b="1" lang="en-US"/>
              <a:t>loan capital and equity capital </a:t>
            </a:r>
            <a:r>
              <a:rPr lang="en-US"/>
              <a:t>in a company is important.</a:t>
            </a:r>
            <a:endParaRPr/>
          </a:p>
          <a:p>
            <a:pPr indent="-342900" lvl="0" marL="342900" rtl="0" algn="l">
              <a:lnSpc>
                <a:spcPct val="100000"/>
              </a:lnSpc>
              <a:spcBef>
                <a:spcPts val="640"/>
              </a:spcBef>
              <a:spcAft>
                <a:spcPts val="0"/>
              </a:spcAft>
              <a:buClr>
                <a:schemeClr val="dk1"/>
              </a:buClr>
              <a:buSzPts val="3200"/>
              <a:buChar char="•"/>
            </a:pPr>
            <a:r>
              <a:rPr lang="en-US"/>
              <a:t>Shareholders at much greater risk than lenders</a:t>
            </a:r>
            <a:endParaRPr/>
          </a:p>
          <a:p>
            <a:pPr indent="-342900" lvl="0" marL="342900" rtl="0" algn="l">
              <a:lnSpc>
                <a:spcPct val="100000"/>
              </a:lnSpc>
              <a:spcBef>
                <a:spcPts val="640"/>
              </a:spcBef>
              <a:spcAft>
                <a:spcPts val="0"/>
              </a:spcAft>
              <a:buClr>
                <a:schemeClr val="dk1"/>
              </a:buClr>
              <a:buSzPts val="3200"/>
              <a:buChar char="•"/>
            </a:pPr>
            <a:r>
              <a:rPr lang="en-US"/>
              <a:t>Example</a:t>
            </a:r>
            <a:endParaRPr/>
          </a:p>
          <a:p>
            <a:pPr indent="-285750" lvl="1" marL="742950" rtl="0" algn="l">
              <a:lnSpc>
                <a:spcPct val="100000"/>
              </a:lnSpc>
              <a:spcBef>
                <a:spcPts val="560"/>
              </a:spcBef>
              <a:spcAft>
                <a:spcPts val="0"/>
              </a:spcAft>
              <a:buClr>
                <a:schemeClr val="dk1"/>
              </a:buClr>
              <a:buSzPts val="2800"/>
              <a:buChar char="–"/>
            </a:pPr>
            <a:r>
              <a:rPr lang="en-US"/>
              <a:t>100 pkr – share capital – two founders</a:t>
            </a:r>
            <a:endParaRPr/>
          </a:p>
          <a:p>
            <a:pPr indent="-285750" lvl="1" marL="742950" rtl="0" algn="l">
              <a:lnSpc>
                <a:spcPct val="100000"/>
              </a:lnSpc>
              <a:spcBef>
                <a:spcPts val="560"/>
              </a:spcBef>
              <a:spcAft>
                <a:spcPts val="0"/>
              </a:spcAft>
              <a:buClr>
                <a:schemeClr val="dk1"/>
              </a:buClr>
              <a:buSzPts val="2800"/>
              <a:buChar char="–"/>
            </a:pPr>
            <a:r>
              <a:rPr lang="en-US"/>
              <a:t>100,000 loan – interest 10%</a:t>
            </a:r>
            <a:endParaRPr/>
          </a:p>
          <a:p>
            <a:pPr indent="-285750" lvl="1" marL="742950" rtl="0" algn="l">
              <a:lnSpc>
                <a:spcPct val="100000"/>
              </a:lnSpc>
              <a:spcBef>
                <a:spcPts val="560"/>
              </a:spcBef>
              <a:spcAft>
                <a:spcPts val="0"/>
              </a:spcAft>
              <a:buClr>
                <a:schemeClr val="dk1"/>
              </a:buClr>
              <a:buSzPts val="2800"/>
              <a:buChar char="–"/>
            </a:pPr>
            <a:r>
              <a:rPr lang="en-US"/>
              <a:t>1</a:t>
            </a:r>
            <a:r>
              <a:rPr baseline="30000" lang="en-US"/>
              <a:t>st</a:t>
            </a:r>
            <a:r>
              <a:rPr lang="en-US"/>
              <a:t> year profit 10,000 – consumed by interest</a:t>
            </a:r>
            <a:endParaRPr/>
          </a:p>
          <a:p>
            <a:pPr indent="-285750" lvl="1" marL="742950" rtl="0" algn="l">
              <a:lnSpc>
                <a:spcPct val="100000"/>
              </a:lnSpc>
              <a:spcBef>
                <a:spcPts val="560"/>
              </a:spcBef>
              <a:spcAft>
                <a:spcPts val="0"/>
              </a:spcAft>
              <a:buClr>
                <a:schemeClr val="dk1"/>
              </a:buClr>
              <a:buSzPts val="2800"/>
              <a:buChar char="–"/>
            </a:pPr>
            <a:r>
              <a:rPr lang="en-US"/>
              <a:t>If profit doubles 20,000 – 10,000 for onwners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Gearing or Leverage</a:t>
            </a:r>
            <a:endParaRPr/>
          </a:p>
        </p:txBody>
      </p:sp>
      <p:sp>
        <p:nvSpPr>
          <p:cNvPr id="163" name="Google Shape;16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High levels of Gearing undesirable</a:t>
            </a:r>
            <a:endParaRPr/>
          </a:p>
          <a:p>
            <a:pPr indent="-342900" lvl="0" marL="342900" rtl="0" algn="l">
              <a:lnSpc>
                <a:spcPct val="100000"/>
              </a:lnSpc>
              <a:spcBef>
                <a:spcPts val="640"/>
              </a:spcBef>
              <a:spcAft>
                <a:spcPts val="0"/>
              </a:spcAft>
              <a:buClr>
                <a:schemeClr val="dk1"/>
              </a:buClr>
              <a:buSzPts val="3200"/>
              <a:buChar char="•"/>
            </a:pPr>
            <a:r>
              <a:rPr lang="en-US"/>
              <a:t>From point of view of shareholders</a:t>
            </a:r>
            <a:endParaRPr/>
          </a:p>
          <a:p>
            <a:pPr indent="-285750" lvl="1" marL="742950" rtl="0" algn="l">
              <a:lnSpc>
                <a:spcPct val="100000"/>
              </a:lnSpc>
              <a:spcBef>
                <a:spcPts val="560"/>
              </a:spcBef>
              <a:spcAft>
                <a:spcPts val="0"/>
              </a:spcAft>
              <a:buClr>
                <a:schemeClr val="dk1"/>
              </a:buClr>
              <a:buSzPts val="2800"/>
              <a:buChar char="–"/>
            </a:pPr>
            <a:r>
              <a:rPr lang="en-US"/>
              <a:t>Too much money committed to loan/interest payments</a:t>
            </a:r>
            <a:endParaRPr/>
          </a:p>
          <a:p>
            <a:pPr indent="-342900" lvl="0" marL="342900" rtl="0" algn="l">
              <a:lnSpc>
                <a:spcPct val="100000"/>
              </a:lnSpc>
              <a:spcBef>
                <a:spcPts val="640"/>
              </a:spcBef>
              <a:spcAft>
                <a:spcPts val="0"/>
              </a:spcAft>
              <a:buClr>
                <a:schemeClr val="dk1"/>
              </a:buClr>
              <a:buSzPts val="3200"/>
              <a:buChar char="•"/>
            </a:pPr>
            <a:r>
              <a:rPr lang="en-US"/>
              <a:t>From point of view of lenders</a:t>
            </a:r>
            <a:endParaRPr/>
          </a:p>
          <a:p>
            <a:pPr indent="-285750" lvl="1" marL="742950" rtl="0" algn="l">
              <a:lnSpc>
                <a:spcPct val="100000"/>
              </a:lnSpc>
              <a:spcBef>
                <a:spcPts val="560"/>
              </a:spcBef>
              <a:spcAft>
                <a:spcPts val="0"/>
              </a:spcAft>
              <a:buClr>
                <a:schemeClr val="dk1"/>
              </a:buClr>
              <a:buSzPts val="2800"/>
              <a:buChar char="–"/>
            </a:pPr>
            <a:r>
              <a:rPr lang="en-US"/>
              <a:t>Shareholders may encourage to trade recklessly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Why Capital Is Needed</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Capital</a:t>
            </a:r>
            <a:endParaRPr/>
          </a:p>
          <a:p>
            <a:pPr indent="-285750" lvl="1" marL="742950" rtl="0" algn="l">
              <a:lnSpc>
                <a:spcPct val="100000"/>
              </a:lnSpc>
              <a:spcBef>
                <a:spcPts val="560"/>
              </a:spcBef>
              <a:spcAft>
                <a:spcPts val="0"/>
              </a:spcAft>
              <a:buClr>
                <a:schemeClr val="dk1"/>
              </a:buClr>
              <a:buSzPts val="2800"/>
              <a:buChar char="–"/>
            </a:pPr>
            <a:r>
              <a:rPr lang="en-US"/>
              <a:t>wealth in the form of money or other assets owned by a person or organization or available for a purpose such as starting a company or investing.</a:t>
            </a:r>
            <a:endParaRPr/>
          </a:p>
          <a:p>
            <a:pPr indent="-342900" lvl="0" marL="342900" rtl="0" algn="l">
              <a:lnSpc>
                <a:spcPct val="100000"/>
              </a:lnSpc>
              <a:spcBef>
                <a:spcPts val="640"/>
              </a:spcBef>
              <a:spcAft>
                <a:spcPts val="0"/>
              </a:spcAft>
              <a:buClr>
                <a:schemeClr val="dk1"/>
              </a:buClr>
              <a:buSzPts val="3200"/>
              <a:buChar char="•"/>
            </a:pPr>
            <a:r>
              <a:rPr lang="en-US"/>
              <a:t>Customers will not pay until service is provided</a:t>
            </a:r>
            <a:endParaRPr/>
          </a:p>
          <a:p>
            <a:pPr indent="-342900" lvl="0" marL="342900" rtl="0" algn="l">
              <a:lnSpc>
                <a:spcPct val="100000"/>
              </a:lnSpc>
              <a:spcBef>
                <a:spcPts val="640"/>
              </a:spcBef>
              <a:spcAft>
                <a:spcPts val="0"/>
              </a:spcAft>
              <a:buClr>
                <a:schemeClr val="dk1"/>
              </a:buClr>
              <a:buSzPts val="3200"/>
              <a:buChar char="•"/>
            </a:pPr>
            <a:r>
              <a:rPr lang="en-US"/>
              <a:t>Owner has to buy things to make product and also live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Why Capital Is Needed</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You provide websites </a:t>
            </a:r>
            <a:endParaRPr/>
          </a:p>
          <a:p>
            <a:pPr indent="-285750" lvl="1" marL="742950" rtl="0" algn="l">
              <a:lnSpc>
                <a:spcPct val="100000"/>
              </a:lnSpc>
              <a:spcBef>
                <a:spcPts val="560"/>
              </a:spcBef>
              <a:spcAft>
                <a:spcPts val="0"/>
              </a:spcAft>
              <a:buClr>
                <a:schemeClr val="dk1"/>
              </a:buClr>
              <a:buSzPts val="2800"/>
              <a:buChar char="–"/>
            </a:pPr>
            <a:r>
              <a:rPr lang="en-US"/>
              <a:t>Mostly clients other companies</a:t>
            </a:r>
            <a:endParaRPr/>
          </a:p>
          <a:p>
            <a:pPr indent="-285750" lvl="1" marL="742950" rtl="0" algn="l">
              <a:lnSpc>
                <a:spcPct val="100000"/>
              </a:lnSpc>
              <a:spcBef>
                <a:spcPts val="560"/>
              </a:spcBef>
              <a:spcAft>
                <a:spcPts val="0"/>
              </a:spcAft>
              <a:buClr>
                <a:schemeClr val="dk1"/>
              </a:buClr>
              <a:buSzPts val="2800"/>
              <a:buChar char="–"/>
            </a:pPr>
            <a:r>
              <a:rPr lang="en-US"/>
              <a:t>Delays in getting paid</a:t>
            </a:r>
            <a:endParaRPr/>
          </a:p>
          <a:p>
            <a:pPr indent="-285750" lvl="1" marL="742950" rtl="0" algn="l">
              <a:lnSpc>
                <a:spcPct val="100000"/>
              </a:lnSpc>
              <a:spcBef>
                <a:spcPts val="560"/>
              </a:spcBef>
              <a:spcAft>
                <a:spcPts val="0"/>
              </a:spcAft>
              <a:buClr>
                <a:schemeClr val="dk1"/>
              </a:buClr>
              <a:buSzPts val="2800"/>
              <a:buChar char="–"/>
            </a:pPr>
            <a:r>
              <a:rPr lang="en-US"/>
              <a:t>Need enough cash to live</a:t>
            </a:r>
            <a:endParaRPr/>
          </a:p>
          <a:p>
            <a:pPr indent="-285750" lvl="1" marL="742950" rtl="0" algn="l">
              <a:lnSpc>
                <a:spcPct val="100000"/>
              </a:lnSpc>
              <a:spcBef>
                <a:spcPts val="560"/>
              </a:spcBef>
              <a:spcAft>
                <a:spcPts val="0"/>
              </a:spcAft>
              <a:buClr>
                <a:schemeClr val="dk1"/>
              </a:buClr>
              <a:buSzPts val="2800"/>
              <a:buChar char="–"/>
            </a:pPr>
            <a:r>
              <a:rPr lang="en-US"/>
              <a:t>Additional expenses to make website/startup</a:t>
            </a:r>
            <a:endParaRPr/>
          </a:p>
          <a:p>
            <a:pPr indent="-342900" lvl="0" marL="342900" rtl="0" algn="l">
              <a:lnSpc>
                <a:spcPct val="100000"/>
              </a:lnSpc>
              <a:spcBef>
                <a:spcPts val="640"/>
              </a:spcBef>
              <a:spcAft>
                <a:spcPts val="0"/>
              </a:spcAft>
              <a:buClr>
                <a:schemeClr val="dk1"/>
              </a:buClr>
              <a:buSzPts val="3200"/>
              <a:buChar char="•"/>
            </a:pPr>
            <a:r>
              <a:rPr lang="en-US"/>
              <a:t>If business is to develop a package/product</a:t>
            </a:r>
            <a:endParaRPr/>
          </a:p>
          <a:p>
            <a:pPr indent="-285750" lvl="1" marL="742950" rtl="0" algn="l">
              <a:lnSpc>
                <a:spcPct val="100000"/>
              </a:lnSpc>
              <a:spcBef>
                <a:spcPts val="560"/>
              </a:spcBef>
              <a:spcAft>
                <a:spcPts val="0"/>
              </a:spcAft>
              <a:buClr>
                <a:schemeClr val="dk1"/>
              </a:buClr>
              <a:buSzPts val="2800"/>
              <a:buChar char="–"/>
            </a:pPr>
            <a:r>
              <a:rPr lang="en-US"/>
              <a:t>More time needed to build</a:t>
            </a:r>
            <a:endParaRPr/>
          </a:p>
          <a:p>
            <a:pPr indent="-285750" lvl="1" marL="742950" rtl="0" algn="l">
              <a:lnSpc>
                <a:spcPct val="100000"/>
              </a:lnSpc>
              <a:spcBef>
                <a:spcPts val="560"/>
              </a:spcBef>
              <a:spcAft>
                <a:spcPts val="0"/>
              </a:spcAft>
              <a:buClr>
                <a:schemeClr val="dk1"/>
              </a:buClr>
              <a:buSzPts val="2800"/>
              <a:buChar char="–"/>
            </a:pPr>
            <a:r>
              <a:rPr lang="en-US"/>
              <a:t>More money needed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Why Capital is Needed</a:t>
            </a:r>
            <a:endParaRPr/>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Cash needed for</a:t>
            </a:r>
            <a:endParaRPr/>
          </a:p>
          <a:p>
            <a:pPr indent="-285750" lvl="1" marL="742950" rtl="0" algn="l">
              <a:lnSpc>
                <a:spcPct val="100000"/>
              </a:lnSpc>
              <a:spcBef>
                <a:spcPts val="560"/>
              </a:spcBef>
              <a:spcAft>
                <a:spcPts val="0"/>
              </a:spcAft>
              <a:buClr>
                <a:schemeClr val="dk1"/>
              </a:buClr>
              <a:buSzPts val="2800"/>
              <a:buChar char="–"/>
            </a:pPr>
            <a:r>
              <a:rPr lang="en-US"/>
              <a:t>Salaries</a:t>
            </a:r>
            <a:endParaRPr/>
          </a:p>
          <a:p>
            <a:pPr indent="-285750" lvl="1" marL="742950" rtl="0" algn="l">
              <a:lnSpc>
                <a:spcPct val="100000"/>
              </a:lnSpc>
              <a:spcBef>
                <a:spcPts val="560"/>
              </a:spcBef>
              <a:spcAft>
                <a:spcPts val="0"/>
              </a:spcAft>
              <a:buClr>
                <a:schemeClr val="dk1"/>
              </a:buClr>
              <a:buSzPts val="2800"/>
              <a:buChar char="–"/>
            </a:pPr>
            <a:r>
              <a:rPr lang="en-US"/>
              <a:t>Rent, heating, lighting </a:t>
            </a:r>
            <a:endParaRPr/>
          </a:p>
          <a:p>
            <a:pPr indent="-285750" lvl="1" marL="742950" rtl="0" algn="l">
              <a:lnSpc>
                <a:spcPct val="100000"/>
              </a:lnSpc>
              <a:spcBef>
                <a:spcPts val="560"/>
              </a:spcBef>
              <a:spcAft>
                <a:spcPts val="0"/>
              </a:spcAft>
              <a:buClr>
                <a:schemeClr val="dk1"/>
              </a:buClr>
              <a:buSzPts val="2800"/>
              <a:buChar char="–"/>
            </a:pPr>
            <a:r>
              <a:rPr lang="en-US"/>
              <a:t>Equipment, consumables</a:t>
            </a:r>
            <a:endParaRPr/>
          </a:p>
          <a:p>
            <a:pPr indent="-285750" lvl="1" marL="742950" rtl="0" algn="l">
              <a:lnSpc>
                <a:spcPct val="100000"/>
              </a:lnSpc>
              <a:spcBef>
                <a:spcPts val="560"/>
              </a:spcBef>
              <a:spcAft>
                <a:spcPts val="0"/>
              </a:spcAft>
              <a:buClr>
                <a:schemeClr val="dk1"/>
              </a:buClr>
              <a:buSzPts val="2800"/>
              <a:buChar char="–"/>
            </a:pPr>
            <a:r>
              <a:rPr lang="en-US"/>
              <a:t>Costs of marketing and advertising</a:t>
            </a:r>
            <a:endParaRPr/>
          </a:p>
          <a:p>
            <a:pPr indent="-285750" lvl="1" marL="742950" rtl="0" algn="l">
              <a:lnSpc>
                <a:spcPct val="100000"/>
              </a:lnSpc>
              <a:spcBef>
                <a:spcPts val="560"/>
              </a:spcBef>
              <a:spcAft>
                <a:spcPts val="0"/>
              </a:spcAft>
              <a:buClr>
                <a:schemeClr val="dk1"/>
              </a:buClr>
              <a:buSzPts val="2800"/>
              <a:buChar char="–"/>
            </a:pPr>
            <a:r>
              <a:rPr lang="en-US"/>
              <a:t>Miscellaneous expenses (stationary, travelling etc)</a:t>
            </a:r>
            <a:endParaRPr/>
          </a:p>
          <a:p>
            <a:pPr indent="-285750" lvl="1" marL="742950" rtl="0" algn="l">
              <a:lnSpc>
                <a:spcPct val="100000"/>
              </a:lnSpc>
              <a:spcBef>
                <a:spcPts val="560"/>
              </a:spcBef>
              <a:spcAft>
                <a:spcPts val="0"/>
              </a:spcAft>
              <a:buClr>
                <a:schemeClr val="dk1"/>
              </a:buClr>
              <a:buSzPts val="2800"/>
              <a:buChar char="–"/>
            </a:pPr>
            <a:r>
              <a:rPr lang="en-US"/>
              <a:t>Interest on loan (if borrowed)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Business Plan</a:t>
            </a:r>
            <a:endParaRPr/>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Your plan for potential funders</a:t>
            </a:r>
            <a:endParaRPr/>
          </a:p>
          <a:p>
            <a:pPr indent="-285750" lvl="1" marL="742950" rtl="0" algn="l">
              <a:lnSpc>
                <a:spcPct val="100000"/>
              </a:lnSpc>
              <a:spcBef>
                <a:spcPts val="518"/>
              </a:spcBef>
              <a:spcAft>
                <a:spcPts val="0"/>
              </a:spcAft>
              <a:buClr>
                <a:schemeClr val="dk1"/>
              </a:buClr>
              <a:buSzPct val="100000"/>
              <a:buChar char="–"/>
            </a:pPr>
            <a:r>
              <a:rPr lang="en-US"/>
              <a:t>Convince them that plan is well thought and realistic</a:t>
            </a:r>
            <a:endParaRPr/>
          </a:p>
          <a:p>
            <a:pPr indent="-342900" lvl="0" marL="342900" rtl="0" algn="l">
              <a:lnSpc>
                <a:spcPct val="100000"/>
              </a:lnSpc>
              <a:spcBef>
                <a:spcPts val="592"/>
              </a:spcBef>
              <a:spcAft>
                <a:spcPts val="0"/>
              </a:spcAft>
              <a:buClr>
                <a:schemeClr val="dk1"/>
              </a:buClr>
              <a:buSzPct val="100000"/>
              <a:buChar char="•"/>
            </a:pPr>
            <a:r>
              <a:rPr lang="en-US"/>
              <a:t>Plan should contain</a:t>
            </a:r>
            <a:endParaRPr/>
          </a:p>
          <a:p>
            <a:pPr indent="-285750" lvl="1" marL="742950" rtl="0" algn="l">
              <a:lnSpc>
                <a:spcPct val="100000"/>
              </a:lnSpc>
              <a:spcBef>
                <a:spcPts val="518"/>
              </a:spcBef>
              <a:spcAft>
                <a:spcPts val="0"/>
              </a:spcAft>
              <a:buClr>
                <a:schemeClr val="dk1"/>
              </a:buClr>
              <a:buSzPct val="100000"/>
              <a:buChar char="–"/>
            </a:pPr>
            <a:r>
              <a:rPr lang="en-US"/>
              <a:t>a description of what the company will be doing, together with information to show that it is technically feasible and that the founders of the company have the necessary expertise;</a:t>
            </a:r>
            <a:endParaRPr/>
          </a:p>
          <a:p>
            <a:pPr indent="-285750" lvl="1" marL="742950" rtl="0" algn="l">
              <a:lnSpc>
                <a:spcPct val="100000"/>
              </a:lnSpc>
              <a:spcBef>
                <a:spcPts val="518"/>
              </a:spcBef>
              <a:spcAft>
                <a:spcPts val="0"/>
              </a:spcAft>
              <a:buClr>
                <a:schemeClr val="dk1"/>
              </a:buClr>
              <a:buSzPct val="100000"/>
              <a:buChar char="–"/>
            </a:pPr>
            <a:r>
              <a:rPr lang="en-US"/>
              <a:t>a description of the market the company is aiming at, an estimate of its size, and an assessment of the competition. It might contain statements like the following: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Business Plan</a:t>
            </a:r>
            <a:endParaRPr/>
          </a:p>
        </p:txBody>
      </p:sp>
      <p:sp>
        <p:nvSpPr>
          <p:cNvPr id="115" name="Google Shape;115;p18"/>
          <p:cNvSpPr/>
          <p:nvPr/>
        </p:nvSpPr>
        <p:spPr>
          <a:xfrm>
            <a:off x="838200" y="1582341"/>
            <a:ext cx="6705600" cy="378565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The company’s target market will be small firms providing repair and maintenance services to householders, within a radius of 15 miles of the centre of Llanafan. So far as can be estimated from the data provided by the Llanafan Chamber of Commerce, there are around 1,200 such firms in the area, only 16 of which have websites. There are two other companies offering website design and hosting services in the area but neither appears interested in this market.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Business Plan</a:t>
            </a:r>
            <a:endParaRPr/>
          </a:p>
        </p:txBody>
      </p:sp>
      <p:sp>
        <p:nvSpPr>
          <p:cNvPr id="121" name="Google Shape;12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Plan should contain</a:t>
            </a:r>
            <a:endParaRPr/>
          </a:p>
          <a:p>
            <a:pPr indent="-285750" lvl="1" marL="742950" rtl="0" algn="l">
              <a:lnSpc>
                <a:spcPct val="100000"/>
              </a:lnSpc>
              <a:spcBef>
                <a:spcPts val="518"/>
              </a:spcBef>
              <a:spcAft>
                <a:spcPts val="0"/>
              </a:spcAft>
              <a:buClr>
                <a:schemeClr val="dk1"/>
              </a:buClr>
              <a:buSzPts val="2800"/>
              <a:buChar char="–"/>
            </a:pPr>
            <a:r>
              <a:rPr lang="en-US"/>
              <a:t>a prediction of the financial performance of the company. This will include budgets, cash flow predictions, and projected balance sheets and profit and loss accounts.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Sources of finance - Grants</a:t>
            </a:r>
            <a:endParaRPr/>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Grants</a:t>
            </a:r>
            <a:endParaRPr/>
          </a:p>
          <a:p>
            <a:pPr indent="-285750" lvl="1" marL="742950" rtl="0" algn="l">
              <a:lnSpc>
                <a:spcPct val="100000"/>
              </a:lnSpc>
              <a:spcBef>
                <a:spcPts val="518"/>
              </a:spcBef>
              <a:spcAft>
                <a:spcPts val="0"/>
              </a:spcAft>
              <a:buClr>
                <a:schemeClr val="dk1"/>
              </a:buClr>
              <a:buSzPct val="100000"/>
              <a:buChar char="–"/>
            </a:pPr>
            <a:r>
              <a:rPr lang="en-US"/>
              <a:t>intended to assist with capital investment, typically investment in premises and equipment;</a:t>
            </a:r>
            <a:endParaRPr/>
          </a:p>
          <a:p>
            <a:pPr indent="-285750" lvl="1" marL="742950" rtl="0" algn="l">
              <a:lnSpc>
                <a:spcPct val="100000"/>
              </a:lnSpc>
              <a:spcBef>
                <a:spcPts val="518"/>
              </a:spcBef>
              <a:spcAft>
                <a:spcPts val="0"/>
              </a:spcAft>
              <a:buClr>
                <a:schemeClr val="dk1"/>
              </a:buClr>
              <a:buSzPct val="100000"/>
              <a:buChar char="–"/>
            </a:pPr>
            <a:r>
              <a:rPr lang="en-US"/>
              <a:t>subject to a number of conditions, in particular the raising of capital from other sources;</a:t>
            </a:r>
            <a:endParaRPr/>
          </a:p>
          <a:p>
            <a:pPr indent="-285750" lvl="1" marL="742950" rtl="0" algn="l">
              <a:lnSpc>
                <a:spcPct val="100000"/>
              </a:lnSpc>
              <a:spcBef>
                <a:spcPts val="518"/>
              </a:spcBef>
              <a:spcAft>
                <a:spcPts val="0"/>
              </a:spcAft>
              <a:buClr>
                <a:schemeClr val="dk1"/>
              </a:buClr>
              <a:buSzPct val="100000"/>
              <a:buChar char="–"/>
            </a:pPr>
            <a:r>
              <a:rPr lang="en-US"/>
              <a:t>limited to a certain proportion of the capital investment that the company can prove it has made.</a:t>
            </a:r>
            <a:endParaRPr/>
          </a:p>
          <a:p>
            <a:pPr indent="-342900" lvl="0" marL="342900" rtl="0" algn="l">
              <a:lnSpc>
                <a:spcPct val="100000"/>
              </a:lnSpc>
              <a:spcBef>
                <a:spcPts val="592"/>
              </a:spcBef>
              <a:spcAft>
                <a:spcPts val="0"/>
              </a:spcAft>
              <a:buClr>
                <a:schemeClr val="dk1"/>
              </a:buClr>
              <a:buSzPct val="100000"/>
              <a:buChar char="•"/>
            </a:pPr>
            <a:r>
              <a:rPr lang="en-US"/>
              <a:t>Smaller and Larger Grants</a:t>
            </a:r>
            <a:endParaRPr/>
          </a:p>
          <a:p>
            <a:pPr indent="-342900" lvl="0" marL="342900" rtl="0" algn="l">
              <a:lnSpc>
                <a:spcPct val="100000"/>
              </a:lnSpc>
              <a:spcBef>
                <a:spcPts val="592"/>
              </a:spcBef>
              <a:spcAft>
                <a:spcPts val="0"/>
              </a:spcAft>
              <a:buClr>
                <a:schemeClr val="dk1"/>
              </a:buClr>
              <a:buSzPct val="100000"/>
              <a:buChar char="•"/>
            </a:pPr>
            <a:r>
              <a:rPr lang="en-US"/>
              <a:t>Different programs for grants</a:t>
            </a:r>
            <a:endParaRPr/>
          </a:p>
          <a:p>
            <a:pPr indent="-342900" lvl="0" marL="342900" rtl="0" algn="l">
              <a:lnSpc>
                <a:spcPct val="100000"/>
              </a:lnSpc>
              <a:spcBef>
                <a:spcPts val="592"/>
              </a:spcBef>
              <a:spcAft>
                <a:spcPts val="0"/>
              </a:spcAft>
              <a:buClr>
                <a:schemeClr val="dk1"/>
              </a:buClr>
              <a:buSzPct val="100000"/>
              <a:buChar char="•"/>
            </a:pPr>
            <a:r>
              <a:rPr lang="en-US"/>
              <a:t>Short term solution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Sources of finance - Loans</a:t>
            </a:r>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Loans</a:t>
            </a:r>
            <a:endParaRPr/>
          </a:p>
          <a:p>
            <a:pPr indent="-285750" lvl="1" marL="742950" rtl="0" algn="l">
              <a:lnSpc>
                <a:spcPct val="100000"/>
              </a:lnSpc>
              <a:spcBef>
                <a:spcPts val="560"/>
              </a:spcBef>
              <a:spcAft>
                <a:spcPts val="0"/>
              </a:spcAft>
              <a:buClr>
                <a:schemeClr val="dk1"/>
              </a:buClr>
              <a:buSzPts val="2800"/>
              <a:buChar char="–"/>
            </a:pPr>
            <a:r>
              <a:rPr lang="en-US"/>
              <a:t>Incase of liquidation, lender to recover the loan from the sale of company assets</a:t>
            </a:r>
            <a:endParaRPr/>
          </a:p>
          <a:p>
            <a:pPr indent="-285750" lvl="1" marL="742950" rtl="0" algn="l">
              <a:lnSpc>
                <a:spcPct val="100000"/>
              </a:lnSpc>
              <a:spcBef>
                <a:spcPts val="560"/>
              </a:spcBef>
              <a:spcAft>
                <a:spcPts val="0"/>
              </a:spcAft>
              <a:buClr>
                <a:schemeClr val="dk1"/>
              </a:buClr>
              <a:buSzPts val="2800"/>
              <a:buChar char="–"/>
            </a:pPr>
            <a:r>
              <a:rPr lang="en-US"/>
              <a:t>Security – collateral; </a:t>
            </a:r>
            <a:endParaRPr/>
          </a:p>
          <a:p>
            <a:pPr indent="-285750" lvl="1" marL="742950" rtl="0" algn="l">
              <a:lnSpc>
                <a:spcPct val="100000"/>
              </a:lnSpc>
              <a:spcBef>
                <a:spcPts val="560"/>
              </a:spcBef>
              <a:spcAft>
                <a:spcPts val="0"/>
              </a:spcAft>
              <a:buClr>
                <a:schemeClr val="dk1"/>
              </a:buClr>
              <a:buSzPts val="2800"/>
              <a:buChar char="–"/>
            </a:pPr>
            <a:r>
              <a:rPr lang="en-US"/>
              <a:t>Incase of not sufficient assets, lender can ask for personal guarantees</a:t>
            </a:r>
            <a:endParaRPr/>
          </a:p>
          <a:p>
            <a:pPr indent="-342900" lvl="0" marL="342900" rtl="0" algn="l">
              <a:lnSpc>
                <a:spcPct val="100000"/>
              </a:lnSpc>
              <a:spcBef>
                <a:spcPts val="640"/>
              </a:spcBef>
              <a:spcAft>
                <a:spcPts val="0"/>
              </a:spcAft>
              <a:buClr>
                <a:schemeClr val="dk1"/>
              </a:buClr>
              <a:buSzPts val="3200"/>
              <a:buChar char="•"/>
            </a:pPr>
            <a:r>
              <a:rPr lang="en-US"/>
              <a:t>Overdraft loans</a:t>
            </a:r>
            <a:endParaRPr/>
          </a:p>
          <a:p>
            <a:pPr indent="-285750" lvl="1" marL="742950" rtl="0" algn="l">
              <a:lnSpc>
                <a:spcPct val="100000"/>
              </a:lnSpc>
              <a:spcBef>
                <a:spcPts val="560"/>
              </a:spcBef>
              <a:spcAft>
                <a:spcPts val="0"/>
              </a:spcAft>
              <a:buClr>
                <a:schemeClr val="dk1"/>
              </a:buClr>
              <a:buSzPts val="2800"/>
              <a:buChar char="–"/>
            </a:pPr>
            <a:r>
              <a:rPr lang="en-US"/>
              <a:t>A bank can withdraw overdraft facility – can cause of liquidation of company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