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b="0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3000375" y="2640013"/>
            <a:ext cx="314801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360738" y="4008438"/>
            <a:ext cx="242728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Chapter</a:t>
            </a:r>
            <a:r>
              <a:rPr b="0" i="0" lang="en-US" sz="3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1346200" y="347663"/>
            <a:ext cx="645795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84425" lvl="0" marL="2397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Conﬂicts</a:t>
            </a: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</a:t>
            </a: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536575" y="1641475"/>
            <a:ext cx="7920038" cy="4565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0" rtl="0" algn="l">
              <a:lnSpc>
                <a:spcPct val="1187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Individually,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187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14(4)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(a)-(c)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958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together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together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describing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might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invoked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imaginary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mbria"/>
              <a:buNone/>
            </a:pPr>
            <a:r>
              <a:rPr lang="en-US"/>
              <a:t>Takeovers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536575" y="1722438"/>
            <a:ext cx="8070850" cy="460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 being taken over by a larger company B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 acquires all shares of A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By paying them in Cash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Or in its own shares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Mixture of both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Owners as directors, continue to work with new company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Reasons for selling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Convert paper money to real money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Need for further capital investment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 has intellectual property or have high level skills that compliments B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-&gt; automatically carrying out failure mode analysis on electrical car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 -&gt; electronic design automation tools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Takeovers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1991 SD-Scicon British software house specialized in defense and other hi-tech systems 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EDS -&gt; IT services to large organizations in health services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EDS tookover SD-Scicon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SD-Scicon disappeared – EDS showed no interest in SD-Scicon’s traditional market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EDS was acquired by Hewlett-Packard for 13.9billion dollars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EDS -&gt; player of IT services market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EDS retained its identity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Breaking EDS would lose purpose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Strict regulations to stop exploit situation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Takeovers Reasons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Expanding the customer base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provides services same as B, B to look for customers in different geographical area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Expanding its range of offerings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offering HR packages, B offers payroll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Acquiring new staff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Economies of scale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Vertical integration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strategy where a company expands its business operations into different steps on the same production path</a:t>
            </a:r>
            <a:endParaRPr>
              <a:solidFill>
                <a:srgbClr val="FF0000"/>
              </a:solidFill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Eliminating a competitor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Mergers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New company is formed, which buys the shares of both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Bell Atlantic and GTE to form Verizon Communications Inc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Mergers on large scale can effect on competition and public interest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May subject to examination under monopolies act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Took 2 years for above mentioned merger to take place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Management buyouts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Usually require lot capital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Conflict of interest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Outsourcing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Conservative party to reduce civil servants and outsource IT services in UK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Difficulty of civil service to hire and retain good IT staff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Arguments for outsourcing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Frees management to focus on core business related goals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Cost of IT services more visible – easy to control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Specialist companies produce effective systems</a:t>
            </a:r>
            <a:endParaRPr/>
          </a:p>
          <a:p>
            <a:pPr indent="-228600" lvl="2" marL="1005839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More experience than user companies</a:t>
            </a:r>
            <a:endParaRPr/>
          </a:p>
          <a:p>
            <a:pPr indent="-228600" lvl="2" marL="1005839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Justify high qualified/specialists staff</a:t>
            </a:r>
            <a:endParaRPr/>
          </a:p>
          <a:p>
            <a:pPr indent="-228600" lvl="2" marL="1005839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Better career path for IT professionals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Overall it saves money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Outsourcing too much may lose control and understanding of their operations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Non Commercial Bodies</a:t>
            </a:r>
            <a:br>
              <a:rPr lang="en-US"/>
            </a:br>
            <a:r>
              <a:rPr lang="en-US"/>
              <a:t>	Statutory bodies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In UK 20% public sector – 80% private sector jobs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Local government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National health service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Police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Education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Armed forces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Operates on large scale data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Department of Work and Pensions holds 50 million people in UK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Great need of IT services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Employ people directly or other private companies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Non Commercial Bodies</a:t>
            </a:r>
            <a:br>
              <a:rPr lang="en-US"/>
            </a:br>
            <a:r>
              <a:rPr lang="en-US"/>
              <a:t>	Statutory bodies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Objectives of private sector 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Make more and more money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Directors run the company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Controlled by shareholders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Objectives of public sector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Provide public service</a:t>
            </a:r>
            <a:endParaRPr/>
          </a:p>
          <a:p>
            <a:pPr indent="-228600" lvl="2" marL="1005839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Maintain good conditions of roads, providing good education etc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Accountability mechanism for management ?</a:t>
            </a:r>
            <a:endParaRPr/>
          </a:p>
          <a:p>
            <a:pPr indent="-101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Non Commercial Bodies</a:t>
            </a:r>
            <a:br>
              <a:rPr lang="en-US"/>
            </a:br>
            <a:r>
              <a:rPr lang="en-US"/>
              <a:t>	Statutory bodies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Management accountability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Accountability through ballot box</a:t>
            </a:r>
            <a:endParaRPr/>
          </a:p>
          <a:p>
            <a:pPr indent="-228600" lvl="2" marL="1005839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Members of parliament and local government (councilors) are elected</a:t>
            </a:r>
            <a:endParaRPr/>
          </a:p>
          <a:p>
            <a:pPr indent="-228600" lvl="2" marL="1005839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Members of parliament and local government (councilors) are policy makers</a:t>
            </a:r>
            <a:endParaRPr/>
          </a:p>
          <a:p>
            <a:pPr indent="-228600" lvl="2" marL="1005839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National government and councilors employ professionals</a:t>
            </a:r>
            <a:endParaRPr/>
          </a:p>
          <a:p>
            <a:pPr indent="-228600" lvl="3" marL="128016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Civil servants</a:t>
            </a:r>
            <a:endParaRPr/>
          </a:p>
          <a:p>
            <a:pPr indent="-228600" lvl="3" marL="128016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Engineers</a:t>
            </a:r>
            <a:endParaRPr/>
          </a:p>
          <a:p>
            <a:pPr indent="-228600" lvl="3" marL="128016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IT staff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Tension between politicians and professionals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If outsourced, blame is usually put on companies outsourced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Politicians – over ambitious goals without getting professional advice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746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Becoming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Legal Entity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536575" y="1643063"/>
            <a:ext cx="7886700" cy="5389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0" rtl="0" algn="l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different ways in which an organisation can be become a legal entity;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situations for which the different types of legal entity are appropriate;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limited company is and why it is the preferred legal form for a commercial organisation;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meant by the terms takeover, merger, management buyout and outsourcing;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55600" marR="0" rtl="0" algn="l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ways in which the law regulates limited companies.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Other non-profit-making bodies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Other than statuary bodies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Professional bodies – BCS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Charities – Oxfam – Christian Aid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Legal status as company limited by guarantee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Instead of subscribing for shares – incase of liability, members pay small amount each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Profits not allowed to be distributed to its members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It can apply for charitable status and grant of royal charter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BCS incorporated by royal charter and registered charity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Royal charter states that “government and control of the institute and its affairs shall be vested in the TrusteeBoard”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BCS being large professional body is run by members and volunteers </a:t>
            </a:r>
            <a:endParaRPr/>
          </a:p>
          <a:p>
            <a:pPr indent="-88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746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Becoming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Legal Entity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36575" y="1643063"/>
            <a:ext cx="7886700" cy="437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0" rtl="0" algn="l">
              <a:lnSpc>
                <a:spcPct val="119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commercial,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public,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not-for-proﬁt.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19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Mostly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commercial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proﬁts.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Diﬀerent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77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formalities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6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turnover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enough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VAT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liable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debts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assets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home,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savings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7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Partnership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unless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7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Partnership Act 1890 applies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7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are jointly responsible for liabilities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7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difficulty; changing ownership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700" marR="0" rtl="0" algn="l">
              <a:lnSpc>
                <a:spcPct val="958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professionals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law,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medical,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liable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liability partnership;  collective responsibility, legal entity  unlike partnership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749300" marR="0" rtl="0" algn="l">
              <a:lnSpc>
                <a:spcPct val="100000"/>
              </a:lnSpc>
              <a:spcBef>
                <a:spcPts val="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preferred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commercial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ﬁrms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973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Limited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companies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536575" y="1643063"/>
            <a:ext cx="8026400" cy="3830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79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79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Ownership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bought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shareholders, some or whole profit is distributed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749300" marR="0" rtl="0" algn="l">
              <a:lnSpc>
                <a:spcPct val="79000"/>
              </a:lnSpc>
              <a:spcBef>
                <a:spcPts val="63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incurred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(money they paid)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UK: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98863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(plc):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749300" marR="0" rtl="0" algn="l">
              <a:lnSpc>
                <a:spcPct val="79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(Ltd):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973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Limited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companies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536575" y="1643063"/>
            <a:ext cx="8026400" cy="423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provide details to Companies House (Gov Agency)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 account and annual reports to be submitted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Previously limited company could be formed only by either Act of Parliament or Royal Charter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and expensive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UK parliament developed acts, middle of 19</a:t>
            </a:r>
            <a:r>
              <a:rPr b="0" baseline="30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Century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principles mentioned before, details may vary country to country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 Act 2006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1300 sections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931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Setting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up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company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536575" y="1641475"/>
            <a:ext cx="7959725" cy="444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0" rtl="0" algn="l">
              <a:lnSpc>
                <a:spcPct val="1187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necessary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lawyer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8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Easiest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“oﬀ-the-shelf”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tailor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(change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objectives,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constitution,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95833"/>
              </a:lnSpc>
              <a:spcBef>
                <a:spcPts val="71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Registering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yourself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£100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(same-day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slower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ﬁll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8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UK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similar,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easy,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companies.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countries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thousands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pounds.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136650" y="76200"/>
            <a:ext cx="6870700" cy="1354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Constitution of Limited Company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536575" y="1643063"/>
            <a:ext cx="7921625" cy="4749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0" rtl="0" algn="l">
              <a:lnSpc>
                <a:spcPct val="11807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8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Memorandum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oﬃce,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company,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(saying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owners),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capital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shares,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£1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capital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£50K).Concludes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8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technical.Covers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run,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directors,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8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Shareholders agreements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81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registered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deposit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3990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Directors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536575" y="1643063"/>
            <a:ext cx="7962900" cy="4560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shareholders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regard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employees’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18055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beneﬁt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“professional”)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18055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conﬂicts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Legally (external obligations):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aware of the ﬁnancial position of the company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allow it to continue to incur debts when they know or should have known that the company will be unable to repay them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ﬁling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Complies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executive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(employed)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non-executive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(non-employed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8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secretary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communications, public company must have a secretary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mbria"/>
              <a:buNone/>
            </a:pPr>
            <a:r>
              <a:rPr lang="en-US"/>
              <a:t>Directors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536575" y="1722438"/>
            <a:ext cx="8070850" cy="4099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Directors act in good faith and for the benefit for the company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	losing a contract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	required to pay company the compensation</a:t>
            </a:r>
            <a:endParaRPr/>
          </a:p>
          <a:p>
            <a:pPr indent="-156527" lvl="0" marL="28575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Directors must exercise the skill and care that is expected from their qualification and experience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None/>
            </a:pPr>
            <a:r>
              <a:rPr lang="en-US"/>
              <a:t>	signed a contract for computers not suitable for company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None/>
            </a:pPr>
            <a:r>
              <a:rPr lang="en-US"/>
              <a:t>	court may order to pay back cost of computer to company</a:t>
            </a:r>
            <a:endParaRPr/>
          </a:p>
          <a:p>
            <a:pPr indent="-156527" lvl="0" marL="28575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Director interested to make a contract with a company (cleaning etc) should inform board of directors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	the model article stipulate the director himself should not be  	allowed to vote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