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When we say that "jobs are less standardized," we are referring to the idea that traditional job roles and tasks are becoming less rigidly defined and more fluid in nature.</a:t>
            </a:r>
            <a:endParaRPr/>
          </a:p>
        </p:txBody>
      </p:sp>
      <p:sp>
        <p:nvSpPr>
          <p:cNvPr id="107" name="Google Shape;107;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More about matrix management: https://gocardless.com/guides/posts/matrix-management/#:~:text=Matrix%20management%20is%20a%20form,both%20functions%20and%20project%20lines.</a:t>
            </a:r>
            <a:endParaRPr/>
          </a:p>
        </p:txBody>
      </p:sp>
      <p:sp>
        <p:nvSpPr>
          <p:cNvPr id="113" name="Google Shape;113;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6" name="Google Shape;16;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4579938" y="2324101"/>
            <a:ext cx="5851525" cy="1752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9" name="Google Shape;79;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p:txBody>
      </p:sp>
      <p:sp>
        <p:nvSpPr>
          <p:cNvPr id="22" name="Google Shape;22;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3600"/>
              <a:buFont typeface="Cambria"/>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SzPts val="2000"/>
              <a:buNone/>
              <a:defRPr sz="2000">
                <a:solidFill>
                  <a:srgbClr val="8C8B8A"/>
                </a:solidFill>
              </a:defRPr>
            </a:lvl1pPr>
            <a:lvl2pPr indent="-228600" lvl="1" marL="914400" algn="l">
              <a:lnSpc>
                <a:spcPct val="100000"/>
              </a:lnSpc>
              <a:spcBef>
                <a:spcPts val="360"/>
              </a:spcBef>
              <a:spcAft>
                <a:spcPts val="0"/>
              </a:spcAft>
              <a:buSzPts val="1800"/>
              <a:buNone/>
              <a:defRPr sz="1800">
                <a:solidFill>
                  <a:srgbClr val="8C8B8A"/>
                </a:solidFill>
              </a:defRPr>
            </a:lvl2pPr>
            <a:lvl3pPr indent="-228600" lvl="2" marL="1371600" algn="l">
              <a:lnSpc>
                <a:spcPct val="100000"/>
              </a:lnSpc>
              <a:spcBef>
                <a:spcPts val="320"/>
              </a:spcBef>
              <a:spcAft>
                <a:spcPts val="0"/>
              </a:spcAft>
              <a:buSzPts val="1600"/>
              <a:buNone/>
              <a:defRPr sz="1600">
                <a:solidFill>
                  <a:srgbClr val="8C8B8A"/>
                </a:solidFill>
              </a:defRPr>
            </a:lvl3pPr>
            <a:lvl4pPr indent="-228600" lvl="3" marL="1828800" algn="l">
              <a:lnSpc>
                <a:spcPct val="100000"/>
              </a:lnSpc>
              <a:spcBef>
                <a:spcPts val="280"/>
              </a:spcBef>
              <a:spcAft>
                <a:spcPts val="0"/>
              </a:spcAft>
              <a:buSzPts val="1400"/>
              <a:buNone/>
              <a:defRPr sz="1400">
                <a:solidFill>
                  <a:srgbClr val="8C8B8A"/>
                </a:solidFill>
              </a:defRPr>
            </a:lvl4pPr>
            <a:lvl5pPr indent="-228600" lvl="4" marL="2286000" algn="l">
              <a:lnSpc>
                <a:spcPct val="100000"/>
              </a:lnSpc>
              <a:spcBef>
                <a:spcPts val="280"/>
              </a:spcBef>
              <a:spcAft>
                <a:spcPts val="0"/>
              </a:spcAft>
              <a:buSzPts val="1400"/>
              <a:buNone/>
              <a:defRPr sz="1400">
                <a:solidFill>
                  <a:srgbClr val="8C8B8A"/>
                </a:solidFill>
              </a:defRPr>
            </a:lvl5pPr>
            <a:lvl6pPr indent="-228600" lvl="5" marL="2743200" algn="l">
              <a:lnSpc>
                <a:spcPct val="100000"/>
              </a:lnSpc>
              <a:spcBef>
                <a:spcPts val="280"/>
              </a:spcBef>
              <a:spcAft>
                <a:spcPts val="0"/>
              </a:spcAft>
              <a:buSzPts val="1400"/>
              <a:buNone/>
              <a:defRPr sz="1400">
                <a:solidFill>
                  <a:srgbClr val="8C8B8A"/>
                </a:solidFill>
              </a:defRPr>
            </a:lvl6pPr>
            <a:lvl7pPr indent="-228600" lvl="6" marL="3200400" algn="l">
              <a:lnSpc>
                <a:spcPct val="100000"/>
              </a:lnSpc>
              <a:spcBef>
                <a:spcPts val="280"/>
              </a:spcBef>
              <a:spcAft>
                <a:spcPts val="0"/>
              </a:spcAft>
              <a:buSzPts val="1400"/>
              <a:buNone/>
              <a:defRPr sz="1400">
                <a:solidFill>
                  <a:srgbClr val="8C8B8A"/>
                </a:solidFill>
              </a:defRPr>
            </a:lvl7pPr>
            <a:lvl8pPr indent="-228600" lvl="7" marL="3657600" algn="l">
              <a:lnSpc>
                <a:spcPct val="100000"/>
              </a:lnSpc>
              <a:spcBef>
                <a:spcPts val="280"/>
              </a:spcBef>
              <a:spcAft>
                <a:spcPts val="0"/>
              </a:spcAft>
              <a:buSzPts val="1400"/>
              <a:buNone/>
              <a:defRPr sz="1400">
                <a:solidFill>
                  <a:srgbClr val="8C8B8A"/>
                </a:solidFill>
              </a:defRPr>
            </a:lvl8pPr>
            <a:lvl9pPr indent="-228600" lvl="8" marL="4114800" algn="l">
              <a:lnSpc>
                <a:spcPct val="100000"/>
              </a:lnSpc>
              <a:spcBef>
                <a:spcPts val="280"/>
              </a:spcBef>
              <a:spcAft>
                <a:spcPts val="0"/>
              </a:spcAft>
              <a:buSzPts val="1400"/>
              <a:buNone/>
              <a:defRPr sz="1400">
                <a:solidFill>
                  <a:srgbClr val="8C8B8A"/>
                </a:solidFill>
              </a:defRPr>
            </a:lvl9pPr>
          </a:lstStyle>
          <a:p/>
        </p:txBody>
      </p:sp>
      <p:sp>
        <p:nvSpPr>
          <p:cNvPr id="28" name="Google Shape;28;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4" name="Google Shape;34;p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5" name="Google Shape;35;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1" sz="2000">
                <a:solidFill>
                  <a:schemeClr val="dk2"/>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1" name="Google Shape;41;p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2" name="Google Shape;42;p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1" sz="2000">
                <a:solidFill>
                  <a:schemeClr val="dk2"/>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3" name="Google Shape;43;p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4" name="Google Shape;44;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200"/>
              <a:buFont typeface="Cambria"/>
              <a:buNone/>
              <a:defRPr b="1" sz="2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600"/>
              <a:buNone/>
              <a:defRPr sz="16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59" name="Google Shape;59;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200"/>
              <a:buFont typeface="Cambria"/>
              <a:buNone/>
              <a:defRPr b="1" sz="2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p:nvPr>
            <p:ph idx="2" type="pic"/>
          </p:nvPr>
        </p:nvSpPr>
        <p:spPr>
          <a:xfrm>
            <a:off x="0" y="0"/>
            <a:ext cx="8458200" cy="5486400"/>
          </a:xfrm>
          <a:prstGeom prst="rect">
            <a:avLst/>
          </a:prstGeom>
          <a:noFill/>
          <a:ln>
            <a:noFill/>
          </a:ln>
        </p:spPr>
      </p:sp>
      <p:sp>
        <p:nvSpPr>
          <p:cNvPr id="66" name="Google Shape;66;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600"/>
              <a:buNone/>
              <a:defRPr sz="16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7" name="Google Shape;67;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 name="Google Shape;10;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457200" y="2133600"/>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600"/>
              <a:buFont typeface="Cambria"/>
              <a:buNone/>
            </a:pPr>
            <a:r>
              <a:rPr lang="en-US"/>
              <a:t>Structures and Management of Organizations</a:t>
            </a:r>
            <a:br>
              <a:rPr lang="en-US"/>
            </a:br>
            <a:r>
              <a:rPr lang="en-US"/>
              <a:t>Chapter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Structuring Principles</a:t>
            </a:r>
            <a:br>
              <a:rPr lang="en-US"/>
            </a:br>
            <a:r>
              <a:rPr lang="en-US"/>
              <a:t>Product Line Structure</a:t>
            </a:r>
            <a:endParaRPr/>
          </a:p>
        </p:txBody>
      </p:sp>
      <p:sp>
        <p:nvSpPr>
          <p:cNvPr id="141" name="Google Shape;141;p2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1" marL="640080" rtl="0" algn="l">
              <a:lnSpc>
                <a:spcPct val="100000"/>
              </a:lnSpc>
              <a:spcBef>
                <a:spcPts val="0"/>
              </a:spcBef>
              <a:spcAft>
                <a:spcPts val="0"/>
              </a:spcAft>
              <a:buSzPts val="2000"/>
              <a:buChar char="•"/>
            </a:pPr>
            <a:r>
              <a:rPr lang="en-US"/>
              <a:t>Based on different types of products</a:t>
            </a:r>
            <a:endParaRPr/>
          </a:p>
          <a:p>
            <a:pPr indent="-228600" lvl="1" marL="640080" rtl="0" algn="l">
              <a:lnSpc>
                <a:spcPct val="100000"/>
              </a:lnSpc>
              <a:spcBef>
                <a:spcPts val="400"/>
              </a:spcBef>
              <a:spcAft>
                <a:spcPts val="0"/>
              </a:spcAft>
              <a:buSzPts val="2000"/>
              <a:buChar char="•"/>
            </a:pPr>
            <a:r>
              <a:rPr lang="en-US"/>
              <a:t>Motor Vehicle Industry</a:t>
            </a:r>
            <a:endParaRPr/>
          </a:p>
          <a:p>
            <a:pPr indent="-228600" lvl="2" marL="1005839" rtl="0" algn="l">
              <a:lnSpc>
                <a:spcPct val="100000"/>
              </a:lnSpc>
              <a:spcBef>
                <a:spcPts val="360"/>
              </a:spcBef>
              <a:spcAft>
                <a:spcPts val="0"/>
              </a:spcAft>
              <a:buSzPts val="1800"/>
              <a:buChar char="•"/>
            </a:pPr>
            <a:r>
              <a:rPr lang="en-US"/>
              <a:t>Cars and light vans</a:t>
            </a:r>
            <a:endParaRPr/>
          </a:p>
          <a:p>
            <a:pPr indent="-228600" lvl="2" marL="1005839" rtl="0" algn="l">
              <a:lnSpc>
                <a:spcPct val="100000"/>
              </a:lnSpc>
              <a:spcBef>
                <a:spcPts val="360"/>
              </a:spcBef>
              <a:spcAft>
                <a:spcPts val="0"/>
              </a:spcAft>
              <a:buSzPts val="1800"/>
              <a:buChar char="•"/>
            </a:pPr>
            <a:r>
              <a:rPr lang="en-US"/>
              <a:t>Heavy goods vehicles </a:t>
            </a:r>
            <a:endParaRPr/>
          </a:p>
          <a:p>
            <a:pPr indent="-228600" lvl="2" marL="1005839" rtl="0" algn="l">
              <a:lnSpc>
                <a:spcPct val="100000"/>
              </a:lnSpc>
              <a:spcBef>
                <a:spcPts val="360"/>
              </a:spcBef>
              <a:spcAft>
                <a:spcPts val="0"/>
              </a:spcAft>
              <a:buSzPts val="1800"/>
              <a:buChar char="•"/>
            </a:pPr>
            <a:r>
              <a:rPr lang="en-US"/>
              <a:t>Replacement parts</a:t>
            </a:r>
            <a:endParaRPr/>
          </a:p>
          <a:p>
            <a:pPr indent="-228600" lvl="1" marL="640080" rtl="0" algn="l">
              <a:lnSpc>
                <a:spcPct val="100000"/>
              </a:lnSpc>
              <a:spcBef>
                <a:spcPts val="400"/>
              </a:spcBef>
              <a:spcAft>
                <a:spcPts val="0"/>
              </a:spcAft>
              <a:buSzPts val="2000"/>
              <a:buChar char="•"/>
            </a:pPr>
            <a:r>
              <a:rPr lang="en-US"/>
              <a:t>Software for Corporate Customers</a:t>
            </a:r>
            <a:endParaRPr/>
          </a:p>
          <a:p>
            <a:pPr indent="-228600" lvl="2" marL="1005839" rtl="0" algn="l">
              <a:lnSpc>
                <a:spcPct val="100000"/>
              </a:lnSpc>
              <a:spcBef>
                <a:spcPts val="360"/>
              </a:spcBef>
              <a:spcAft>
                <a:spcPts val="0"/>
              </a:spcAft>
              <a:buSzPts val="1800"/>
              <a:buChar char="•"/>
            </a:pPr>
            <a:r>
              <a:rPr lang="en-US"/>
              <a:t>Development</a:t>
            </a:r>
            <a:endParaRPr/>
          </a:p>
          <a:p>
            <a:pPr indent="-228600" lvl="2" marL="1005839" rtl="0" algn="l">
              <a:lnSpc>
                <a:spcPct val="100000"/>
              </a:lnSpc>
              <a:spcBef>
                <a:spcPts val="360"/>
              </a:spcBef>
              <a:spcAft>
                <a:spcPts val="0"/>
              </a:spcAft>
              <a:buSzPts val="1800"/>
              <a:buChar char="•"/>
            </a:pPr>
            <a:r>
              <a:rPr lang="en-US"/>
              <a:t>Maintenance and Support</a:t>
            </a:r>
            <a:endParaRPr/>
          </a:p>
          <a:p>
            <a:pPr indent="-228600" lvl="2" marL="1005839" rtl="0" algn="l">
              <a:lnSpc>
                <a:spcPct val="100000"/>
              </a:lnSpc>
              <a:spcBef>
                <a:spcPts val="360"/>
              </a:spcBef>
              <a:spcAft>
                <a:spcPts val="0"/>
              </a:spcAft>
              <a:buSzPts val="1800"/>
              <a:buChar char="•"/>
            </a:pPr>
            <a:r>
              <a:rPr lang="en-US"/>
              <a:t>Training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Structuring Principles</a:t>
            </a:r>
            <a:br>
              <a:rPr lang="en-US"/>
            </a:br>
            <a:r>
              <a:rPr lang="en-US"/>
              <a:t>Market Sector</a:t>
            </a:r>
            <a:endParaRPr/>
          </a:p>
        </p:txBody>
      </p:sp>
      <p:sp>
        <p:nvSpPr>
          <p:cNvPr id="147" name="Google Shape;147;p2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1" marL="640080" rtl="0" algn="l">
              <a:lnSpc>
                <a:spcPct val="100000"/>
              </a:lnSpc>
              <a:spcBef>
                <a:spcPts val="0"/>
              </a:spcBef>
              <a:spcAft>
                <a:spcPts val="0"/>
              </a:spcAft>
              <a:buSzPts val="2000"/>
              <a:buChar char="•"/>
            </a:pPr>
            <a:r>
              <a:rPr lang="en-US"/>
              <a:t>Based on different market sectors to which its customer/prospective customers belong</a:t>
            </a:r>
            <a:endParaRPr/>
          </a:p>
          <a:p>
            <a:pPr indent="-228600" lvl="1" marL="640080" rtl="0" algn="l">
              <a:lnSpc>
                <a:spcPct val="100000"/>
              </a:lnSpc>
              <a:spcBef>
                <a:spcPts val="400"/>
              </a:spcBef>
              <a:spcAft>
                <a:spcPts val="0"/>
              </a:spcAft>
              <a:buSzPts val="2000"/>
              <a:buChar char="•"/>
            </a:pPr>
            <a:r>
              <a:rPr lang="en-US"/>
              <a:t>Popular in IT industry</a:t>
            </a:r>
            <a:endParaRPr/>
          </a:p>
          <a:p>
            <a:pPr indent="-228600" lvl="2" marL="1005839" rtl="0" algn="l">
              <a:lnSpc>
                <a:spcPct val="100000"/>
              </a:lnSpc>
              <a:spcBef>
                <a:spcPts val="360"/>
              </a:spcBef>
              <a:spcAft>
                <a:spcPts val="0"/>
              </a:spcAft>
              <a:buSzPts val="1800"/>
              <a:buChar char="•"/>
            </a:pPr>
            <a:r>
              <a:rPr lang="en-US"/>
              <a:t>Sales and Marketing point of view, each division can clearly identify customers</a:t>
            </a:r>
            <a:endParaRPr/>
          </a:p>
          <a:p>
            <a:pPr indent="-228600" lvl="2" marL="1005839" rtl="0" algn="l">
              <a:lnSpc>
                <a:spcPct val="100000"/>
              </a:lnSpc>
              <a:spcBef>
                <a:spcPts val="360"/>
              </a:spcBef>
              <a:spcAft>
                <a:spcPts val="0"/>
              </a:spcAft>
              <a:buSzPts val="1800"/>
              <a:buChar char="•"/>
            </a:pPr>
            <a:r>
              <a:rPr lang="en-US"/>
              <a:t>Staff (sales and technical both), familiar with customers problems</a:t>
            </a:r>
            <a:endParaRPr/>
          </a:p>
          <a:p>
            <a:pPr indent="-228600" lvl="2" marL="1005839" rtl="0" algn="l">
              <a:lnSpc>
                <a:spcPct val="100000"/>
              </a:lnSpc>
              <a:spcBef>
                <a:spcPts val="360"/>
              </a:spcBef>
              <a:spcAft>
                <a:spcPts val="0"/>
              </a:spcAft>
              <a:buSzPts val="1800"/>
              <a:buChar char="•"/>
            </a:pPr>
            <a:r>
              <a:rPr lang="en-US"/>
              <a:t>Within company, divisions unaware of each other’s expertise</a:t>
            </a:r>
            <a:endParaRPr/>
          </a:p>
          <a:p>
            <a:pPr indent="-228600" lvl="2" marL="1005839" rtl="0" algn="l">
              <a:lnSpc>
                <a:spcPct val="100000"/>
              </a:lnSpc>
              <a:spcBef>
                <a:spcPts val="360"/>
              </a:spcBef>
              <a:spcAft>
                <a:spcPts val="0"/>
              </a:spcAft>
              <a:buSzPts val="1800"/>
              <a:buChar char="•"/>
            </a:pPr>
            <a:r>
              <a:rPr lang="en-US"/>
              <a:t>Too much focus on traditional areas, new opportunities missed</a:t>
            </a:r>
            <a:endParaRPr/>
          </a:p>
          <a:p>
            <a:pPr indent="-114300" lvl="2" marL="1005839" rtl="0" algn="l">
              <a:lnSpc>
                <a:spcPct val="100000"/>
              </a:lnSpc>
              <a:spcBef>
                <a:spcPts val="36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Structuring Principles</a:t>
            </a:r>
            <a:br>
              <a:rPr lang="en-US"/>
            </a:br>
            <a:r>
              <a:rPr lang="en-US"/>
              <a:t>Structure by Technology</a:t>
            </a:r>
            <a:endParaRPr/>
          </a:p>
        </p:txBody>
      </p:sp>
      <p:sp>
        <p:nvSpPr>
          <p:cNvPr id="153" name="Google Shape;153;p2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1" marL="640080" rtl="0" algn="l">
              <a:lnSpc>
                <a:spcPct val="100000"/>
              </a:lnSpc>
              <a:spcBef>
                <a:spcPts val="0"/>
              </a:spcBef>
              <a:spcAft>
                <a:spcPts val="0"/>
              </a:spcAft>
              <a:buSzPts val="2000"/>
              <a:buChar char="•"/>
            </a:pPr>
            <a:r>
              <a:rPr lang="en-US"/>
              <a:t>Divisions of software companies</a:t>
            </a:r>
            <a:endParaRPr/>
          </a:p>
          <a:p>
            <a:pPr indent="-228600" lvl="2" marL="1005839" rtl="0" algn="l">
              <a:lnSpc>
                <a:spcPct val="100000"/>
              </a:lnSpc>
              <a:spcBef>
                <a:spcPts val="360"/>
              </a:spcBef>
              <a:spcAft>
                <a:spcPts val="0"/>
              </a:spcAft>
              <a:buSzPts val="1800"/>
              <a:buChar char="•"/>
            </a:pPr>
            <a:r>
              <a:rPr lang="en-US"/>
              <a:t>AI</a:t>
            </a:r>
            <a:endParaRPr/>
          </a:p>
          <a:p>
            <a:pPr indent="-228600" lvl="2" marL="1005839" rtl="0" algn="l">
              <a:lnSpc>
                <a:spcPct val="100000"/>
              </a:lnSpc>
              <a:spcBef>
                <a:spcPts val="360"/>
              </a:spcBef>
              <a:spcAft>
                <a:spcPts val="0"/>
              </a:spcAft>
              <a:buSzPts val="1800"/>
              <a:buChar char="•"/>
            </a:pPr>
            <a:r>
              <a:rPr lang="en-US"/>
              <a:t>Communications</a:t>
            </a:r>
            <a:endParaRPr/>
          </a:p>
          <a:p>
            <a:pPr indent="-228600" lvl="2" marL="1005839" rtl="0" algn="l">
              <a:lnSpc>
                <a:spcPct val="100000"/>
              </a:lnSpc>
              <a:spcBef>
                <a:spcPts val="360"/>
              </a:spcBef>
              <a:spcAft>
                <a:spcPts val="0"/>
              </a:spcAft>
              <a:buSzPts val="1800"/>
              <a:buChar char="•"/>
            </a:pPr>
            <a:r>
              <a:rPr lang="en-US"/>
              <a:t>Web-based systems</a:t>
            </a:r>
            <a:endParaRPr/>
          </a:p>
          <a:p>
            <a:pPr indent="-228600" lvl="2" marL="1005839" rtl="0" algn="l">
              <a:lnSpc>
                <a:spcPct val="100000"/>
              </a:lnSpc>
              <a:spcBef>
                <a:spcPts val="360"/>
              </a:spcBef>
              <a:spcAft>
                <a:spcPts val="0"/>
              </a:spcAft>
              <a:buSzPts val="1800"/>
              <a:buChar char="•"/>
            </a:pPr>
            <a:r>
              <a:rPr lang="en-US"/>
              <a:t>Real-time systems</a:t>
            </a:r>
            <a:endParaRPr/>
          </a:p>
          <a:p>
            <a:pPr indent="-228600" lvl="1" marL="640080" rtl="0" algn="l">
              <a:lnSpc>
                <a:spcPct val="100000"/>
              </a:lnSpc>
              <a:spcBef>
                <a:spcPts val="400"/>
              </a:spcBef>
              <a:spcAft>
                <a:spcPts val="0"/>
              </a:spcAft>
              <a:buSzPts val="2000"/>
              <a:buChar char="•"/>
            </a:pPr>
            <a:r>
              <a:rPr lang="en-US"/>
              <a:t>Problems</a:t>
            </a:r>
            <a:endParaRPr/>
          </a:p>
          <a:p>
            <a:pPr indent="-228600" lvl="2" marL="1005839" rtl="0" algn="l">
              <a:lnSpc>
                <a:spcPct val="100000"/>
              </a:lnSpc>
              <a:spcBef>
                <a:spcPts val="360"/>
              </a:spcBef>
              <a:spcAft>
                <a:spcPts val="0"/>
              </a:spcAft>
              <a:buSzPts val="1800"/>
              <a:buChar char="•"/>
            </a:pPr>
            <a:r>
              <a:rPr lang="en-US"/>
              <a:t>Different technologies to meet customer’s needs</a:t>
            </a:r>
            <a:endParaRPr/>
          </a:p>
          <a:p>
            <a:pPr indent="-228600" lvl="2" marL="1005839" rtl="0" algn="l">
              <a:lnSpc>
                <a:spcPct val="100000"/>
              </a:lnSpc>
              <a:spcBef>
                <a:spcPts val="360"/>
              </a:spcBef>
              <a:spcAft>
                <a:spcPts val="0"/>
              </a:spcAft>
              <a:buSzPts val="1800"/>
              <a:buChar char="•"/>
            </a:pPr>
            <a:r>
              <a:rPr lang="en-US"/>
              <a:t>Many software engineers competent in many technologies</a:t>
            </a:r>
            <a:endParaRPr/>
          </a:p>
          <a:p>
            <a:pPr indent="-228600" lvl="2" marL="1005839" rtl="0" algn="l">
              <a:lnSpc>
                <a:spcPct val="100000"/>
              </a:lnSpc>
              <a:spcBef>
                <a:spcPts val="360"/>
              </a:spcBef>
              <a:spcAft>
                <a:spcPts val="0"/>
              </a:spcAft>
              <a:buSzPts val="1800"/>
              <a:buChar char="•"/>
            </a:pPr>
            <a:r>
              <a:rPr lang="en-US"/>
              <a:t>Difficult for sales and marketing to predict which possible client need which technology</a:t>
            </a:r>
            <a:endParaRPr/>
          </a:p>
          <a:p>
            <a:pPr indent="-228600" lvl="3" marL="1280160" rtl="0" algn="l">
              <a:lnSpc>
                <a:spcPct val="100000"/>
              </a:lnSpc>
              <a:spcBef>
                <a:spcPts val="320"/>
              </a:spcBef>
              <a:spcAft>
                <a:spcPts val="0"/>
              </a:spcAft>
              <a:buSzPts val="1600"/>
              <a:buChar char="•"/>
            </a:pPr>
            <a:r>
              <a:rPr lang="en-US"/>
              <a:t>Not </a:t>
            </a:r>
            <a:r>
              <a:rPr b="1" lang="en-US"/>
              <a:t>sufficiently customer focused</a:t>
            </a:r>
            <a:r>
              <a:rPr lang="en-US"/>
              <a:t>, rather selling the technologies they have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59" name="Google Shape;159;p2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1" marL="640080" rtl="0" algn="l">
              <a:lnSpc>
                <a:spcPct val="100000"/>
              </a:lnSpc>
              <a:spcBef>
                <a:spcPts val="0"/>
              </a:spcBef>
              <a:spcAft>
                <a:spcPts val="0"/>
              </a:spcAft>
              <a:buSzPts val="2000"/>
              <a:buChar char="•"/>
            </a:pPr>
            <a:r>
              <a:rPr lang="en-US"/>
              <a:t>Project based organizations</a:t>
            </a:r>
            <a:endParaRPr/>
          </a:p>
          <a:p>
            <a:pPr indent="-228600" lvl="2" marL="1005839" rtl="0" algn="l">
              <a:lnSpc>
                <a:spcPct val="100000"/>
              </a:lnSpc>
              <a:spcBef>
                <a:spcPts val="360"/>
              </a:spcBef>
              <a:spcAft>
                <a:spcPts val="0"/>
              </a:spcAft>
              <a:buSzPts val="1800"/>
              <a:buChar char="•"/>
            </a:pPr>
            <a:r>
              <a:rPr lang="en-US"/>
              <a:t>Custom Software</a:t>
            </a:r>
            <a:endParaRPr/>
          </a:p>
          <a:p>
            <a:pPr indent="-228600" lvl="2" marL="1005839" rtl="0" algn="l">
              <a:lnSpc>
                <a:spcPct val="100000"/>
              </a:lnSpc>
              <a:spcBef>
                <a:spcPts val="360"/>
              </a:spcBef>
              <a:spcAft>
                <a:spcPts val="0"/>
              </a:spcAft>
              <a:buSzPts val="1800"/>
              <a:buChar char="•"/>
            </a:pPr>
            <a:r>
              <a:rPr lang="en-US"/>
              <a:t>System Integration</a:t>
            </a:r>
            <a:endParaRPr/>
          </a:p>
          <a:p>
            <a:pPr indent="-228600" lvl="2" marL="1005839" rtl="0" algn="l">
              <a:lnSpc>
                <a:spcPct val="100000"/>
              </a:lnSpc>
              <a:spcBef>
                <a:spcPts val="360"/>
              </a:spcBef>
              <a:spcAft>
                <a:spcPts val="0"/>
              </a:spcAft>
              <a:buSzPts val="1800"/>
              <a:buChar char="•"/>
            </a:pPr>
            <a:r>
              <a:rPr lang="en-US"/>
              <a:t>R&amp;D can be organized on project basis</a:t>
            </a:r>
            <a:endParaRPr/>
          </a:p>
          <a:p>
            <a:pPr indent="-228600" lvl="2" marL="1005839" rtl="0" algn="l">
              <a:lnSpc>
                <a:spcPct val="100000"/>
              </a:lnSpc>
              <a:spcBef>
                <a:spcPts val="360"/>
              </a:spcBef>
              <a:spcAft>
                <a:spcPts val="0"/>
              </a:spcAft>
              <a:buSzPts val="1800"/>
              <a:buChar char="•"/>
            </a:pPr>
            <a:r>
              <a:rPr lang="en-US"/>
              <a:t>Administrative activities also can be organized on project basis</a:t>
            </a:r>
            <a:endParaRPr/>
          </a:p>
          <a:p>
            <a:pPr indent="-228600" lvl="3" marL="1280160" rtl="0" algn="l">
              <a:lnSpc>
                <a:spcPct val="100000"/>
              </a:lnSpc>
              <a:spcBef>
                <a:spcPts val="320"/>
              </a:spcBef>
              <a:spcAft>
                <a:spcPts val="0"/>
              </a:spcAft>
              <a:buSzPts val="1600"/>
              <a:buChar char="•"/>
            </a:pPr>
            <a:r>
              <a:rPr lang="en-US"/>
              <a:t>Transferring company’s had office</a:t>
            </a:r>
            <a:endParaRPr/>
          </a:p>
          <a:p>
            <a:pPr indent="-228600" lvl="1" marL="640080" rtl="0" algn="l">
              <a:lnSpc>
                <a:spcPct val="100000"/>
              </a:lnSpc>
              <a:spcBef>
                <a:spcPts val="400"/>
              </a:spcBef>
              <a:spcAft>
                <a:spcPts val="0"/>
              </a:spcAft>
              <a:buSzPts val="2000"/>
              <a:buChar char="•"/>
            </a:pPr>
            <a:r>
              <a:rPr lang="en-US"/>
              <a:t>Project activity normally long, team stays only for the time of the project</a:t>
            </a:r>
            <a:endParaRPr/>
          </a:p>
          <a:p>
            <a:pPr indent="-228600" lvl="1" marL="640080" rtl="0" algn="l">
              <a:lnSpc>
                <a:spcPct val="100000"/>
              </a:lnSpc>
              <a:spcBef>
                <a:spcPts val="400"/>
              </a:spcBef>
              <a:spcAft>
                <a:spcPts val="0"/>
              </a:spcAft>
              <a:buSzPts val="2000"/>
              <a:buChar char="•"/>
            </a:pPr>
            <a:r>
              <a:rPr lang="en-US"/>
              <a:t>Product activity normally short, but teams stays</a:t>
            </a:r>
            <a:endParaRPr/>
          </a:p>
          <a:p>
            <a:pPr indent="-228600" lvl="2" marL="1005839" rtl="0" algn="l">
              <a:lnSpc>
                <a:spcPct val="100000"/>
              </a:lnSpc>
              <a:spcBef>
                <a:spcPts val="360"/>
              </a:spcBef>
              <a:spcAft>
                <a:spcPts val="0"/>
              </a:spcAft>
              <a:buSzPts val="1800"/>
              <a:buChar char="•"/>
            </a:pPr>
            <a:r>
              <a:rPr lang="en-US"/>
              <a:t>Motor vehicle manufacturing</a:t>
            </a:r>
            <a:endParaRPr/>
          </a:p>
          <a:p>
            <a:pPr indent="-228600" lvl="2" marL="1005839" rtl="0" algn="l">
              <a:lnSpc>
                <a:spcPct val="100000"/>
              </a:lnSpc>
              <a:spcBef>
                <a:spcPts val="360"/>
              </a:spcBef>
              <a:spcAft>
                <a:spcPts val="0"/>
              </a:spcAft>
              <a:buSzPts val="1800"/>
              <a:buChar char="•"/>
            </a:pPr>
            <a:r>
              <a:rPr lang="en-US"/>
              <a:t>Oil refining</a:t>
            </a:r>
            <a:endParaRPr/>
          </a:p>
          <a:p>
            <a:pPr indent="-228600" lvl="2" marL="1005839" rtl="0" algn="l">
              <a:lnSpc>
                <a:spcPct val="100000"/>
              </a:lnSpc>
              <a:spcBef>
                <a:spcPts val="360"/>
              </a:spcBef>
              <a:spcAft>
                <a:spcPts val="0"/>
              </a:spcAft>
              <a:buSzPts val="1800"/>
              <a:buChar char="•"/>
            </a:pPr>
            <a:r>
              <a:rPr lang="en-US"/>
              <a:t>Dairy farming </a:t>
            </a:r>
            <a:endParaRPr/>
          </a:p>
          <a:p>
            <a:pPr indent="-228600" lvl="2" marL="1005839" rtl="0" algn="l">
              <a:lnSpc>
                <a:spcPct val="100000"/>
              </a:lnSpc>
              <a:spcBef>
                <a:spcPts val="360"/>
              </a:spcBef>
              <a:spcAft>
                <a:spcPts val="0"/>
              </a:spcAft>
              <a:buSzPts val="1800"/>
              <a:buChar char="•"/>
            </a:pPr>
            <a:r>
              <a:rPr lang="en-US"/>
              <a:t>Central data processing</a:t>
            </a:r>
            <a:endParaRPr/>
          </a:p>
          <a:p>
            <a:pPr indent="-228600" lvl="2" marL="1005839" rtl="0" algn="l">
              <a:lnSpc>
                <a:spcPct val="100000"/>
              </a:lnSpc>
              <a:spcBef>
                <a:spcPts val="360"/>
              </a:spcBef>
              <a:spcAft>
                <a:spcPts val="0"/>
              </a:spcAft>
              <a:buSzPts val="1800"/>
              <a:buChar char="•"/>
            </a:pPr>
            <a:r>
              <a:rPr lang="en-US"/>
              <a:t>Payroll, accounts etc</a:t>
            </a:r>
            <a:endParaRPr/>
          </a:p>
          <a:p>
            <a:pPr indent="0" lvl="3" marL="1051560" rtl="0" algn="l">
              <a:lnSpc>
                <a:spcPct val="100000"/>
              </a:lnSpc>
              <a:spcBef>
                <a:spcPts val="320"/>
              </a:spcBef>
              <a:spcAft>
                <a:spcPts val="0"/>
              </a:spcAft>
              <a:buSzPts val="1600"/>
              <a:buNone/>
            </a:pPr>
            <a:r>
              <a:t/>
            </a:r>
            <a:endParaRPr/>
          </a:p>
          <a:p>
            <a:pPr indent="-114300" lvl="2" marL="1005839" rtl="0" algn="l">
              <a:lnSpc>
                <a:spcPct val="100000"/>
              </a:lnSpc>
              <a:spcBef>
                <a:spcPts val="36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65" name="Google Shape;165;p2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1" marL="640080" rtl="0" algn="l">
              <a:lnSpc>
                <a:spcPct val="100000"/>
              </a:lnSpc>
              <a:spcBef>
                <a:spcPts val="0"/>
              </a:spcBef>
              <a:spcAft>
                <a:spcPts val="0"/>
              </a:spcAft>
              <a:buSzPts val="2000"/>
              <a:buChar char="•"/>
            </a:pPr>
            <a:r>
              <a:rPr lang="en-US"/>
              <a:t>Product activity normally short, but teams stays</a:t>
            </a:r>
            <a:endParaRPr/>
          </a:p>
          <a:p>
            <a:pPr indent="-228600" lvl="2" marL="1005839" rtl="0" algn="l">
              <a:lnSpc>
                <a:spcPct val="100000"/>
              </a:lnSpc>
              <a:spcBef>
                <a:spcPts val="360"/>
              </a:spcBef>
              <a:spcAft>
                <a:spcPts val="0"/>
              </a:spcAft>
              <a:buSzPts val="1800"/>
              <a:buChar char="•"/>
            </a:pPr>
            <a:r>
              <a:rPr lang="en-US"/>
              <a:t>Motor vehicle manufacturing</a:t>
            </a:r>
            <a:endParaRPr/>
          </a:p>
          <a:p>
            <a:pPr indent="-228600" lvl="2" marL="1005839" rtl="0" algn="l">
              <a:lnSpc>
                <a:spcPct val="100000"/>
              </a:lnSpc>
              <a:spcBef>
                <a:spcPts val="360"/>
              </a:spcBef>
              <a:spcAft>
                <a:spcPts val="0"/>
              </a:spcAft>
              <a:buSzPts val="1800"/>
              <a:buChar char="•"/>
            </a:pPr>
            <a:r>
              <a:rPr lang="en-US"/>
              <a:t>Oil refining</a:t>
            </a:r>
            <a:endParaRPr/>
          </a:p>
          <a:p>
            <a:pPr indent="-228600" lvl="2" marL="1005839" rtl="0" algn="l">
              <a:lnSpc>
                <a:spcPct val="100000"/>
              </a:lnSpc>
              <a:spcBef>
                <a:spcPts val="360"/>
              </a:spcBef>
              <a:spcAft>
                <a:spcPts val="0"/>
              </a:spcAft>
              <a:buSzPts val="1800"/>
              <a:buChar char="•"/>
            </a:pPr>
            <a:r>
              <a:rPr lang="en-US"/>
              <a:t>Dairy farming </a:t>
            </a:r>
            <a:endParaRPr/>
          </a:p>
          <a:p>
            <a:pPr indent="-228600" lvl="2" marL="1005839" rtl="0" algn="l">
              <a:lnSpc>
                <a:spcPct val="100000"/>
              </a:lnSpc>
              <a:spcBef>
                <a:spcPts val="360"/>
              </a:spcBef>
              <a:spcAft>
                <a:spcPts val="0"/>
              </a:spcAft>
              <a:buSzPts val="1800"/>
              <a:buChar char="•"/>
            </a:pPr>
            <a:r>
              <a:rPr lang="en-US"/>
              <a:t>Central data processing</a:t>
            </a:r>
            <a:endParaRPr/>
          </a:p>
          <a:p>
            <a:pPr indent="-228600" lvl="2" marL="1005839" rtl="0" algn="l">
              <a:lnSpc>
                <a:spcPct val="100000"/>
              </a:lnSpc>
              <a:spcBef>
                <a:spcPts val="360"/>
              </a:spcBef>
              <a:spcAft>
                <a:spcPts val="0"/>
              </a:spcAft>
              <a:buSzPts val="1800"/>
              <a:buChar char="•"/>
            </a:pPr>
            <a:r>
              <a:rPr lang="en-US"/>
              <a:t>Payroll, accounts etc</a:t>
            </a:r>
            <a:endParaRPr/>
          </a:p>
          <a:p>
            <a:pPr indent="-228600" lvl="1" marL="640080" rtl="0" algn="l">
              <a:lnSpc>
                <a:spcPct val="100000"/>
              </a:lnSpc>
              <a:spcBef>
                <a:spcPts val="400"/>
              </a:spcBef>
              <a:spcAft>
                <a:spcPts val="0"/>
              </a:spcAft>
              <a:buSzPts val="2000"/>
              <a:buChar char="•"/>
            </a:pPr>
            <a:r>
              <a:rPr lang="en-US"/>
              <a:t>From employee point of view, activities structured on project base, environment, colleagues and clients constantly changing</a:t>
            </a:r>
            <a:endParaRPr/>
          </a:p>
          <a:p>
            <a:pPr indent="-228600" lvl="1" marL="640080" rtl="0" algn="l">
              <a:lnSpc>
                <a:spcPct val="100000"/>
              </a:lnSpc>
              <a:spcBef>
                <a:spcPts val="400"/>
              </a:spcBef>
              <a:spcAft>
                <a:spcPts val="0"/>
              </a:spcAft>
              <a:buSzPts val="2000"/>
              <a:buChar char="•"/>
            </a:pPr>
            <a:r>
              <a:rPr lang="en-US"/>
              <a:t>In production based, change is slower and gradual</a:t>
            </a:r>
            <a:endParaRPr/>
          </a:p>
          <a:p>
            <a:pPr indent="0" lvl="3" marL="1051560" rtl="0" algn="l">
              <a:lnSpc>
                <a:spcPct val="100000"/>
              </a:lnSpc>
              <a:spcBef>
                <a:spcPts val="320"/>
              </a:spcBef>
              <a:spcAft>
                <a:spcPts val="0"/>
              </a:spcAft>
              <a:buSzPts val="1600"/>
              <a:buNone/>
            </a:pPr>
            <a:r>
              <a:t/>
            </a:r>
            <a:endParaRPr/>
          </a:p>
          <a:p>
            <a:pPr indent="-114300" lvl="2" marL="1005839" rtl="0" algn="l">
              <a:lnSpc>
                <a:spcPct val="100000"/>
              </a:lnSpc>
              <a:spcBef>
                <a:spcPts val="36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Depth of Structure</a:t>
            </a:r>
            <a:endParaRPr/>
          </a:p>
        </p:txBody>
      </p:sp>
      <p:sp>
        <p:nvSpPr>
          <p:cNvPr id="171" name="Google Shape;171;p2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2" marL="1005839" rtl="0" algn="l">
              <a:lnSpc>
                <a:spcPct val="100000"/>
              </a:lnSpc>
              <a:spcBef>
                <a:spcPts val="0"/>
              </a:spcBef>
              <a:spcAft>
                <a:spcPts val="0"/>
              </a:spcAft>
              <a:buSzPts val="1800"/>
              <a:buChar char="•"/>
            </a:pPr>
            <a:r>
              <a:rPr lang="en-US"/>
              <a:t>Number of layers – Max number of layers</a:t>
            </a:r>
            <a:endParaRPr/>
          </a:p>
          <a:p>
            <a:pPr indent="-228600" lvl="2" marL="1005839" rtl="0" algn="l">
              <a:lnSpc>
                <a:spcPct val="100000"/>
              </a:lnSpc>
              <a:spcBef>
                <a:spcPts val="360"/>
              </a:spcBef>
              <a:spcAft>
                <a:spcPts val="0"/>
              </a:spcAft>
              <a:buSzPts val="1800"/>
              <a:buChar char="•"/>
            </a:pPr>
            <a:r>
              <a:rPr lang="en-US"/>
              <a:t>Manager’s Span of Control</a:t>
            </a:r>
            <a:endParaRPr/>
          </a:p>
          <a:p>
            <a:pPr indent="-228600" lvl="2" marL="1005839" rtl="0" algn="l">
              <a:lnSpc>
                <a:spcPct val="100000"/>
              </a:lnSpc>
              <a:spcBef>
                <a:spcPts val="360"/>
              </a:spcBef>
              <a:spcAft>
                <a:spcPts val="0"/>
              </a:spcAft>
              <a:buSzPts val="1800"/>
              <a:buChar char="•"/>
            </a:pPr>
            <a:r>
              <a:rPr lang="en-US"/>
              <a:t>Professionals prefer flatter structure</a:t>
            </a:r>
            <a:endParaRPr/>
          </a:p>
          <a:p>
            <a:pPr indent="-114300" lvl="2" marL="1005839" rtl="0" algn="l">
              <a:lnSpc>
                <a:spcPct val="100000"/>
              </a:lnSpc>
              <a:spcBef>
                <a:spcPts val="360"/>
              </a:spcBef>
              <a:spcAft>
                <a:spcPts val="0"/>
              </a:spcAft>
              <a:buSzPts val="1800"/>
              <a:buNone/>
            </a:pPr>
            <a:r>
              <a:t/>
            </a:r>
            <a:endParaRPr/>
          </a:p>
        </p:txBody>
      </p:sp>
      <p:pic>
        <p:nvPicPr>
          <p:cNvPr descr="images" id="172" name="Google Shape;172;p27"/>
          <p:cNvPicPr preferRelativeResize="0"/>
          <p:nvPr/>
        </p:nvPicPr>
        <p:blipFill rotWithShape="1">
          <a:blip r:embed="rId3">
            <a:alphaModFix/>
          </a:blip>
          <a:srcRect b="0" l="0" r="0" t="0"/>
          <a:stretch/>
        </p:blipFill>
        <p:spPr>
          <a:xfrm>
            <a:off x="1295400" y="3122295"/>
            <a:ext cx="4568190" cy="1297305"/>
          </a:xfrm>
          <a:prstGeom prst="rect">
            <a:avLst/>
          </a:prstGeom>
          <a:noFill/>
          <a:ln>
            <a:noFill/>
          </a:ln>
        </p:spPr>
      </p:pic>
      <p:pic>
        <p:nvPicPr>
          <p:cNvPr descr="images" id="173" name="Google Shape;173;p27"/>
          <p:cNvPicPr preferRelativeResize="0"/>
          <p:nvPr/>
        </p:nvPicPr>
        <p:blipFill rotWithShape="1">
          <a:blip r:embed="rId4">
            <a:alphaModFix/>
          </a:blip>
          <a:srcRect b="0" l="0" r="0" t="0"/>
          <a:stretch/>
        </p:blipFill>
        <p:spPr>
          <a:xfrm>
            <a:off x="1295400" y="4860608"/>
            <a:ext cx="5871210" cy="10829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Centralization</a:t>
            </a:r>
            <a:endParaRPr/>
          </a:p>
        </p:txBody>
      </p:sp>
      <p:sp>
        <p:nvSpPr>
          <p:cNvPr id="179" name="Google Shape;179;p2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2" marL="1005839" rtl="0" algn="l">
              <a:lnSpc>
                <a:spcPct val="100000"/>
              </a:lnSpc>
              <a:spcBef>
                <a:spcPts val="0"/>
              </a:spcBef>
              <a:spcAft>
                <a:spcPts val="0"/>
              </a:spcAft>
              <a:buSzPts val="1800"/>
              <a:buChar char="•"/>
            </a:pPr>
            <a:r>
              <a:rPr lang="en-US"/>
              <a:t>Centralized </a:t>
            </a:r>
            <a:endParaRPr/>
          </a:p>
          <a:p>
            <a:pPr indent="-228600" lvl="3" marL="1280160" rtl="0" algn="l">
              <a:lnSpc>
                <a:spcPct val="100000"/>
              </a:lnSpc>
              <a:spcBef>
                <a:spcPts val="320"/>
              </a:spcBef>
              <a:spcAft>
                <a:spcPts val="0"/>
              </a:spcAft>
              <a:buSzPts val="1600"/>
              <a:buChar char="•"/>
            </a:pPr>
            <a:r>
              <a:rPr lang="en-US"/>
              <a:t>Maximum power at top</a:t>
            </a:r>
            <a:endParaRPr/>
          </a:p>
          <a:p>
            <a:pPr indent="-228600" lvl="2" marL="1005839" rtl="0" algn="l">
              <a:lnSpc>
                <a:spcPct val="100000"/>
              </a:lnSpc>
              <a:spcBef>
                <a:spcPts val="360"/>
              </a:spcBef>
              <a:spcAft>
                <a:spcPts val="0"/>
              </a:spcAft>
              <a:buSzPts val="1800"/>
              <a:buChar char="•"/>
            </a:pPr>
            <a:r>
              <a:rPr lang="en-US"/>
              <a:t>Decentralized</a:t>
            </a:r>
            <a:endParaRPr/>
          </a:p>
          <a:p>
            <a:pPr indent="-228600" lvl="3" marL="1280160" rtl="0" algn="l">
              <a:lnSpc>
                <a:spcPct val="100000"/>
              </a:lnSpc>
              <a:spcBef>
                <a:spcPts val="320"/>
              </a:spcBef>
              <a:spcAft>
                <a:spcPts val="0"/>
              </a:spcAft>
              <a:buSzPts val="1600"/>
              <a:buChar char="•"/>
            </a:pPr>
            <a:r>
              <a:rPr lang="en-US"/>
              <a:t>Power and Control at lowest level</a:t>
            </a:r>
            <a:endParaRPr/>
          </a:p>
          <a:p>
            <a:pPr indent="-228600" lvl="2" marL="1005839" rtl="0" algn="l">
              <a:lnSpc>
                <a:spcPct val="100000"/>
              </a:lnSpc>
              <a:spcBef>
                <a:spcPts val="360"/>
              </a:spcBef>
              <a:spcAft>
                <a:spcPts val="0"/>
              </a:spcAft>
              <a:buSzPts val="1800"/>
              <a:buChar char="•"/>
            </a:pPr>
            <a:r>
              <a:rPr lang="en-US"/>
              <a:t>Software Company Example ?</a:t>
            </a:r>
            <a:endParaRPr/>
          </a:p>
          <a:p>
            <a:pPr indent="-228600" lvl="2" marL="1005839" rtl="0" algn="l">
              <a:lnSpc>
                <a:spcPct val="100000"/>
              </a:lnSpc>
              <a:spcBef>
                <a:spcPts val="360"/>
              </a:spcBef>
              <a:spcAft>
                <a:spcPts val="0"/>
              </a:spcAft>
              <a:buSzPts val="1800"/>
              <a:buChar char="•"/>
            </a:pPr>
            <a:r>
              <a:rPr lang="en-US"/>
              <a:t>Decentralization found in hi-tech companies</a:t>
            </a:r>
            <a:endParaRPr/>
          </a:p>
          <a:p>
            <a:pPr indent="-228600" lvl="2" marL="1005839" rtl="0" algn="l">
              <a:lnSpc>
                <a:spcPct val="100000"/>
              </a:lnSpc>
              <a:spcBef>
                <a:spcPts val="360"/>
              </a:spcBef>
              <a:spcAft>
                <a:spcPts val="0"/>
              </a:spcAft>
              <a:buSzPts val="1800"/>
              <a:buChar char="•"/>
            </a:pPr>
            <a:r>
              <a:rPr lang="en-US"/>
              <a:t>Centralization is common in manufacturing company – long-established companies</a:t>
            </a:r>
            <a:endParaRPr/>
          </a:p>
          <a:p>
            <a:pPr indent="-228600" lvl="2" marL="1005839" rtl="0" algn="l">
              <a:lnSpc>
                <a:spcPct val="100000"/>
              </a:lnSpc>
              <a:spcBef>
                <a:spcPts val="360"/>
              </a:spcBef>
              <a:spcAft>
                <a:spcPts val="0"/>
              </a:spcAft>
              <a:buSzPts val="1800"/>
              <a:buChar char="•"/>
            </a:pPr>
            <a:r>
              <a:rPr lang="en-US"/>
              <a:t>Flexible Centralization?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Structure in Practice Medium Size Company</a:t>
            </a:r>
            <a:endParaRPr/>
          </a:p>
        </p:txBody>
      </p:sp>
      <p:sp>
        <p:nvSpPr>
          <p:cNvPr id="185" name="Google Shape;185;p2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fontScale="92500" lnSpcReduction="10000"/>
          </a:bodyPr>
          <a:lstStyle/>
          <a:p>
            <a:pPr indent="-228598" lvl="2" marL="1005839" rtl="0" algn="l">
              <a:lnSpc>
                <a:spcPct val="100000"/>
              </a:lnSpc>
              <a:spcBef>
                <a:spcPts val="0"/>
              </a:spcBef>
              <a:spcAft>
                <a:spcPts val="0"/>
              </a:spcAft>
              <a:buSzPct val="100000"/>
              <a:buChar char="•"/>
            </a:pPr>
            <a:r>
              <a:rPr lang="en-US"/>
              <a:t>Medium size UK based software company</a:t>
            </a:r>
            <a:endParaRPr/>
          </a:p>
          <a:p>
            <a:pPr indent="-228598" lvl="2" marL="1005839" rtl="0" algn="l">
              <a:lnSpc>
                <a:spcPct val="100000"/>
              </a:lnSpc>
              <a:spcBef>
                <a:spcPts val="333"/>
              </a:spcBef>
              <a:spcAft>
                <a:spcPts val="0"/>
              </a:spcAft>
              <a:buSzPct val="100000"/>
              <a:buChar char="•"/>
            </a:pPr>
            <a:r>
              <a:rPr lang="en-US"/>
              <a:t>Software development and Consultancy in UK , other European countries</a:t>
            </a:r>
            <a:endParaRPr/>
          </a:p>
          <a:p>
            <a:pPr indent="-228598" lvl="2" marL="1005839" rtl="0" algn="l">
              <a:lnSpc>
                <a:spcPct val="100000"/>
              </a:lnSpc>
              <a:spcBef>
                <a:spcPts val="333"/>
              </a:spcBef>
              <a:spcAft>
                <a:spcPts val="0"/>
              </a:spcAft>
              <a:buSzPct val="100000"/>
              <a:buChar char="•"/>
            </a:pPr>
            <a:r>
              <a:rPr lang="en-US"/>
              <a:t>It could go with market sector structure</a:t>
            </a:r>
            <a:endParaRPr/>
          </a:p>
          <a:p>
            <a:pPr indent="-228600" lvl="3" marL="1280160" rtl="0" algn="l">
              <a:lnSpc>
                <a:spcPct val="100000"/>
              </a:lnSpc>
              <a:spcBef>
                <a:spcPts val="296"/>
              </a:spcBef>
              <a:spcAft>
                <a:spcPts val="0"/>
              </a:spcAft>
              <a:buSzPct val="100000"/>
              <a:buChar char="•"/>
            </a:pPr>
            <a:r>
              <a:rPr lang="en-US"/>
              <a:t>Each division responsible for sales and marketing and operations</a:t>
            </a:r>
            <a:endParaRPr/>
          </a:p>
          <a:p>
            <a:pPr indent="-228598" lvl="2" marL="1005839" rtl="0" algn="l">
              <a:lnSpc>
                <a:spcPct val="100000"/>
              </a:lnSpc>
              <a:spcBef>
                <a:spcPts val="333"/>
              </a:spcBef>
              <a:spcAft>
                <a:spcPts val="0"/>
              </a:spcAft>
              <a:buSzPct val="100000"/>
              <a:buChar char="•"/>
            </a:pPr>
            <a:r>
              <a:rPr lang="en-US"/>
              <a:t>It could also adopt functional structure</a:t>
            </a:r>
            <a:endParaRPr/>
          </a:p>
          <a:p>
            <a:pPr indent="-228600" lvl="3" marL="1280160" rtl="0" algn="l">
              <a:lnSpc>
                <a:spcPct val="100000"/>
              </a:lnSpc>
              <a:spcBef>
                <a:spcPts val="296"/>
              </a:spcBef>
              <a:spcAft>
                <a:spcPts val="0"/>
              </a:spcAft>
              <a:buSzPct val="100000"/>
              <a:buChar char="•"/>
            </a:pPr>
            <a:r>
              <a:rPr lang="en-US"/>
              <a:t>With sales and marketing and operations department</a:t>
            </a:r>
            <a:endParaRPr/>
          </a:p>
          <a:p>
            <a:pPr indent="-228600" lvl="3" marL="1280160" rtl="0" algn="l">
              <a:lnSpc>
                <a:spcPct val="100000"/>
              </a:lnSpc>
              <a:spcBef>
                <a:spcPts val="296"/>
              </a:spcBef>
              <a:spcAft>
                <a:spcPts val="0"/>
              </a:spcAft>
              <a:buSzPct val="100000"/>
              <a:buChar char="•"/>
            </a:pPr>
            <a:r>
              <a:rPr lang="en-US"/>
              <a:t>All programmers, analysts, designers and project managers in one group and sales and marketing in another group</a:t>
            </a:r>
            <a:endParaRPr/>
          </a:p>
          <a:p>
            <a:pPr indent="-228600" lvl="3" marL="1280160" rtl="0" algn="l">
              <a:lnSpc>
                <a:spcPct val="100000"/>
              </a:lnSpc>
              <a:spcBef>
                <a:spcPts val="296"/>
              </a:spcBef>
              <a:spcAft>
                <a:spcPts val="0"/>
              </a:spcAft>
              <a:buSzPct val="100000"/>
              <a:buChar char="•"/>
            </a:pPr>
            <a:r>
              <a:rPr lang="en-US"/>
              <a:t>Easy to organize and good flexibility</a:t>
            </a:r>
            <a:endParaRPr/>
          </a:p>
          <a:p>
            <a:pPr indent="-228600" lvl="3" marL="1280160" rtl="0" algn="l">
              <a:lnSpc>
                <a:spcPct val="100000"/>
              </a:lnSpc>
              <a:spcBef>
                <a:spcPts val="296"/>
              </a:spcBef>
              <a:spcAft>
                <a:spcPts val="0"/>
              </a:spcAft>
              <a:buSzPct val="100000"/>
              <a:buChar char="•"/>
            </a:pPr>
            <a:r>
              <a:rPr lang="en-US"/>
              <a:t>Structure sales and marketing according to market sector</a:t>
            </a:r>
            <a:endParaRPr/>
          </a:p>
          <a:p>
            <a:pPr indent="-228598" lvl="2" marL="1005839" rtl="0" algn="l">
              <a:lnSpc>
                <a:spcPct val="100000"/>
              </a:lnSpc>
              <a:spcBef>
                <a:spcPts val="333"/>
              </a:spcBef>
              <a:spcAft>
                <a:spcPts val="0"/>
              </a:spcAft>
              <a:buSzPct val="100000"/>
              <a:buChar char="•"/>
            </a:pPr>
            <a:r>
              <a:rPr lang="en-US"/>
              <a:t>Structure within operations division ? </a:t>
            </a:r>
            <a:endParaRPr/>
          </a:p>
          <a:p>
            <a:pPr indent="-228600" lvl="3" marL="1280160" rtl="0" algn="l">
              <a:lnSpc>
                <a:spcPct val="100000"/>
              </a:lnSpc>
              <a:spcBef>
                <a:spcPts val="296"/>
              </a:spcBef>
              <a:spcAft>
                <a:spcPts val="0"/>
              </a:spcAft>
              <a:buSzPct val="100000"/>
              <a:buChar char="•"/>
            </a:pPr>
            <a:r>
              <a:rPr lang="en-US"/>
              <a:t>Project based for each contract</a:t>
            </a:r>
            <a:endParaRPr/>
          </a:p>
          <a:p>
            <a:pPr indent="-228600" lvl="3" marL="1280160" rtl="0" algn="l">
              <a:lnSpc>
                <a:spcPct val="100000"/>
              </a:lnSpc>
              <a:spcBef>
                <a:spcPts val="296"/>
              </a:spcBef>
              <a:spcAft>
                <a:spcPts val="0"/>
              </a:spcAft>
              <a:buSzPct val="100000"/>
              <a:buChar char="•"/>
            </a:pPr>
            <a:r>
              <a:rPr lang="en-US"/>
              <a:t>Do we group projects by market sector or technical characteristics ? </a:t>
            </a:r>
            <a:endParaRPr/>
          </a:p>
          <a:p>
            <a:pPr indent="-228600" lvl="3" marL="1280160" rtl="0" algn="l">
              <a:lnSpc>
                <a:spcPct val="100000"/>
              </a:lnSpc>
              <a:spcBef>
                <a:spcPts val="296"/>
              </a:spcBef>
              <a:spcAft>
                <a:spcPts val="0"/>
              </a:spcAft>
              <a:buSzPct val="100000"/>
              <a:buChar char="•"/>
            </a:pPr>
            <a:r>
              <a:rPr lang="en-US"/>
              <a:t>Maybe both on requirement of importance </a:t>
            </a:r>
            <a:endParaRPr/>
          </a:p>
          <a:p>
            <a:pPr indent="-228600" lvl="3" marL="1280160" rtl="0" algn="l">
              <a:lnSpc>
                <a:spcPct val="100000"/>
              </a:lnSpc>
              <a:spcBef>
                <a:spcPts val="296"/>
              </a:spcBef>
              <a:spcAft>
                <a:spcPts val="0"/>
              </a:spcAft>
              <a:buSzPct val="100000"/>
              <a:buChar char="•"/>
            </a:pPr>
            <a:r>
              <a:rPr lang="en-US"/>
              <a:t>Where risks and problems are technical – technology based</a:t>
            </a:r>
            <a:endParaRPr/>
          </a:p>
          <a:p>
            <a:pPr indent="-228600" lvl="3" marL="1280160" rtl="0" algn="l">
              <a:lnSpc>
                <a:spcPct val="100000"/>
              </a:lnSpc>
              <a:spcBef>
                <a:spcPts val="296"/>
              </a:spcBef>
              <a:spcAft>
                <a:spcPts val="0"/>
              </a:spcAft>
              <a:buSzPct val="100000"/>
              <a:buChar char="•"/>
            </a:pPr>
            <a:r>
              <a:rPr lang="en-US"/>
              <a:t>Where application considerations are important – market sector</a:t>
            </a:r>
            <a:endParaRPr/>
          </a:p>
          <a:p>
            <a:pPr indent="-228598" lvl="2" marL="1005839" rtl="0" algn="l">
              <a:lnSpc>
                <a:spcPct val="100000"/>
              </a:lnSpc>
              <a:spcBef>
                <a:spcPts val="333"/>
              </a:spcBef>
              <a:spcAft>
                <a:spcPts val="0"/>
              </a:spcAft>
              <a:buSzPct val="100000"/>
              <a:buChar char="•"/>
            </a:pPr>
            <a:r>
              <a:rPr lang="en-US"/>
              <a:t>In either case it seems sensible to have finance and administrative department</a:t>
            </a:r>
            <a:endParaRPr/>
          </a:p>
          <a:p>
            <a:pPr indent="-122870" lvl="2" marL="1005839" rtl="0" algn="l">
              <a:lnSpc>
                <a:spcPct val="100000"/>
              </a:lnSpc>
              <a:spcBef>
                <a:spcPts val="333"/>
              </a:spcBef>
              <a:spcAft>
                <a:spcPts val="0"/>
              </a:spcAft>
              <a:buSzPct val="100000"/>
              <a:buNone/>
            </a:pPr>
            <a:r>
              <a:t/>
            </a:r>
            <a:endParaRPr/>
          </a:p>
          <a:p>
            <a:pPr indent="-122870" lvl="2" marL="1005839" rtl="0" algn="l">
              <a:lnSpc>
                <a:spcPct val="100000"/>
              </a:lnSpc>
              <a:spcBef>
                <a:spcPts val="333"/>
              </a:spcBef>
              <a:spcAft>
                <a:spcPts val="0"/>
              </a:spcAft>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Structure in Practice</a:t>
            </a:r>
            <a:endParaRPr/>
          </a:p>
        </p:txBody>
      </p:sp>
      <p:sp>
        <p:nvSpPr>
          <p:cNvPr id="191" name="Google Shape;191;p3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114300" lvl="2" marL="1005839" rtl="0" algn="l">
              <a:lnSpc>
                <a:spcPct val="100000"/>
              </a:lnSpc>
              <a:spcBef>
                <a:spcPts val="0"/>
              </a:spcBef>
              <a:spcAft>
                <a:spcPts val="0"/>
              </a:spcAft>
              <a:buSzPts val="1800"/>
              <a:buNone/>
            </a:pPr>
            <a:r>
              <a:t/>
            </a:r>
            <a:endParaRPr/>
          </a:p>
        </p:txBody>
      </p:sp>
      <p:pic>
        <p:nvPicPr>
          <p:cNvPr descr="images" id="192" name="Google Shape;192;p30"/>
          <p:cNvPicPr preferRelativeResize="0"/>
          <p:nvPr/>
        </p:nvPicPr>
        <p:blipFill rotWithShape="1">
          <a:blip r:embed="rId3">
            <a:alphaModFix/>
          </a:blip>
          <a:srcRect b="0" l="0" r="0" t="0"/>
          <a:stretch/>
        </p:blipFill>
        <p:spPr>
          <a:xfrm>
            <a:off x="0" y="533400"/>
            <a:ext cx="10972800" cy="6019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4600"/>
              <a:buNone/>
            </a:pPr>
            <a:r>
              <a:rPr lang="en-US"/>
              <a:t>Cadbury Schweppes </a:t>
            </a:r>
            <a:br>
              <a:rPr lang="en-US"/>
            </a:br>
            <a:endParaRPr/>
          </a:p>
        </p:txBody>
      </p:sp>
      <p:sp>
        <p:nvSpPr>
          <p:cNvPr id="198" name="Google Shape;198;p3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2" marL="1005839" rtl="0" algn="l">
              <a:lnSpc>
                <a:spcPct val="100000"/>
              </a:lnSpc>
              <a:spcBef>
                <a:spcPts val="0"/>
              </a:spcBef>
              <a:spcAft>
                <a:spcPts val="0"/>
              </a:spcAft>
              <a:buSzPts val="1800"/>
              <a:buChar char="•"/>
            </a:pPr>
            <a:r>
              <a:rPr lang="en-US"/>
              <a:t>Functional units: Human Resources, Legal, Finance, Supply Chain,</a:t>
            </a:r>
            <a:br>
              <a:rPr lang="en-US"/>
            </a:br>
            <a:r>
              <a:rPr lang="en-US"/>
              <a:t>Commercial Strategy and Science and Technology</a:t>
            </a:r>
            <a:endParaRPr/>
          </a:p>
          <a:p>
            <a:pPr indent="-228600" lvl="2" marL="1005839" rtl="0" algn="l">
              <a:lnSpc>
                <a:spcPct val="100000"/>
              </a:lnSpc>
              <a:spcBef>
                <a:spcPts val="0"/>
              </a:spcBef>
              <a:spcAft>
                <a:spcPts val="0"/>
              </a:spcAft>
              <a:buSzPts val="1800"/>
              <a:buChar char="•"/>
            </a:pPr>
            <a:r>
              <a:rPr lang="en-US"/>
              <a:t>It also has five operating units that are defined partly in geographical terms and partly in terms of the two major product lines, beverages and confectionery </a:t>
            </a:r>
            <a:br>
              <a:rPr lang="en-US"/>
            </a:br>
            <a:r>
              <a:rPr lang="en-US"/>
              <a:t> </a:t>
            </a: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Organizational Models</a:t>
            </a:r>
            <a:endParaRPr/>
          </a:p>
        </p:txBody>
      </p:sp>
      <p:sp>
        <p:nvSpPr>
          <p:cNvPr id="92" name="Google Shape;92;p1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lnSpcReduction="10000"/>
          </a:bodyPr>
          <a:lstStyle/>
          <a:p>
            <a:pPr indent="-228600" lvl="0" marL="342900" rtl="0" algn="l">
              <a:lnSpc>
                <a:spcPct val="100000"/>
              </a:lnSpc>
              <a:spcBef>
                <a:spcPts val="0"/>
              </a:spcBef>
              <a:spcAft>
                <a:spcPts val="0"/>
              </a:spcAft>
              <a:buSzPts val="2200"/>
              <a:buChar char="•"/>
            </a:pPr>
            <a:r>
              <a:rPr lang="en-US"/>
              <a:t>Group of people working in FORMAL way</a:t>
            </a:r>
            <a:endParaRPr/>
          </a:p>
          <a:p>
            <a:pPr indent="-228600" lvl="0" marL="342900" rtl="0" algn="l">
              <a:lnSpc>
                <a:spcPct val="100000"/>
              </a:lnSpc>
              <a:spcBef>
                <a:spcPts val="440"/>
              </a:spcBef>
              <a:spcAft>
                <a:spcPts val="0"/>
              </a:spcAft>
              <a:buSzPts val="2200"/>
              <a:buChar char="•"/>
            </a:pPr>
            <a:r>
              <a:rPr lang="en-US"/>
              <a:t>Rules about who does what</a:t>
            </a:r>
            <a:endParaRPr/>
          </a:p>
          <a:p>
            <a:pPr indent="-228600" lvl="0" marL="342900" rtl="0" algn="l">
              <a:lnSpc>
                <a:spcPct val="100000"/>
              </a:lnSpc>
              <a:spcBef>
                <a:spcPts val="440"/>
              </a:spcBef>
              <a:spcAft>
                <a:spcPts val="0"/>
              </a:spcAft>
              <a:buSzPts val="2200"/>
              <a:buChar char="•"/>
            </a:pPr>
            <a:r>
              <a:rPr lang="en-US"/>
              <a:t>How work is shared</a:t>
            </a:r>
            <a:endParaRPr/>
          </a:p>
          <a:p>
            <a:pPr indent="-228600" lvl="0" marL="342900" rtl="0" algn="l">
              <a:lnSpc>
                <a:spcPct val="100000"/>
              </a:lnSpc>
              <a:spcBef>
                <a:spcPts val="440"/>
              </a:spcBef>
              <a:spcAft>
                <a:spcPts val="0"/>
              </a:spcAft>
              <a:buSzPts val="2200"/>
              <a:buChar char="•"/>
            </a:pPr>
            <a:r>
              <a:rPr lang="en-US"/>
              <a:t>The Bureaucratic Model</a:t>
            </a:r>
            <a:endParaRPr/>
          </a:p>
          <a:p>
            <a:pPr indent="-228600" lvl="1" marL="640080" rtl="0" algn="l">
              <a:lnSpc>
                <a:spcPct val="100000"/>
              </a:lnSpc>
              <a:spcBef>
                <a:spcPts val="400"/>
              </a:spcBef>
              <a:spcAft>
                <a:spcPts val="0"/>
              </a:spcAft>
              <a:buSzPts val="2000"/>
              <a:buChar char="•"/>
            </a:pPr>
            <a:r>
              <a:rPr lang="en-US"/>
              <a:t>Tasks are split into specialist roles and people become expert in these</a:t>
            </a:r>
            <a:endParaRPr/>
          </a:p>
          <a:p>
            <a:pPr indent="-228600" lvl="1" marL="640080" rtl="0" algn="l">
              <a:lnSpc>
                <a:spcPct val="100000"/>
              </a:lnSpc>
              <a:spcBef>
                <a:spcPts val="400"/>
              </a:spcBef>
              <a:spcAft>
                <a:spcPts val="0"/>
              </a:spcAft>
              <a:buSzPts val="2000"/>
              <a:buChar char="•"/>
            </a:pPr>
            <a:r>
              <a:rPr lang="en-US"/>
              <a:t>The performance of each task is governed by rules. No variation in each task, so no issue of coordination</a:t>
            </a:r>
            <a:endParaRPr/>
          </a:p>
          <a:p>
            <a:pPr indent="-228600" lvl="1" marL="640080" rtl="0" algn="l">
              <a:lnSpc>
                <a:spcPct val="100000"/>
              </a:lnSpc>
              <a:spcBef>
                <a:spcPts val="400"/>
              </a:spcBef>
              <a:spcAft>
                <a:spcPts val="0"/>
              </a:spcAft>
              <a:buSzPts val="2000"/>
              <a:buChar char="•"/>
            </a:pPr>
            <a:r>
              <a:rPr lang="en-US"/>
              <a:t>Each individual/unit is accountable to only one manager</a:t>
            </a:r>
            <a:endParaRPr/>
          </a:p>
          <a:p>
            <a:pPr indent="-228600" lvl="1" marL="640080" rtl="0" algn="l">
              <a:lnSpc>
                <a:spcPct val="100000"/>
              </a:lnSpc>
              <a:spcBef>
                <a:spcPts val="400"/>
              </a:spcBef>
              <a:spcAft>
                <a:spcPts val="0"/>
              </a:spcAft>
              <a:buSzPts val="2000"/>
              <a:buChar char="•"/>
            </a:pPr>
            <a:r>
              <a:rPr lang="en-US"/>
              <a:t>Formal interactions employee to employee and employee to customer</a:t>
            </a:r>
            <a:endParaRPr/>
          </a:p>
          <a:p>
            <a:pPr indent="-228600" lvl="1" marL="640080" rtl="0" algn="l">
              <a:lnSpc>
                <a:spcPct val="100000"/>
              </a:lnSpc>
              <a:spcBef>
                <a:spcPts val="400"/>
              </a:spcBef>
              <a:spcAft>
                <a:spcPts val="0"/>
              </a:spcAft>
              <a:buSzPts val="2000"/>
              <a:buChar char="•"/>
            </a:pPr>
            <a:r>
              <a:rPr lang="en-US"/>
              <a:t>Recruitment is based on qualification, employees are protected from arbitrary sacking, promotion is based on seniority and achievement </a:t>
            </a:r>
            <a:endParaRPr/>
          </a:p>
          <a:p>
            <a:pPr indent="-101600" lvl="1" marL="640080" rtl="0" algn="l">
              <a:lnSpc>
                <a:spcPct val="100000"/>
              </a:lnSpc>
              <a:spcBef>
                <a:spcPts val="400"/>
              </a:spcBef>
              <a:spcAft>
                <a:spcPts val="0"/>
              </a:spcAft>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4600"/>
              <a:buNone/>
            </a:pPr>
            <a:r>
              <a:rPr lang="en-US"/>
              <a:t>Cadbury Schweppes </a:t>
            </a:r>
            <a:br>
              <a:rPr lang="en-US"/>
            </a:br>
            <a:endParaRPr/>
          </a:p>
        </p:txBody>
      </p:sp>
      <p:sp>
        <p:nvSpPr>
          <p:cNvPr id="204" name="Google Shape;204;p3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SzPts val="1800"/>
              <a:buNone/>
            </a:pPr>
            <a:r>
              <a:t/>
            </a:r>
            <a:endParaRPr/>
          </a:p>
        </p:txBody>
      </p:sp>
      <p:pic>
        <p:nvPicPr>
          <p:cNvPr id="205" name="Google Shape;205;p32"/>
          <p:cNvPicPr preferRelativeResize="0"/>
          <p:nvPr/>
        </p:nvPicPr>
        <p:blipFill rotWithShape="1">
          <a:blip r:embed="rId3">
            <a:alphaModFix/>
          </a:blip>
          <a:srcRect b="0" l="0" r="0" t="0"/>
          <a:stretch/>
        </p:blipFill>
        <p:spPr>
          <a:xfrm>
            <a:off x="87682" y="1174315"/>
            <a:ext cx="8334375" cy="548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1800"/>
              <a:buNone/>
            </a:pPr>
            <a:r>
              <a:rPr lang="en-US"/>
              <a:t>Structuring Principles</a:t>
            </a:r>
            <a:br>
              <a:rPr lang="en-US"/>
            </a:br>
            <a:r>
              <a:rPr lang="en-US"/>
              <a:t>Mixed Structure</a:t>
            </a:r>
            <a:endParaRPr/>
          </a:p>
        </p:txBody>
      </p:sp>
      <p:sp>
        <p:nvSpPr>
          <p:cNvPr id="211" name="Google Shape;211;p3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lnSpcReduction="10000"/>
          </a:bodyPr>
          <a:lstStyle/>
          <a:p>
            <a:pPr indent="-342900" lvl="1" marL="914400" rtl="0" algn="l">
              <a:lnSpc>
                <a:spcPct val="100000"/>
              </a:lnSpc>
              <a:spcBef>
                <a:spcPts val="360"/>
              </a:spcBef>
              <a:spcAft>
                <a:spcPts val="0"/>
              </a:spcAft>
              <a:buSzPts val="1800"/>
              <a:buChar char="•"/>
            </a:pPr>
            <a:r>
              <a:rPr lang="en-US"/>
              <a:t>Large organizations use mixture of functional, geographical and product line structure</a:t>
            </a:r>
            <a:endParaRPr/>
          </a:p>
          <a:p>
            <a:pPr indent="-342900" lvl="1" marL="914400" rtl="0" algn="l">
              <a:lnSpc>
                <a:spcPct val="100000"/>
              </a:lnSpc>
              <a:spcBef>
                <a:spcPts val="360"/>
              </a:spcBef>
              <a:spcAft>
                <a:spcPts val="0"/>
              </a:spcAft>
              <a:buSzPts val="1800"/>
              <a:buChar char="•"/>
            </a:pPr>
            <a:r>
              <a:rPr lang="en-US"/>
              <a:t>Microsoft based on product line structure</a:t>
            </a:r>
            <a:endParaRPr/>
          </a:p>
          <a:p>
            <a:pPr indent="-342900" lvl="2" marL="1371600" rtl="0" algn="l">
              <a:lnSpc>
                <a:spcPct val="100000"/>
              </a:lnSpc>
              <a:spcBef>
                <a:spcPts val="360"/>
              </a:spcBef>
              <a:spcAft>
                <a:spcPts val="0"/>
              </a:spcAft>
              <a:buSzPts val="1800"/>
              <a:buChar char="•"/>
            </a:pPr>
            <a:r>
              <a:rPr lang="en-US"/>
              <a:t>Windows division</a:t>
            </a:r>
            <a:endParaRPr/>
          </a:p>
          <a:p>
            <a:pPr indent="-342900" lvl="2" marL="1371600" rtl="0" algn="l">
              <a:lnSpc>
                <a:spcPct val="100000"/>
              </a:lnSpc>
              <a:spcBef>
                <a:spcPts val="360"/>
              </a:spcBef>
              <a:spcAft>
                <a:spcPts val="0"/>
              </a:spcAft>
              <a:buSzPts val="1800"/>
              <a:buChar char="•"/>
            </a:pPr>
            <a:r>
              <a:rPr lang="en-US"/>
              <a:t>Servers and Tools</a:t>
            </a:r>
            <a:endParaRPr/>
          </a:p>
          <a:p>
            <a:pPr indent="-342900" lvl="2" marL="1371600" rtl="0" algn="l">
              <a:lnSpc>
                <a:spcPct val="100000"/>
              </a:lnSpc>
              <a:spcBef>
                <a:spcPts val="360"/>
              </a:spcBef>
              <a:spcAft>
                <a:spcPts val="0"/>
              </a:spcAft>
              <a:buSzPts val="1800"/>
              <a:buChar char="•"/>
            </a:pPr>
            <a:r>
              <a:rPr lang="en-US"/>
              <a:t>Online Services division</a:t>
            </a:r>
            <a:endParaRPr/>
          </a:p>
          <a:p>
            <a:pPr indent="-342900" lvl="3" marL="1828800" rtl="0" algn="l">
              <a:lnSpc>
                <a:spcPct val="100000"/>
              </a:lnSpc>
              <a:spcBef>
                <a:spcPts val="360"/>
              </a:spcBef>
              <a:spcAft>
                <a:spcPts val="0"/>
              </a:spcAft>
              <a:buSzPts val="1800"/>
              <a:buChar char="•"/>
            </a:pPr>
            <a:r>
              <a:rPr lang="en-US"/>
              <a:t>MSN, Bing, adCenter etc</a:t>
            </a:r>
            <a:endParaRPr/>
          </a:p>
          <a:p>
            <a:pPr indent="-342900" lvl="2" marL="1371600" rtl="0" algn="l">
              <a:lnSpc>
                <a:spcPct val="100000"/>
              </a:lnSpc>
              <a:spcBef>
                <a:spcPts val="360"/>
              </a:spcBef>
              <a:spcAft>
                <a:spcPts val="0"/>
              </a:spcAft>
              <a:buSzPts val="1800"/>
              <a:buChar char="•"/>
            </a:pPr>
            <a:r>
              <a:rPr lang="en-US"/>
              <a:t>Microsoft Business division</a:t>
            </a:r>
            <a:endParaRPr/>
          </a:p>
          <a:p>
            <a:pPr indent="-342900" lvl="3" marL="1828800" rtl="0" algn="l">
              <a:lnSpc>
                <a:spcPct val="100000"/>
              </a:lnSpc>
              <a:spcBef>
                <a:spcPts val="360"/>
              </a:spcBef>
              <a:spcAft>
                <a:spcPts val="0"/>
              </a:spcAft>
              <a:buSzPts val="1800"/>
              <a:buChar char="•"/>
            </a:pPr>
            <a:r>
              <a:rPr lang="en-US"/>
              <a:t>MS Office etc</a:t>
            </a:r>
            <a:endParaRPr/>
          </a:p>
          <a:p>
            <a:pPr indent="-342900" lvl="2" marL="1371600" rtl="0" algn="l">
              <a:lnSpc>
                <a:spcPct val="100000"/>
              </a:lnSpc>
              <a:spcBef>
                <a:spcPts val="360"/>
              </a:spcBef>
              <a:spcAft>
                <a:spcPts val="0"/>
              </a:spcAft>
              <a:buSzPts val="1800"/>
              <a:buChar char="•"/>
            </a:pPr>
            <a:r>
              <a:rPr lang="en-US"/>
              <a:t>Entertainment and Devices division</a:t>
            </a:r>
            <a:endParaRPr/>
          </a:p>
          <a:p>
            <a:pPr indent="-342900" lvl="3" marL="1828800" rtl="0" algn="l">
              <a:lnSpc>
                <a:spcPct val="100000"/>
              </a:lnSpc>
              <a:spcBef>
                <a:spcPts val="360"/>
              </a:spcBef>
              <a:spcAft>
                <a:spcPts val="0"/>
              </a:spcAft>
              <a:buSzPts val="1800"/>
              <a:buChar char="•"/>
            </a:pPr>
            <a:r>
              <a:rPr lang="en-US"/>
              <a:t>Xbox, Skype</a:t>
            </a:r>
            <a:endParaRPr/>
          </a:p>
          <a:p>
            <a:pPr indent="-342900" lvl="2" marL="1371600" rtl="0" algn="l">
              <a:lnSpc>
                <a:spcPct val="100000"/>
              </a:lnSpc>
              <a:spcBef>
                <a:spcPts val="360"/>
              </a:spcBef>
              <a:spcAft>
                <a:spcPts val="0"/>
              </a:spcAft>
              <a:buSzPts val="1800"/>
              <a:buChar char="•"/>
            </a:pPr>
            <a:r>
              <a:rPr lang="en-US"/>
              <a:t>R&amp;D Separate corporate activity, spread geographically but structured on project base</a:t>
            </a:r>
            <a:endParaRPr/>
          </a:p>
          <a:p>
            <a:pPr indent="-342900" lvl="2" marL="1371600" rtl="0" algn="l">
              <a:lnSpc>
                <a:spcPct val="100000"/>
              </a:lnSpc>
              <a:spcBef>
                <a:spcPts val="360"/>
              </a:spcBef>
              <a:spcAft>
                <a:spcPts val="0"/>
              </a:spcAft>
              <a:buSzPts val="1800"/>
              <a:buChar char="•"/>
            </a:pPr>
            <a:r>
              <a:rPr lang="en-US"/>
              <a:t>Support services (HR, Finance, Legal Services), structured by function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Job Design</a:t>
            </a:r>
            <a:endParaRPr/>
          </a:p>
        </p:txBody>
      </p:sp>
      <p:sp>
        <p:nvSpPr>
          <p:cNvPr id="217" name="Google Shape;217;p3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2" marL="1005839" rtl="0" algn="l">
              <a:lnSpc>
                <a:spcPct val="100000"/>
              </a:lnSpc>
              <a:spcBef>
                <a:spcPts val="0"/>
              </a:spcBef>
              <a:spcAft>
                <a:spcPts val="0"/>
              </a:spcAft>
              <a:buSzPts val="1800"/>
              <a:buChar char="•"/>
            </a:pPr>
            <a:r>
              <a:rPr lang="en-US"/>
              <a:t>Project based Organizations</a:t>
            </a:r>
            <a:endParaRPr/>
          </a:p>
          <a:p>
            <a:pPr indent="-228600" lvl="3" marL="1280160" rtl="0" algn="l">
              <a:lnSpc>
                <a:spcPct val="100000"/>
              </a:lnSpc>
              <a:spcBef>
                <a:spcPts val="320"/>
              </a:spcBef>
              <a:spcAft>
                <a:spcPts val="0"/>
              </a:spcAft>
              <a:buSzPts val="1600"/>
              <a:buChar char="•"/>
            </a:pPr>
            <a:r>
              <a:rPr lang="en-US"/>
              <a:t>Jobs when project plan is developed</a:t>
            </a:r>
            <a:endParaRPr/>
          </a:p>
          <a:p>
            <a:pPr indent="-228600" lvl="2" marL="1005839" rtl="0" algn="l">
              <a:lnSpc>
                <a:spcPct val="100000"/>
              </a:lnSpc>
              <a:spcBef>
                <a:spcPts val="360"/>
              </a:spcBef>
              <a:spcAft>
                <a:spcPts val="0"/>
              </a:spcAft>
              <a:buSzPts val="1800"/>
              <a:buChar char="•"/>
            </a:pPr>
            <a:r>
              <a:rPr lang="en-US"/>
              <a:t>Bureaucratic model</a:t>
            </a:r>
            <a:endParaRPr/>
          </a:p>
          <a:p>
            <a:pPr indent="-228600" lvl="3" marL="1280160" rtl="0" algn="l">
              <a:lnSpc>
                <a:spcPct val="100000"/>
              </a:lnSpc>
              <a:spcBef>
                <a:spcPts val="320"/>
              </a:spcBef>
              <a:spcAft>
                <a:spcPts val="0"/>
              </a:spcAft>
              <a:buSzPts val="1600"/>
              <a:buChar char="•"/>
            </a:pPr>
            <a:r>
              <a:rPr lang="en-US"/>
              <a:t>Narrow and tightly defined jobs</a:t>
            </a:r>
            <a:endParaRPr/>
          </a:p>
          <a:p>
            <a:pPr indent="-228600" lvl="3" marL="1280160" rtl="0" algn="l">
              <a:lnSpc>
                <a:spcPct val="100000"/>
              </a:lnSpc>
              <a:spcBef>
                <a:spcPts val="320"/>
              </a:spcBef>
              <a:spcAft>
                <a:spcPts val="0"/>
              </a:spcAft>
              <a:buSzPts val="1600"/>
              <a:buChar char="•"/>
            </a:pPr>
            <a:r>
              <a:rPr lang="en-US"/>
              <a:t>Dull and unsatisfying – high turnover</a:t>
            </a:r>
            <a:endParaRPr/>
          </a:p>
          <a:p>
            <a:pPr indent="-228600" lvl="2" marL="1005839" rtl="0" algn="l">
              <a:lnSpc>
                <a:spcPct val="100000"/>
              </a:lnSpc>
              <a:spcBef>
                <a:spcPts val="360"/>
              </a:spcBef>
              <a:spcAft>
                <a:spcPts val="0"/>
              </a:spcAft>
              <a:buSzPts val="1800"/>
              <a:buChar char="•"/>
            </a:pPr>
            <a:r>
              <a:rPr lang="en-US"/>
              <a:t>Solution</a:t>
            </a:r>
            <a:endParaRPr/>
          </a:p>
          <a:p>
            <a:pPr indent="-228600" lvl="3" marL="1280160" rtl="0" algn="l">
              <a:lnSpc>
                <a:spcPct val="100000"/>
              </a:lnSpc>
              <a:spcBef>
                <a:spcPts val="320"/>
              </a:spcBef>
              <a:spcAft>
                <a:spcPts val="0"/>
              </a:spcAft>
              <a:buSzPts val="1600"/>
              <a:buChar char="•"/>
            </a:pPr>
            <a:r>
              <a:rPr lang="en-US"/>
              <a:t>Job rotation</a:t>
            </a:r>
            <a:endParaRPr/>
          </a:p>
          <a:p>
            <a:pPr indent="-228600" lvl="3" marL="1280160" rtl="0" algn="l">
              <a:lnSpc>
                <a:spcPct val="100000"/>
              </a:lnSpc>
              <a:spcBef>
                <a:spcPts val="320"/>
              </a:spcBef>
              <a:spcAft>
                <a:spcPts val="0"/>
              </a:spcAft>
              <a:buSzPts val="1600"/>
              <a:buChar char="•"/>
            </a:pPr>
            <a:r>
              <a:rPr lang="en-US"/>
              <a:t>Job enlargement</a:t>
            </a:r>
            <a:endParaRPr/>
          </a:p>
          <a:p>
            <a:pPr indent="-228600" lvl="3" marL="1280160" rtl="0" algn="l">
              <a:lnSpc>
                <a:spcPct val="100000"/>
              </a:lnSpc>
              <a:spcBef>
                <a:spcPts val="320"/>
              </a:spcBef>
              <a:spcAft>
                <a:spcPts val="0"/>
              </a:spcAft>
              <a:buSzPts val="1600"/>
              <a:buChar char="•"/>
            </a:pPr>
            <a:r>
              <a:rPr lang="en-US"/>
              <a:t>Job enrichment</a:t>
            </a:r>
            <a:endParaRPr/>
          </a:p>
          <a:p>
            <a:pPr indent="-228600" lvl="2" marL="1005839" rtl="0" algn="l">
              <a:lnSpc>
                <a:spcPct val="100000"/>
              </a:lnSpc>
              <a:spcBef>
                <a:spcPts val="360"/>
              </a:spcBef>
              <a:spcAft>
                <a:spcPts val="0"/>
              </a:spcAft>
              <a:buSzPts val="1800"/>
              <a:buChar char="•"/>
            </a:pPr>
            <a:r>
              <a:rPr lang="en-US"/>
              <a:t>In IT industry jobs suffer from extremes of job specialization in product line jobs</a:t>
            </a:r>
            <a:endParaRPr/>
          </a:p>
          <a:p>
            <a:pPr indent="-228600" lvl="3" marL="1280160" rtl="0" algn="l">
              <a:lnSpc>
                <a:spcPct val="100000"/>
              </a:lnSpc>
              <a:spcBef>
                <a:spcPts val="320"/>
              </a:spcBef>
              <a:spcAft>
                <a:spcPts val="0"/>
              </a:spcAft>
              <a:buSzPts val="1600"/>
              <a:buChar char="•"/>
            </a:pPr>
            <a:r>
              <a:rPr lang="en-US"/>
              <a:t>Large turnover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Job Design</a:t>
            </a:r>
            <a:br>
              <a:rPr lang="en-US"/>
            </a:br>
            <a:r>
              <a:rPr lang="en-US"/>
              <a:t>IT Industry</a:t>
            </a:r>
            <a:endParaRPr/>
          </a:p>
        </p:txBody>
      </p:sp>
      <p:sp>
        <p:nvSpPr>
          <p:cNvPr id="223" name="Google Shape;223;p3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2" marL="1005839" rtl="0" algn="l">
              <a:lnSpc>
                <a:spcPct val="100000"/>
              </a:lnSpc>
              <a:spcBef>
                <a:spcPts val="0"/>
              </a:spcBef>
              <a:spcAft>
                <a:spcPts val="0"/>
              </a:spcAft>
              <a:buSzPts val="1800"/>
              <a:buChar char="•"/>
            </a:pPr>
            <a:r>
              <a:rPr lang="en-US"/>
              <a:t>Job enlargement and job enhancement are almost the same</a:t>
            </a:r>
            <a:endParaRPr/>
          </a:p>
          <a:p>
            <a:pPr indent="-228600" lvl="2" marL="1005839" rtl="0" algn="l">
              <a:lnSpc>
                <a:spcPct val="100000"/>
              </a:lnSpc>
              <a:spcBef>
                <a:spcPts val="360"/>
              </a:spcBef>
              <a:spcAft>
                <a:spcPts val="0"/>
              </a:spcAft>
              <a:buSzPts val="1800"/>
              <a:buChar char="•"/>
            </a:pPr>
            <a:r>
              <a:rPr lang="en-US"/>
              <a:t>Software Maintenance being unpopular task</a:t>
            </a:r>
            <a:endParaRPr/>
          </a:p>
          <a:p>
            <a:pPr indent="-228600" lvl="3" marL="1280160" rtl="0" algn="l">
              <a:lnSpc>
                <a:spcPct val="100000"/>
              </a:lnSpc>
              <a:spcBef>
                <a:spcPts val="320"/>
              </a:spcBef>
              <a:spcAft>
                <a:spcPts val="0"/>
              </a:spcAft>
              <a:buSzPts val="1600"/>
              <a:buChar char="•"/>
            </a:pPr>
            <a:r>
              <a:rPr lang="en-US"/>
              <a:t>Analyze and specify user request for changes</a:t>
            </a:r>
            <a:endParaRPr/>
          </a:p>
          <a:p>
            <a:pPr indent="-228600" lvl="3" marL="1280160" rtl="0" algn="l">
              <a:lnSpc>
                <a:spcPct val="100000"/>
              </a:lnSpc>
              <a:spcBef>
                <a:spcPts val="320"/>
              </a:spcBef>
              <a:spcAft>
                <a:spcPts val="0"/>
              </a:spcAft>
              <a:buSzPts val="1600"/>
              <a:buChar char="•"/>
            </a:pPr>
            <a:r>
              <a:rPr lang="en-US"/>
              <a:t>Programmer will implement changes</a:t>
            </a:r>
            <a:endParaRPr/>
          </a:p>
          <a:p>
            <a:pPr indent="-228600" lvl="2" marL="1005839" rtl="0" algn="l">
              <a:lnSpc>
                <a:spcPct val="100000"/>
              </a:lnSpc>
              <a:spcBef>
                <a:spcPts val="360"/>
              </a:spcBef>
              <a:spcAft>
                <a:spcPts val="0"/>
              </a:spcAft>
              <a:buSzPts val="1800"/>
              <a:buChar char="•"/>
            </a:pPr>
            <a:r>
              <a:rPr lang="en-US"/>
              <a:t>Solution – job enlargement</a:t>
            </a:r>
            <a:endParaRPr/>
          </a:p>
          <a:p>
            <a:pPr indent="-228600" lvl="3" marL="1280160" rtl="0" algn="l">
              <a:lnSpc>
                <a:spcPct val="100000"/>
              </a:lnSpc>
              <a:spcBef>
                <a:spcPts val="320"/>
              </a:spcBef>
              <a:spcAft>
                <a:spcPts val="0"/>
              </a:spcAft>
              <a:buSzPts val="1600"/>
              <a:buChar char="•"/>
            </a:pPr>
            <a:r>
              <a:rPr lang="en-US"/>
              <a:t>Analyze changes</a:t>
            </a:r>
            <a:endParaRPr/>
          </a:p>
          <a:p>
            <a:pPr indent="-228600" lvl="3" marL="1280160" rtl="0" algn="l">
              <a:lnSpc>
                <a:spcPct val="100000"/>
              </a:lnSpc>
              <a:spcBef>
                <a:spcPts val="320"/>
              </a:spcBef>
              <a:spcAft>
                <a:spcPts val="0"/>
              </a:spcAft>
              <a:buSzPts val="1600"/>
              <a:buChar char="•"/>
            </a:pPr>
            <a:r>
              <a:rPr lang="en-US"/>
              <a:t>Specify changes</a:t>
            </a:r>
            <a:endParaRPr/>
          </a:p>
          <a:p>
            <a:pPr indent="-228600" lvl="3" marL="1280160" rtl="0" algn="l">
              <a:lnSpc>
                <a:spcPct val="100000"/>
              </a:lnSpc>
              <a:spcBef>
                <a:spcPts val="320"/>
              </a:spcBef>
              <a:spcAft>
                <a:spcPts val="0"/>
              </a:spcAft>
              <a:buSzPts val="1600"/>
              <a:buChar char="•"/>
            </a:pPr>
            <a:r>
              <a:rPr lang="en-US"/>
              <a:t>Obtains change control board approval</a:t>
            </a:r>
            <a:endParaRPr/>
          </a:p>
          <a:p>
            <a:pPr indent="-228600" lvl="3" marL="1280160" rtl="0" algn="l">
              <a:lnSpc>
                <a:spcPct val="100000"/>
              </a:lnSpc>
              <a:spcBef>
                <a:spcPts val="320"/>
              </a:spcBef>
              <a:spcAft>
                <a:spcPts val="0"/>
              </a:spcAft>
              <a:buSzPts val="1600"/>
              <a:buChar char="•"/>
            </a:pPr>
            <a:r>
              <a:rPr lang="en-US"/>
              <a:t>Implements</a:t>
            </a:r>
            <a:endParaRPr/>
          </a:p>
          <a:p>
            <a:pPr indent="-228600" lvl="3" marL="1280160" rtl="0" algn="l">
              <a:lnSpc>
                <a:spcPct val="100000"/>
              </a:lnSpc>
              <a:spcBef>
                <a:spcPts val="320"/>
              </a:spcBef>
              <a:spcAft>
                <a:spcPts val="0"/>
              </a:spcAft>
              <a:buSzPts val="1600"/>
              <a:buChar char="•"/>
            </a:pPr>
            <a:r>
              <a:rPr lang="en-US"/>
              <a:t>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The Bureaucratic Model</a:t>
            </a:r>
            <a:br>
              <a:rPr lang="en-US"/>
            </a:br>
            <a:endParaRPr/>
          </a:p>
        </p:txBody>
      </p:sp>
      <p:sp>
        <p:nvSpPr>
          <p:cNvPr id="98" name="Google Shape;98;p1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l">
              <a:lnSpc>
                <a:spcPct val="100000"/>
              </a:lnSpc>
              <a:spcBef>
                <a:spcPts val="0"/>
              </a:spcBef>
              <a:spcAft>
                <a:spcPts val="0"/>
              </a:spcAft>
              <a:buSzPts val="1600"/>
              <a:buChar char="•"/>
            </a:pPr>
            <a:r>
              <a:rPr b="1" lang="en-US" sz="1600"/>
              <a:t>Hierarchical organization</a:t>
            </a:r>
            <a:endParaRPr/>
          </a:p>
          <a:p>
            <a:pPr indent="-228600" lvl="0" marL="342900" rtl="0" algn="l">
              <a:lnSpc>
                <a:spcPct val="100000"/>
              </a:lnSpc>
              <a:spcBef>
                <a:spcPts val="320"/>
              </a:spcBef>
              <a:spcAft>
                <a:spcPts val="0"/>
              </a:spcAft>
              <a:buSzPts val="1600"/>
              <a:buChar char="•"/>
            </a:pPr>
            <a:r>
              <a:rPr b="1" lang="en-US" sz="1600"/>
              <a:t>Structure -&gt; Tree</a:t>
            </a:r>
            <a:endParaRPr/>
          </a:p>
          <a:p>
            <a:pPr indent="-228600" lvl="0" marL="342900" rtl="0" algn="l">
              <a:lnSpc>
                <a:spcPct val="100000"/>
              </a:lnSpc>
              <a:spcBef>
                <a:spcPts val="320"/>
              </a:spcBef>
              <a:spcAft>
                <a:spcPts val="0"/>
              </a:spcAft>
              <a:buSzPts val="1600"/>
              <a:buChar char="•"/>
            </a:pPr>
            <a:r>
              <a:rPr b="1" lang="en-US" sz="1600"/>
              <a:t>Advantages</a:t>
            </a:r>
            <a:endParaRPr/>
          </a:p>
          <a:p>
            <a:pPr indent="-228600" lvl="1" marL="640080" rtl="0" algn="l">
              <a:lnSpc>
                <a:spcPct val="100000"/>
              </a:lnSpc>
              <a:spcBef>
                <a:spcPts val="320"/>
              </a:spcBef>
              <a:spcAft>
                <a:spcPts val="0"/>
              </a:spcAft>
              <a:buSzPts val="1600"/>
              <a:buChar char="•"/>
            </a:pPr>
            <a:r>
              <a:rPr b="1" lang="en-US" sz="1600"/>
              <a:t>Central authority in bureaucracy makes it effective in organizing.</a:t>
            </a:r>
            <a:endParaRPr/>
          </a:p>
          <a:p>
            <a:pPr indent="-228600" lvl="1" marL="640080" rtl="0" algn="l">
              <a:lnSpc>
                <a:spcPct val="100000"/>
              </a:lnSpc>
              <a:spcBef>
                <a:spcPts val="320"/>
              </a:spcBef>
              <a:spcAft>
                <a:spcPts val="0"/>
              </a:spcAft>
              <a:buSzPts val="1600"/>
              <a:buChar char="•"/>
            </a:pPr>
            <a:r>
              <a:rPr b="1" lang="en-US" sz="1600"/>
              <a:t>It supports the hiring of specialized officials.</a:t>
            </a:r>
            <a:endParaRPr/>
          </a:p>
          <a:p>
            <a:pPr indent="-228600" lvl="1" marL="640080" rtl="0" algn="l">
              <a:lnSpc>
                <a:spcPct val="100000"/>
              </a:lnSpc>
              <a:spcBef>
                <a:spcPts val="320"/>
              </a:spcBef>
              <a:spcAft>
                <a:spcPts val="0"/>
              </a:spcAft>
              <a:buSzPts val="1600"/>
              <a:buChar char="•"/>
            </a:pPr>
            <a:r>
              <a:rPr b="1" lang="en-US" sz="1600"/>
              <a:t>It follows Standard Operating Procedure. – </a:t>
            </a:r>
            <a:r>
              <a:rPr lang="en-US" sz="1600"/>
              <a:t>efficiency and predictability</a:t>
            </a:r>
            <a:endParaRPr/>
          </a:p>
          <a:p>
            <a:pPr indent="-228600" lvl="1" marL="640080" rtl="0" algn="l">
              <a:lnSpc>
                <a:spcPct val="100000"/>
              </a:lnSpc>
              <a:spcBef>
                <a:spcPts val="320"/>
              </a:spcBef>
              <a:spcAft>
                <a:spcPts val="0"/>
              </a:spcAft>
              <a:buSzPts val="1600"/>
              <a:buChar char="•"/>
            </a:pPr>
            <a:r>
              <a:rPr b="1" lang="en-US" sz="1600"/>
              <a:t>It sets no room for favoritism.</a:t>
            </a:r>
            <a:endParaRPr/>
          </a:p>
          <a:p>
            <a:pPr indent="-228600" lvl="1" marL="640080" rtl="0" algn="l">
              <a:lnSpc>
                <a:spcPct val="100000"/>
              </a:lnSpc>
              <a:spcBef>
                <a:spcPts val="320"/>
              </a:spcBef>
              <a:spcAft>
                <a:spcPts val="0"/>
              </a:spcAft>
              <a:buSzPts val="1600"/>
              <a:buChar char="•"/>
            </a:pPr>
            <a:r>
              <a:rPr b="1" lang="en-US" sz="1600"/>
              <a:t>It allows for merit-based hiring and promotion.</a:t>
            </a:r>
            <a:endParaRPr/>
          </a:p>
          <a:p>
            <a:pPr indent="-228600" lvl="1" marL="640080" rtl="0" algn="l">
              <a:lnSpc>
                <a:spcPct val="100000"/>
              </a:lnSpc>
              <a:spcBef>
                <a:spcPts val="320"/>
              </a:spcBef>
              <a:spcAft>
                <a:spcPts val="0"/>
              </a:spcAft>
              <a:buSzPts val="1600"/>
              <a:buChar char="•"/>
            </a:pPr>
            <a:r>
              <a:rPr b="1" lang="en-US" sz="1600"/>
              <a:t>It plays an important role in policy making.</a:t>
            </a:r>
            <a:endParaRPr/>
          </a:p>
          <a:p>
            <a:pPr indent="-228600" lvl="0" marL="342900" rtl="0" algn="l">
              <a:lnSpc>
                <a:spcPct val="100000"/>
              </a:lnSpc>
              <a:spcBef>
                <a:spcPts val="320"/>
              </a:spcBef>
              <a:spcAft>
                <a:spcPts val="0"/>
              </a:spcAft>
              <a:buSzPts val="1600"/>
              <a:buChar char="•"/>
            </a:pPr>
            <a:r>
              <a:rPr b="1" lang="en-US" sz="1600"/>
              <a:t>Disadvantages</a:t>
            </a:r>
            <a:endParaRPr/>
          </a:p>
          <a:p>
            <a:pPr indent="-228600" lvl="1" marL="640080" rtl="0" algn="l">
              <a:lnSpc>
                <a:spcPct val="100000"/>
              </a:lnSpc>
              <a:spcBef>
                <a:spcPts val="320"/>
              </a:spcBef>
              <a:spcAft>
                <a:spcPts val="0"/>
              </a:spcAft>
              <a:buSzPts val="1600"/>
              <a:buChar char="•"/>
            </a:pPr>
            <a:r>
              <a:rPr b="1" lang="en-US" sz="1600"/>
              <a:t>It can hamper achievement of results in time.</a:t>
            </a:r>
            <a:endParaRPr/>
          </a:p>
          <a:p>
            <a:pPr indent="-228600" lvl="1" marL="640080" rtl="0" algn="l">
              <a:lnSpc>
                <a:spcPct val="100000"/>
              </a:lnSpc>
              <a:spcBef>
                <a:spcPts val="320"/>
              </a:spcBef>
              <a:spcAft>
                <a:spcPts val="0"/>
              </a:spcAft>
              <a:buSzPts val="1600"/>
              <a:buChar char="•"/>
            </a:pPr>
            <a:r>
              <a:rPr b="1" lang="en-US" sz="1600"/>
              <a:t>It breeds boredom and can affect productivity. –</a:t>
            </a:r>
            <a:r>
              <a:rPr lang="en-US" sz="1600"/>
              <a:t>same routine – less productivity</a:t>
            </a:r>
            <a:endParaRPr/>
          </a:p>
          <a:p>
            <a:pPr indent="-228600" lvl="1" marL="640080" rtl="0" algn="l">
              <a:lnSpc>
                <a:spcPct val="100000"/>
              </a:lnSpc>
              <a:spcBef>
                <a:spcPts val="320"/>
              </a:spcBef>
              <a:spcAft>
                <a:spcPts val="0"/>
              </a:spcAft>
              <a:buSzPts val="1600"/>
              <a:buChar char="•"/>
            </a:pPr>
            <a:r>
              <a:rPr b="1" lang="en-US" sz="1600"/>
              <a:t>It results to passive and rule-based human beings. (restricts freedom of individual)</a:t>
            </a:r>
            <a:endParaRPr/>
          </a:p>
          <a:p>
            <a:pPr indent="-228600" lvl="1" marL="640080" rtl="0" algn="l">
              <a:lnSpc>
                <a:spcPct val="100000"/>
              </a:lnSpc>
              <a:spcBef>
                <a:spcPts val="320"/>
              </a:spcBef>
              <a:spcAft>
                <a:spcPts val="0"/>
              </a:spcAft>
              <a:buSzPts val="1600"/>
              <a:buChar char="•"/>
            </a:pPr>
            <a:r>
              <a:rPr b="1" lang="en-US" sz="1600"/>
              <a:t>It can result to inefficiency. (fixed salary and tasks)</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Organic Model</a:t>
            </a:r>
            <a:endParaRPr/>
          </a:p>
        </p:txBody>
      </p:sp>
      <p:sp>
        <p:nvSpPr>
          <p:cNvPr id="104" name="Google Shape;104;p1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lnSpcReduction="10000"/>
          </a:bodyPr>
          <a:lstStyle/>
          <a:p>
            <a:pPr indent="-228600" lvl="0" marL="342900" rtl="0" algn="l">
              <a:lnSpc>
                <a:spcPct val="100000"/>
              </a:lnSpc>
              <a:spcBef>
                <a:spcPts val="0"/>
              </a:spcBef>
              <a:spcAft>
                <a:spcPts val="0"/>
              </a:spcAft>
              <a:buSzPts val="2200"/>
              <a:buChar char="•"/>
            </a:pPr>
            <a:r>
              <a:rPr b="1" lang="en-US"/>
              <a:t>Organic Model </a:t>
            </a:r>
            <a:r>
              <a:rPr lang="en-US"/>
              <a:t>(Likert): “… ensure a maximum probability that in all interactions and in relationships within the organization, each member, in the light of their background, values, desires and expectations, will view the experience as supportive and one which builds a sense of personal worth and importance” – small professional companies</a:t>
            </a:r>
            <a:endParaRPr/>
          </a:p>
          <a:p>
            <a:pPr indent="-228600" lvl="0" marL="342900" rtl="0" algn="l">
              <a:lnSpc>
                <a:spcPct val="100000"/>
              </a:lnSpc>
              <a:spcBef>
                <a:spcPts val="440"/>
              </a:spcBef>
              <a:spcAft>
                <a:spcPts val="0"/>
              </a:spcAft>
              <a:buSzPts val="2200"/>
              <a:buChar char="•"/>
            </a:pPr>
            <a:r>
              <a:rPr lang="en-US"/>
              <a:t>Organic organization model is a structure that is highly adaptive and flexible according to changing environment. </a:t>
            </a:r>
            <a:endParaRPr/>
          </a:p>
          <a:p>
            <a:pPr indent="-228600" lvl="0" marL="342900" rtl="0" algn="l">
              <a:lnSpc>
                <a:spcPct val="100000"/>
              </a:lnSpc>
              <a:spcBef>
                <a:spcPts val="440"/>
              </a:spcBef>
              <a:spcAft>
                <a:spcPts val="0"/>
              </a:spcAft>
              <a:buSzPts val="2200"/>
              <a:buChar char="•"/>
            </a:pPr>
            <a:r>
              <a:rPr lang="en-US"/>
              <a:t>They are more flexible and open. </a:t>
            </a:r>
            <a:endParaRPr/>
          </a:p>
          <a:p>
            <a:pPr indent="-228600" lvl="0" marL="342900" rtl="0" algn="l">
              <a:lnSpc>
                <a:spcPct val="100000"/>
              </a:lnSpc>
              <a:spcBef>
                <a:spcPts val="440"/>
              </a:spcBef>
              <a:spcAft>
                <a:spcPts val="0"/>
              </a:spcAft>
              <a:buSzPts val="2200"/>
              <a:buChar char="•"/>
            </a:pPr>
            <a:r>
              <a:rPr lang="en-US"/>
              <a:t>Tasks and role are less rigidly defined, allowing people to adjust to situational requirements. </a:t>
            </a:r>
            <a:endParaRPr/>
          </a:p>
          <a:p>
            <a:pPr indent="-228600" lvl="0" marL="342900" rtl="0" algn="l">
              <a:lnSpc>
                <a:spcPct val="100000"/>
              </a:lnSpc>
              <a:spcBef>
                <a:spcPts val="440"/>
              </a:spcBef>
              <a:spcAft>
                <a:spcPts val="0"/>
              </a:spcAft>
              <a:buSzPts val="2200"/>
              <a:buChar char="•"/>
            </a:pPr>
            <a:r>
              <a:rPr lang="en-US"/>
              <a:t>Communication is more multidirectional.</a:t>
            </a:r>
            <a:endParaRPr/>
          </a:p>
          <a:p>
            <a:pPr indent="-228600" lvl="0" marL="342900" rtl="0" algn="l">
              <a:lnSpc>
                <a:spcPct val="100000"/>
              </a:lnSpc>
              <a:spcBef>
                <a:spcPts val="440"/>
              </a:spcBef>
              <a:spcAft>
                <a:spcPts val="0"/>
              </a:spcAft>
              <a:buSzPts val="2200"/>
              <a:buChar char="•"/>
            </a:pPr>
            <a:r>
              <a:rPr lang="en-US"/>
              <a:t>Manager’s role is to help employees to achieve their work rather than supervision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Organic Model</a:t>
            </a:r>
            <a:endParaRPr/>
          </a:p>
        </p:txBody>
      </p:sp>
      <p:sp>
        <p:nvSpPr>
          <p:cNvPr id="110" name="Google Shape;110;p1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Characteristics of Organic Model</a:t>
            </a:r>
            <a:endParaRPr/>
          </a:p>
          <a:p>
            <a:pPr indent="-228600" lvl="1" marL="640080" rtl="0" algn="l">
              <a:lnSpc>
                <a:spcPct val="100000"/>
              </a:lnSpc>
              <a:spcBef>
                <a:spcPts val="400"/>
              </a:spcBef>
              <a:spcAft>
                <a:spcPts val="0"/>
              </a:spcAft>
              <a:buSzPts val="2000"/>
              <a:buChar char="•"/>
            </a:pPr>
            <a:r>
              <a:rPr b="1" lang="en-US"/>
              <a:t>Cross Functional teams</a:t>
            </a:r>
            <a:endParaRPr/>
          </a:p>
          <a:p>
            <a:pPr indent="-228600" lvl="1" marL="640080" rtl="0" algn="l">
              <a:lnSpc>
                <a:spcPct val="100000"/>
              </a:lnSpc>
              <a:spcBef>
                <a:spcPts val="400"/>
              </a:spcBef>
              <a:spcAft>
                <a:spcPts val="0"/>
              </a:spcAft>
              <a:buSzPts val="2000"/>
              <a:buChar char="•"/>
            </a:pPr>
            <a:r>
              <a:rPr b="1" lang="en-US"/>
              <a:t>Cross hierarchical teams</a:t>
            </a:r>
            <a:endParaRPr/>
          </a:p>
          <a:p>
            <a:pPr indent="-228600" lvl="1" marL="640080" rtl="0" algn="l">
              <a:lnSpc>
                <a:spcPct val="100000"/>
              </a:lnSpc>
              <a:spcBef>
                <a:spcPts val="400"/>
              </a:spcBef>
              <a:spcAft>
                <a:spcPts val="0"/>
              </a:spcAft>
              <a:buSzPts val="2000"/>
              <a:buChar char="•"/>
            </a:pPr>
            <a:r>
              <a:rPr b="1" lang="en-US"/>
              <a:t>Free flow of information </a:t>
            </a:r>
            <a:endParaRPr/>
          </a:p>
          <a:p>
            <a:pPr indent="-228600" lvl="1" marL="640080" rtl="0" algn="l">
              <a:lnSpc>
                <a:spcPct val="100000"/>
              </a:lnSpc>
              <a:spcBef>
                <a:spcPts val="400"/>
              </a:spcBef>
              <a:spcAft>
                <a:spcPts val="0"/>
              </a:spcAft>
              <a:buSzPts val="2000"/>
              <a:buChar char="•"/>
            </a:pPr>
            <a:r>
              <a:rPr b="1" lang="en-US"/>
              <a:t>Wide span of control</a:t>
            </a:r>
            <a:endParaRPr/>
          </a:p>
          <a:p>
            <a:pPr indent="-228600" lvl="1" marL="640080" rtl="0" algn="l">
              <a:lnSpc>
                <a:spcPct val="100000"/>
              </a:lnSpc>
              <a:spcBef>
                <a:spcPts val="400"/>
              </a:spcBef>
              <a:spcAft>
                <a:spcPts val="0"/>
              </a:spcAft>
              <a:buSzPts val="2000"/>
              <a:buChar char="•"/>
            </a:pPr>
            <a:r>
              <a:rPr b="1" lang="en-US"/>
              <a:t>Low formalization</a:t>
            </a:r>
            <a:endParaRPr/>
          </a:p>
          <a:p>
            <a:pPr indent="-228600" lvl="1" marL="640080" rtl="0" algn="l">
              <a:lnSpc>
                <a:spcPct val="100000"/>
              </a:lnSpc>
              <a:spcBef>
                <a:spcPts val="400"/>
              </a:spcBef>
              <a:spcAft>
                <a:spcPts val="0"/>
              </a:spcAft>
              <a:buSzPts val="2000"/>
              <a:buChar char="•"/>
            </a:pPr>
            <a:r>
              <a:rPr b="1" lang="en-US"/>
              <a:t>Jobs are less standardized </a:t>
            </a:r>
            <a:endParaRPr/>
          </a:p>
          <a:p>
            <a:pPr indent="-228600" lvl="1" marL="640080" rtl="0" algn="l">
              <a:lnSpc>
                <a:spcPct val="100000"/>
              </a:lnSpc>
              <a:spcBef>
                <a:spcPts val="400"/>
              </a:spcBef>
              <a:spcAft>
                <a:spcPts val="0"/>
              </a:spcAft>
              <a:buSzPts val="2000"/>
              <a:buChar char="•"/>
            </a:pPr>
            <a:r>
              <a:rPr b="1" lang="en-US"/>
              <a:t>Fewer rules and regulations </a:t>
            </a:r>
            <a:endParaRPr/>
          </a:p>
          <a:p>
            <a:pPr indent="-228600" lvl="1" marL="640080" rtl="0" algn="l">
              <a:lnSpc>
                <a:spcPct val="100000"/>
              </a:lnSpc>
              <a:spcBef>
                <a:spcPts val="400"/>
              </a:spcBef>
              <a:spcAft>
                <a:spcPts val="0"/>
              </a:spcAft>
              <a:buSzPts val="2000"/>
              <a:buChar char="•"/>
            </a:pPr>
            <a:r>
              <a:rPr b="1" lang="en-US"/>
              <a:t>Decentralization of decision</a:t>
            </a:r>
            <a:endParaRPr/>
          </a:p>
          <a:p>
            <a:pPr indent="-228600" lvl="1" marL="640080" rtl="0" algn="l">
              <a:lnSpc>
                <a:spcPct val="100000"/>
              </a:lnSpc>
              <a:spcBef>
                <a:spcPts val="400"/>
              </a:spcBef>
              <a:spcAft>
                <a:spcPts val="0"/>
              </a:spcAft>
              <a:buSzPts val="2000"/>
              <a:buChar char="•"/>
            </a:pPr>
            <a:r>
              <a:rPr b="1" lang="en-US"/>
              <a:t>Emphasize on expertise rather than authority</a:t>
            </a:r>
            <a:endParaRPr b="1"/>
          </a:p>
          <a:p>
            <a:pPr indent="-101600" lvl="1" marL="640080" rtl="0" algn="l">
              <a:lnSpc>
                <a:spcPct val="100000"/>
              </a:lnSpc>
              <a:spcBef>
                <a:spcPts val="400"/>
              </a:spcBef>
              <a:spcAft>
                <a:spcPts val="0"/>
              </a:spcAft>
              <a:buSzPts val="2000"/>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Matrix Management</a:t>
            </a:r>
            <a:endParaRPr/>
          </a:p>
        </p:txBody>
      </p:sp>
      <p:sp>
        <p:nvSpPr>
          <p:cNvPr id="116" name="Google Shape;116;p1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fontScale="92500" lnSpcReduction="10000"/>
          </a:bodyPr>
          <a:lstStyle/>
          <a:p>
            <a:pPr indent="-228600" lvl="0" marL="342900" rtl="0" algn="l">
              <a:lnSpc>
                <a:spcPct val="100000"/>
              </a:lnSpc>
              <a:spcBef>
                <a:spcPts val="0"/>
              </a:spcBef>
              <a:spcAft>
                <a:spcPts val="0"/>
              </a:spcAft>
              <a:buSzPct val="108108"/>
              <a:buChar char="•"/>
            </a:pPr>
            <a:r>
              <a:rPr lang="en-US"/>
              <a:t>Accepts that bureaucratic model is too restrictive</a:t>
            </a:r>
            <a:endParaRPr/>
          </a:p>
          <a:p>
            <a:pPr indent="-228600" lvl="0" marL="342900" rtl="0" algn="l">
              <a:lnSpc>
                <a:spcPct val="100000"/>
              </a:lnSpc>
              <a:spcBef>
                <a:spcPts val="440"/>
              </a:spcBef>
              <a:spcAft>
                <a:spcPts val="0"/>
              </a:spcAft>
              <a:buSzPct val="108108"/>
              <a:buChar char="•"/>
            </a:pPr>
            <a:r>
              <a:rPr lang="en-US"/>
              <a:t>Work may be project-based</a:t>
            </a:r>
            <a:endParaRPr/>
          </a:p>
          <a:p>
            <a:pPr indent="-228600" lvl="0" marL="342900" rtl="0" algn="l">
              <a:lnSpc>
                <a:spcPct val="100000"/>
              </a:lnSpc>
              <a:spcBef>
                <a:spcPts val="440"/>
              </a:spcBef>
              <a:spcAft>
                <a:spcPts val="0"/>
              </a:spcAft>
              <a:buSzPct val="108108"/>
              <a:buChar char="•"/>
            </a:pPr>
            <a:r>
              <a:rPr lang="en-US"/>
              <a:t>Employees may be working on several projects simultaneously</a:t>
            </a:r>
            <a:endParaRPr/>
          </a:p>
          <a:p>
            <a:pPr indent="-228600" lvl="0" marL="342900" rtl="0" algn="l">
              <a:lnSpc>
                <a:spcPct val="100000"/>
              </a:lnSpc>
              <a:spcBef>
                <a:spcPts val="440"/>
              </a:spcBef>
              <a:spcAft>
                <a:spcPts val="0"/>
              </a:spcAft>
              <a:buSzPct val="108108"/>
              <a:buChar char="•"/>
            </a:pPr>
            <a:r>
              <a:rPr lang="en-US"/>
              <a:t>Employees may answer to several managers at once</a:t>
            </a:r>
            <a:endParaRPr/>
          </a:p>
          <a:p>
            <a:pPr indent="-228600" lvl="0" marL="342900" rtl="0" algn="l">
              <a:lnSpc>
                <a:spcPct val="100000"/>
              </a:lnSpc>
              <a:spcBef>
                <a:spcPts val="440"/>
              </a:spcBef>
              <a:spcAft>
                <a:spcPts val="0"/>
              </a:spcAft>
              <a:buSzPct val="108108"/>
              <a:buChar char="•"/>
            </a:pPr>
            <a:r>
              <a:rPr lang="en-US"/>
              <a:t>Requires rules that will enable possible conflicts to be resolved. </a:t>
            </a:r>
            <a:endParaRPr/>
          </a:p>
          <a:p>
            <a:pPr indent="-228600" lvl="0" marL="342900" rtl="0" algn="l">
              <a:lnSpc>
                <a:spcPct val="100000"/>
              </a:lnSpc>
              <a:spcBef>
                <a:spcPts val="440"/>
              </a:spcBef>
              <a:spcAft>
                <a:spcPts val="0"/>
              </a:spcAft>
              <a:buSzPct val="108108"/>
              <a:buChar char="•"/>
            </a:pPr>
            <a:r>
              <a:rPr lang="en-US"/>
              <a:t>Advantages</a:t>
            </a:r>
            <a:endParaRPr/>
          </a:p>
          <a:p>
            <a:pPr indent="-228600" lvl="1" marL="800100" rtl="0" algn="l">
              <a:lnSpc>
                <a:spcPct val="100000"/>
              </a:lnSpc>
              <a:spcBef>
                <a:spcPts val="440"/>
              </a:spcBef>
              <a:spcAft>
                <a:spcPts val="0"/>
              </a:spcAft>
              <a:buSzPct val="118918"/>
              <a:buChar char="•"/>
            </a:pPr>
            <a:r>
              <a:rPr lang="en-US"/>
              <a:t>1. Combination of Skills and Competencies</a:t>
            </a:r>
            <a:endParaRPr/>
          </a:p>
          <a:p>
            <a:pPr indent="-228600" lvl="1" marL="800100" rtl="0" algn="l">
              <a:lnSpc>
                <a:spcPct val="100000"/>
              </a:lnSpc>
              <a:spcBef>
                <a:spcPts val="440"/>
              </a:spcBef>
              <a:spcAft>
                <a:spcPts val="0"/>
              </a:spcAft>
              <a:buSzPct val="118918"/>
              <a:buChar char="•"/>
            </a:pPr>
            <a:r>
              <a:rPr lang="en-US"/>
              <a:t>2. Collaboration and Cooperation</a:t>
            </a:r>
            <a:endParaRPr/>
          </a:p>
          <a:p>
            <a:pPr indent="-228600" lvl="1" marL="800100" rtl="0" algn="l">
              <a:lnSpc>
                <a:spcPct val="100000"/>
              </a:lnSpc>
              <a:spcBef>
                <a:spcPts val="440"/>
              </a:spcBef>
              <a:spcAft>
                <a:spcPts val="0"/>
              </a:spcAft>
              <a:buSzPct val="118918"/>
              <a:buChar char="•"/>
            </a:pPr>
            <a:r>
              <a:rPr lang="en-US"/>
              <a:t>3. Innovation</a:t>
            </a:r>
            <a:endParaRPr/>
          </a:p>
          <a:p>
            <a:pPr indent="-228600" lvl="1" marL="800100" rtl="0" algn="l">
              <a:lnSpc>
                <a:spcPct val="100000"/>
              </a:lnSpc>
              <a:spcBef>
                <a:spcPts val="440"/>
              </a:spcBef>
              <a:spcAft>
                <a:spcPts val="0"/>
              </a:spcAft>
              <a:buSzPct val="118918"/>
              <a:buChar char="•"/>
            </a:pPr>
            <a:r>
              <a:rPr lang="en-US"/>
              <a:t>4. Flexibility</a:t>
            </a:r>
            <a:endParaRPr/>
          </a:p>
          <a:p>
            <a:pPr indent="-228600" lvl="0" marL="342900" rtl="0" algn="l">
              <a:lnSpc>
                <a:spcPct val="100000"/>
              </a:lnSpc>
              <a:spcBef>
                <a:spcPts val="440"/>
              </a:spcBef>
              <a:spcAft>
                <a:spcPts val="0"/>
              </a:spcAft>
              <a:buSzPct val="108108"/>
              <a:buChar char="•"/>
            </a:pPr>
            <a:r>
              <a:rPr lang="en-US"/>
              <a:t>Disadvantages</a:t>
            </a:r>
            <a:endParaRPr/>
          </a:p>
          <a:p>
            <a:pPr indent="-228600" lvl="1" marL="800100" rtl="0" algn="l">
              <a:lnSpc>
                <a:spcPct val="100000"/>
              </a:lnSpc>
              <a:spcBef>
                <a:spcPts val="440"/>
              </a:spcBef>
              <a:spcAft>
                <a:spcPts val="0"/>
              </a:spcAft>
              <a:buSzPct val="118918"/>
              <a:buChar char="•"/>
            </a:pPr>
            <a:r>
              <a:rPr lang="en-US"/>
              <a:t>1. Potential Loss of Accountability</a:t>
            </a:r>
            <a:endParaRPr/>
          </a:p>
          <a:p>
            <a:pPr indent="-228600" lvl="1" marL="800100" rtl="0" algn="l">
              <a:lnSpc>
                <a:spcPct val="100000"/>
              </a:lnSpc>
              <a:spcBef>
                <a:spcPts val="440"/>
              </a:spcBef>
              <a:spcAft>
                <a:spcPts val="0"/>
              </a:spcAft>
              <a:buSzPct val="118918"/>
              <a:buChar char="•"/>
            </a:pPr>
            <a:r>
              <a:rPr lang="en-US"/>
              <a:t>2. Dual-reporting and Potential Conflicts</a:t>
            </a:r>
            <a:endParaRPr/>
          </a:p>
          <a:p>
            <a:pPr indent="-228600" lvl="1" marL="800100" rtl="0" algn="l">
              <a:lnSpc>
                <a:spcPct val="100000"/>
              </a:lnSpc>
              <a:spcBef>
                <a:spcPts val="440"/>
              </a:spcBef>
              <a:spcAft>
                <a:spcPts val="0"/>
              </a:spcAft>
              <a:buSzPct val="118918"/>
              <a:buChar char="•"/>
            </a:pPr>
            <a:r>
              <a:rPr lang="en-US"/>
              <a:t>2. Dual-reporting and Potential Conflicts</a:t>
            </a: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Structuring Principles</a:t>
            </a:r>
            <a:br>
              <a:rPr lang="en-US"/>
            </a:br>
            <a:r>
              <a:rPr lang="en-US"/>
              <a:t>Structure by Function</a:t>
            </a:r>
            <a:endParaRPr/>
          </a:p>
        </p:txBody>
      </p:sp>
      <p:sp>
        <p:nvSpPr>
          <p:cNvPr id="122" name="Google Shape;122;p1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How to group together activities and tasks</a:t>
            </a:r>
            <a:endParaRPr/>
          </a:p>
          <a:p>
            <a:pPr indent="-228600" lvl="0" marL="342900" rtl="0" algn="l">
              <a:lnSpc>
                <a:spcPct val="100000"/>
              </a:lnSpc>
              <a:spcBef>
                <a:spcPts val="440"/>
              </a:spcBef>
              <a:spcAft>
                <a:spcPts val="0"/>
              </a:spcAft>
              <a:buSzPts val="2200"/>
              <a:buChar char="•"/>
            </a:pPr>
            <a:r>
              <a:rPr lang="en-US"/>
              <a:t>Primary Activities</a:t>
            </a:r>
            <a:endParaRPr/>
          </a:p>
          <a:p>
            <a:pPr indent="-228600" lvl="1" marL="640080" rtl="0" algn="l">
              <a:lnSpc>
                <a:spcPct val="100000"/>
              </a:lnSpc>
              <a:spcBef>
                <a:spcPts val="400"/>
              </a:spcBef>
              <a:spcAft>
                <a:spcPts val="0"/>
              </a:spcAft>
              <a:buSzPts val="2000"/>
              <a:buChar char="•"/>
            </a:pPr>
            <a:r>
              <a:rPr lang="en-US"/>
              <a:t>Operations – Core business</a:t>
            </a:r>
            <a:endParaRPr/>
          </a:p>
          <a:p>
            <a:pPr indent="-228600" lvl="0" marL="342900" rtl="0" algn="l">
              <a:lnSpc>
                <a:spcPct val="100000"/>
              </a:lnSpc>
              <a:spcBef>
                <a:spcPts val="440"/>
              </a:spcBef>
              <a:spcAft>
                <a:spcPts val="0"/>
              </a:spcAft>
              <a:buSzPts val="2200"/>
              <a:buChar char="•"/>
            </a:pPr>
            <a:r>
              <a:rPr lang="en-US"/>
              <a:t>Administration</a:t>
            </a:r>
            <a:endParaRPr/>
          </a:p>
          <a:p>
            <a:pPr indent="-228600" lvl="1" marL="640080" rtl="0" algn="l">
              <a:lnSpc>
                <a:spcPct val="100000"/>
              </a:lnSpc>
              <a:spcBef>
                <a:spcPts val="400"/>
              </a:spcBef>
              <a:spcAft>
                <a:spcPts val="0"/>
              </a:spcAft>
              <a:buSzPts val="2000"/>
              <a:buChar char="•"/>
            </a:pPr>
            <a:r>
              <a:rPr lang="en-US"/>
              <a:t>Pay bills</a:t>
            </a:r>
            <a:endParaRPr/>
          </a:p>
          <a:p>
            <a:pPr indent="-228600" lvl="1" marL="640080" rtl="0" algn="l">
              <a:lnSpc>
                <a:spcPct val="100000"/>
              </a:lnSpc>
              <a:spcBef>
                <a:spcPts val="400"/>
              </a:spcBef>
              <a:spcAft>
                <a:spcPts val="0"/>
              </a:spcAft>
              <a:buSzPts val="2000"/>
              <a:buChar char="•"/>
            </a:pPr>
            <a:r>
              <a:rPr lang="en-US"/>
              <a:t>Hire staff</a:t>
            </a:r>
            <a:endParaRPr/>
          </a:p>
          <a:p>
            <a:pPr indent="-228600" lvl="0" marL="342900" rtl="0" algn="l">
              <a:lnSpc>
                <a:spcPct val="100000"/>
              </a:lnSpc>
              <a:spcBef>
                <a:spcPts val="440"/>
              </a:spcBef>
              <a:spcAft>
                <a:spcPts val="0"/>
              </a:spcAft>
              <a:buSzPts val="2200"/>
              <a:buChar char="•"/>
            </a:pPr>
            <a:r>
              <a:rPr lang="en-US"/>
              <a:t>Sales and Marketing </a:t>
            </a:r>
            <a:endParaRPr/>
          </a:p>
          <a:p>
            <a:pPr indent="-228600" lvl="0" marL="342900" rtl="0" algn="l">
              <a:lnSpc>
                <a:spcPct val="100000"/>
              </a:lnSpc>
              <a:spcBef>
                <a:spcPts val="440"/>
              </a:spcBef>
              <a:spcAft>
                <a:spcPts val="0"/>
              </a:spcAft>
              <a:buSzPts val="2200"/>
              <a:buChar char="•"/>
            </a:pPr>
            <a:r>
              <a:rPr lang="en-US"/>
              <a:t>Research and Development</a:t>
            </a:r>
            <a:endParaRPr/>
          </a:p>
          <a:p>
            <a:pPr indent="-228600" lvl="0" marL="342900" rtl="0" algn="l">
              <a:lnSpc>
                <a:spcPct val="100000"/>
              </a:lnSpc>
              <a:spcBef>
                <a:spcPts val="440"/>
              </a:spcBef>
              <a:spcAft>
                <a:spcPts val="0"/>
              </a:spcAft>
              <a:buSzPts val="2200"/>
              <a:buChar char="•"/>
            </a:pPr>
            <a:r>
              <a:rPr lang="en-US"/>
              <a:t>Different operations in different organizations but administration varies less</a:t>
            </a:r>
            <a:endParaRPr/>
          </a:p>
          <a:p>
            <a:pPr indent="-228600" lvl="0" marL="342900" rtl="0" algn="l">
              <a:lnSpc>
                <a:spcPct val="100000"/>
              </a:lnSpc>
              <a:spcBef>
                <a:spcPts val="440"/>
              </a:spcBef>
              <a:spcAft>
                <a:spcPts val="0"/>
              </a:spcAft>
              <a:buSzPts val="2200"/>
              <a:buChar char="•"/>
            </a:pPr>
            <a:r>
              <a:rPr lang="en-US"/>
              <a:t>Sales and Marketing activity not specific to commercial organizations</a:t>
            </a:r>
            <a:endParaRPr/>
          </a:p>
          <a:p>
            <a:pPr indent="-88900" lvl="0" marL="342900" rtl="0" algn="l">
              <a:lnSpc>
                <a:spcPct val="100000"/>
              </a:lnSpc>
              <a:spcBef>
                <a:spcPts val="440"/>
              </a:spcBef>
              <a:spcAft>
                <a:spcPts val="0"/>
              </a:spcAft>
              <a:buSzPts val="2200"/>
              <a:buNone/>
            </a:pPr>
            <a:r>
              <a:t/>
            </a:r>
            <a:endParaRPr/>
          </a:p>
          <a:p>
            <a:pPr indent="-88900" lvl="0" marL="342900" rtl="0" algn="l">
              <a:lnSpc>
                <a:spcPct val="100000"/>
              </a:lnSpc>
              <a:spcBef>
                <a:spcPts val="440"/>
              </a:spcBef>
              <a:spcAft>
                <a:spcPts val="0"/>
              </a:spcAft>
              <a:buSzPts val="2200"/>
              <a:buNone/>
            </a:pPr>
            <a:r>
              <a:t/>
            </a:r>
            <a:endParaRPr/>
          </a:p>
          <a:p>
            <a:pPr indent="-101600" lvl="1" marL="640080" rtl="0" algn="l">
              <a:lnSpc>
                <a:spcPct val="100000"/>
              </a:lnSpc>
              <a:spcBef>
                <a:spcPts val="4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Structuring Principles</a:t>
            </a:r>
            <a:br>
              <a:rPr lang="en-US"/>
            </a:br>
            <a:r>
              <a:rPr lang="en-US"/>
              <a:t>Structure by Function</a:t>
            </a:r>
            <a:endParaRPr/>
          </a:p>
        </p:txBody>
      </p:sp>
      <p:sp>
        <p:nvSpPr>
          <p:cNvPr id="128" name="Google Shape;128;p2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1" marL="640080" rtl="0" algn="l">
              <a:lnSpc>
                <a:spcPct val="100000"/>
              </a:lnSpc>
              <a:spcBef>
                <a:spcPts val="0"/>
              </a:spcBef>
              <a:spcAft>
                <a:spcPts val="0"/>
              </a:spcAft>
              <a:buSzPts val="2000"/>
              <a:buChar char="•"/>
            </a:pPr>
            <a:r>
              <a:rPr lang="en-US"/>
              <a:t>Structure based on – Medium Sized Companies</a:t>
            </a:r>
            <a:endParaRPr/>
          </a:p>
          <a:p>
            <a:pPr indent="-228600" lvl="2" marL="1005839" rtl="0" algn="l">
              <a:lnSpc>
                <a:spcPct val="100000"/>
              </a:lnSpc>
              <a:spcBef>
                <a:spcPts val="360"/>
              </a:spcBef>
              <a:spcAft>
                <a:spcPts val="0"/>
              </a:spcAft>
              <a:buSzPts val="1800"/>
              <a:buChar char="•"/>
            </a:pPr>
            <a:r>
              <a:rPr lang="en-US"/>
              <a:t>Administrative division</a:t>
            </a:r>
            <a:endParaRPr/>
          </a:p>
          <a:p>
            <a:pPr indent="-228600" lvl="2" marL="1005839" rtl="0" algn="l">
              <a:lnSpc>
                <a:spcPct val="100000"/>
              </a:lnSpc>
              <a:spcBef>
                <a:spcPts val="360"/>
              </a:spcBef>
              <a:spcAft>
                <a:spcPts val="0"/>
              </a:spcAft>
              <a:buSzPts val="1800"/>
              <a:buChar char="•"/>
            </a:pPr>
            <a:r>
              <a:rPr lang="en-US"/>
              <a:t>Operations division</a:t>
            </a:r>
            <a:endParaRPr/>
          </a:p>
          <a:p>
            <a:pPr indent="-228600" lvl="2" marL="1005839" rtl="0" algn="l">
              <a:lnSpc>
                <a:spcPct val="100000"/>
              </a:lnSpc>
              <a:spcBef>
                <a:spcPts val="360"/>
              </a:spcBef>
              <a:spcAft>
                <a:spcPts val="0"/>
              </a:spcAft>
              <a:buSzPts val="1800"/>
              <a:buChar char="•"/>
            </a:pPr>
            <a:r>
              <a:rPr lang="en-US"/>
              <a:t>Sales and Marketing division</a:t>
            </a:r>
            <a:endParaRPr/>
          </a:p>
          <a:p>
            <a:pPr indent="-228600" lvl="2" marL="1005839" rtl="0" algn="l">
              <a:lnSpc>
                <a:spcPct val="100000"/>
              </a:lnSpc>
              <a:spcBef>
                <a:spcPts val="360"/>
              </a:spcBef>
              <a:spcAft>
                <a:spcPts val="0"/>
              </a:spcAft>
              <a:buSzPts val="1800"/>
              <a:buChar char="•"/>
            </a:pPr>
            <a:r>
              <a:rPr lang="en-US"/>
              <a:t>R&amp;D Division</a:t>
            </a:r>
            <a:endParaRPr/>
          </a:p>
          <a:p>
            <a:pPr indent="-101600" lvl="1" marL="640080" rtl="0" algn="l">
              <a:lnSpc>
                <a:spcPct val="100000"/>
              </a:lnSpc>
              <a:spcBef>
                <a:spcPts val="400"/>
              </a:spcBef>
              <a:spcAft>
                <a:spcPts val="0"/>
              </a:spcAft>
              <a:buSzPts val="2000"/>
              <a:buNone/>
            </a:pPr>
            <a:r>
              <a:t/>
            </a:r>
            <a:endParaRPr/>
          </a:p>
        </p:txBody>
      </p:sp>
      <p:pic>
        <p:nvPicPr>
          <p:cNvPr descr="images" id="129" name="Google Shape;129;p20"/>
          <p:cNvPicPr preferRelativeResize="0"/>
          <p:nvPr/>
        </p:nvPicPr>
        <p:blipFill rotWithShape="1">
          <a:blip r:embed="rId3">
            <a:alphaModFix/>
          </a:blip>
          <a:srcRect b="0" l="0" r="0" t="0"/>
          <a:stretch/>
        </p:blipFill>
        <p:spPr>
          <a:xfrm>
            <a:off x="685800" y="3657600"/>
            <a:ext cx="7087896" cy="140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Structuring Principles</a:t>
            </a:r>
            <a:br>
              <a:rPr lang="en-US"/>
            </a:br>
            <a:r>
              <a:rPr lang="en-US"/>
              <a:t>Structure by Geography</a:t>
            </a:r>
            <a:endParaRPr/>
          </a:p>
        </p:txBody>
      </p:sp>
      <p:sp>
        <p:nvSpPr>
          <p:cNvPr id="135" name="Google Shape;135;p2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1" marL="640080" rtl="0" algn="l">
              <a:lnSpc>
                <a:spcPct val="100000"/>
              </a:lnSpc>
              <a:spcBef>
                <a:spcPts val="0"/>
              </a:spcBef>
              <a:spcAft>
                <a:spcPts val="0"/>
              </a:spcAft>
              <a:buSzPts val="2000"/>
              <a:buChar char="•"/>
            </a:pPr>
            <a:r>
              <a:rPr lang="en-US"/>
              <a:t>Multinational Companies</a:t>
            </a:r>
            <a:endParaRPr/>
          </a:p>
          <a:p>
            <a:pPr indent="-228600" lvl="1" marL="640080" rtl="0" algn="l">
              <a:lnSpc>
                <a:spcPct val="100000"/>
              </a:lnSpc>
              <a:spcBef>
                <a:spcPts val="400"/>
              </a:spcBef>
              <a:spcAft>
                <a:spcPts val="0"/>
              </a:spcAft>
              <a:buSzPts val="2000"/>
              <a:buChar char="•"/>
            </a:pPr>
            <a:r>
              <a:rPr lang="en-US"/>
              <a:t>Linguistic and Cultural factors</a:t>
            </a:r>
            <a:endParaRPr/>
          </a:p>
          <a:p>
            <a:pPr indent="-228600" lvl="2" marL="1005839" rtl="0" algn="l">
              <a:lnSpc>
                <a:spcPct val="100000"/>
              </a:lnSpc>
              <a:spcBef>
                <a:spcPts val="360"/>
              </a:spcBef>
              <a:spcAft>
                <a:spcPts val="0"/>
              </a:spcAft>
              <a:buSzPts val="1800"/>
              <a:buChar char="•"/>
            </a:pPr>
            <a:r>
              <a:rPr lang="en-US"/>
              <a:t>Sales and Marketing locally based</a:t>
            </a:r>
            <a:endParaRPr/>
          </a:p>
          <a:p>
            <a:pPr indent="-228600" lvl="1" marL="640080" rtl="0" algn="l">
              <a:lnSpc>
                <a:spcPct val="100000"/>
              </a:lnSpc>
              <a:spcBef>
                <a:spcPts val="400"/>
              </a:spcBef>
              <a:spcAft>
                <a:spcPts val="0"/>
              </a:spcAft>
              <a:buSzPts val="2000"/>
              <a:buChar char="•"/>
            </a:pPr>
            <a:r>
              <a:rPr lang="en-US"/>
              <a:t>CGI – Big IT services company based in Montreal</a:t>
            </a:r>
            <a:endParaRPr/>
          </a:p>
          <a:p>
            <a:pPr indent="-228600" lvl="2" marL="1005839" rtl="0" algn="l">
              <a:lnSpc>
                <a:spcPct val="100000"/>
              </a:lnSpc>
              <a:spcBef>
                <a:spcPts val="360"/>
              </a:spcBef>
              <a:spcAft>
                <a:spcPts val="0"/>
              </a:spcAft>
              <a:buSzPts val="1800"/>
              <a:buChar char="•"/>
            </a:pPr>
            <a:r>
              <a:rPr lang="en-US"/>
              <a:t>Operates in 40 countries</a:t>
            </a:r>
            <a:endParaRPr/>
          </a:p>
          <a:p>
            <a:pPr indent="-228600" lvl="2" marL="1005839" rtl="0" algn="l">
              <a:lnSpc>
                <a:spcPct val="100000"/>
              </a:lnSpc>
              <a:spcBef>
                <a:spcPts val="360"/>
              </a:spcBef>
              <a:spcAft>
                <a:spcPts val="0"/>
              </a:spcAft>
              <a:buSzPts val="1800"/>
              <a:buChar char="•"/>
            </a:pPr>
            <a:r>
              <a:rPr lang="en-US"/>
              <a:t>Operations structured into 6 geographically based divisions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