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US" sz="1100" u="none" cap="none" strike="noStrike">
                <a:solidFill>
                  <a:srgbClr val="000000"/>
                </a:solidFill>
                <a:latin typeface="Arial"/>
                <a:ea typeface="Arial"/>
                <a:cs typeface="Arial"/>
                <a:sym typeface="Arial"/>
              </a:rPr>
              <a:t>A second</a:t>
            </a:r>
            <a:br>
              <a:rPr b="0" i="0" lang="en-US" sz="1100" u="none" cap="none" strike="noStrike">
                <a:solidFill>
                  <a:srgbClr val="000000"/>
                </a:solidFill>
                <a:latin typeface="Arial"/>
                <a:ea typeface="Arial"/>
                <a:cs typeface="Arial"/>
                <a:sym typeface="Arial"/>
              </a:rPr>
            </a:br>
            <a:r>
              <a:rPr b="0" i="0" lang="en-US" sz="1100" u="none" cap="none" strike="noStrike">
                <a:solidFill>
                  <a:srgbClr val="000000"/>
                </a:solidFill>
                <a:latin typeface="Arial"/>
                <a:ea typeface="Arial"/>
                <a:cs typeface="Arial"/>
                <a:sym typeface="Arial"/>
              </a:rPr>
              <a:t>difficulty is that many Chartered Engineers who are qualified in software</a:t>
            </a:r>
            <a:br>
              <a:rPr b="0" i="0" lang="en-US" sz="1100" u="none" cap="none" strike="noStrike">
                <a:solidFill>
                  <a:srgbClr val="000000"/>
                </a:solidFill>
                <a:latin typeface="Arial"/>
                <a:ea typeface="Arial"/>
                <a:cs typeface="Arial"/>
                <a:sym typeface="Arial"/>
              </a:rPr>
            </a:br>
            <a:r>
              <a:rPr b="0" i="0" lang="en-US" sz="1100" u="none" cap="none" strike="noStrike">
                <a:solidFill>
                  <a:srgbClr val="000000"/>
                </a:solidFill>
                <a:latin typeface="Arial"/>
                <a:ea typeface="Arial"/>
                <a:cs typeface="Arial"/>
                <a:sym typeface="Arial"/>
              </a:rPr>
              <a:t>engineering have not studied the rather specialized techniques needed for</a:t>
            </a:r>
            <a:br>
              <a:rPr b="0" i="0" lang="en-US" sz="1100" u="none" cap="none" strike="noStrike">
                <a:solidFill>
                  <a:srgbClr val="000000"/>
                </a:solidFill>
                <a:latin typeface="Arial"/>
                <a:ea typeface="Arial"/>
                <a:cs typeface="Arial"/>
                <a:sym typeface="Arial"/>
              </a:rPr>
            </a:br>
            <a:r>
              <a:rPr b="0" i="0" lang="en-US" sz="1100" u="none" cap="none" strike="noStrike">
                <a:solidFill>
                  <a:srgbClr val="000000"/>
                </a:solidFill>
                <a:latin typeface="Arial"/>
                <a:ea typeface="Arial"/>
                <a:cs typeface="Arial"/>
                <a:sym typeface="Arial"/>
              </a:rPr>
              <a:t>working on critical systems. Nor, for the jobs they are doing, is it necessary</a:t>
            </a:r>
            <a:br>
              <a:rPr b="0" i="0" lang="en-US" sz="1100" u="none" cap="none" strike="noStrike">
                <a:solidFill>
                  <a:srgbClr val="000000"/>
                </a:solidFill>
                <a:latin typeface="Arial"/>
                <a:ea typeface="Arial"/>
                <a:cs typeface="Arial"/>
                <a:sym typeface="Arial"/>
              </a:rPr>
            </a:br>
            <a:r>
              <a:rPr b="0" i="0" lang="en-US" sz="1100" u="none" cap="none" strike="noStrike">
                <a:solidFill>
                  <a:srgbClr val="000000"/>
                </a:solidFill>
                <a:latin typeface="Arial"/>
                <a:ea typeface="Arial"/>
                <a:cs typeface="Arial"/>
                <a:sym typeface="Arial"/>
              </a:rPr>
              <a:t>that they should</a:t>
            </a:r>
            <a:r>
              <a:rPr lang="en-US"/>
              <a:t> </a:t>
            </a:r>
            <a:br>
              <a:rPr lang="en-US"/>
            </a:br>
            <a:endParaRPr/>
          </a:p>
        </p:txBody>
      </p:sp>
      <p:sp>
        <p:nvSpPr>
          <p:cNvPr id="138" name="Google Shape;13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6600"/>
              <a:buFont typeface="Cambria"/>
              <a:buNone/>
              <a:defRPr sz="66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00"/>
              </a:spcBef>
              <a:spcAft>
                <a:spcPts val="0"/>
              </a:spcAft>
              <a:buSzPts val="2000"/>
              <a:buNone/>
              <a:defRPr sz="2000">
                <a:solidFill>
                  <a:srgbClr val="8C8B8A"/>
                </a:solidFill>
              </a:defRPr>
            </a:lvl1pPr>
            <a:lvl2pPr lvl="1" algn="ctr">
              <a:lnSpc>
                <a:spcPct val="100000"/>
              </a:lnSpc>
              <a:spcBef>
                <a:spcPts val="400"/>
              </a:spcBef>
              <a:spcAft>
                <a:spcPts val="0"/>
              </a:spcAft>
              <a:buSzPts val="2000"/>
              <a:buNone/>
              <a:defRPr>
                <a:solidFill>
                  <a:srgbClr val="8C8B8A"/>
                </a:solidFill>
              </a:defRPr>
            </a:lvl2pPr>
            <a:lvl3pPr lvl="2" algn="ctr">
              <a:lnSpc>
                <a:spcPct val="100000"/>
              </a:lnSpc>
              <a:spcBef>
                <a:spcPts val="360"/>
              </a:spcBef>
              <a:spcAft>
                <a:spcPts val="0"/>
              </a:spcAft>
              <a:buSzPts val="1800"/>
              <a:buNone/>
              <a:defRPr>
                <a:solidFill>
                  <a:srgbClr val="8C8B8A"/>
                </a:solidFill>
              </a:defRPr>
            </a:lvl3pPr>
            <a:lvl4pPr lvl="3" algn="ctr">
              <a:lnSpc>
                <a:spcPct val="100000"/>
              </a:lnSpc>
              <a:spcBef>
                <a:spcPts val="320"/>
              </a:spcBef>
              <a:spcAft>
                <a:spcPts val="0"/>
              </a:spcAft>
              <a:buSzPts val="1600"/>
              <a:buNone/>
              <a:defRPr>
                <a:solidFill>
                  <a:srgbClr val="8C8B8A"/>
                </a:solidFill>
              </a:defRPr>
            </a:lvl4pPr>
            <a:lvl5pPr lvl="4" algn="ctr">
              <a:lnSpc>
                <a:spcPct val="100000"/>
              </a:lnSpc>
              <a:spcBef>
                <a:spcPts val="280"/>
              </a:spcBef>
              <a:spcAft>
                <a:spcPts val="0"/>
              </a:spcAft>
              <a:buSzPts val="1400"/>
              <a:buNone/>
              <a:defRPr>
                <a:solidFill>
                  <a:srgbClr val="8C8B8A"/>
                </a:solidFill>
              </a:defRPr>
            </a:lvl5pPr>
            <a:lvl6pPr lvl="5" algn="ctr">
              <a:lnSpc>
                <a:spcPct val="100000"/>
              </a:lnSpc>
              <a:spcBef>
                <a:spcPts val="280"/>
              </a:spcBef>
              <a:spcAft>
                <a:spcPts val="0"/>
              </a:spcAft>
              <a:buSzPts val="1400"/>
              <a:buNone/>
              <a:defRPr>
                <a:solidFill>
                  <a:srgbClr val="8C8B8A"/>
                </a:solidFill>
              </a:defRPr>
            </a:lvl6pPr>
            <a:lvl7pPr lvl="6" algn="ctr">
              <a:lnSpc>
                <a:spcPct val="100000"/>
              </a:lnSpc>
              <a:spcBef>
                <a:spcPts val="280"/>
              </a:spcBef>
              <a:spcAft>
                <a:spcPts val="0"/>
              </a:spcAft>
              <a:buSzPts val="1400"/>
              <a:buNone/>
              <a:defRPr>
                <a:solidFill>
                  <a:srgbClr val="8C8B8A"/>
                </a:solidFill>
              </a:defRPr>
            </a:lvl7pPr>
            <a:lvl8pPr lvl="7" algn="ctr">
              <a:lnSpc>
                <a:spcPct val="100000"/>
              </a:lnSpc>
              <a:spcBef>
                <a:spcPts val="280"/>
              </a:spcBef>
              <a:spcAft>
                <a:spcPts val="0"/>
              </a:spcAft>
              <a:buSzPts val="1400"/>
              <a:buNone/>
              <a:defRPr>
                <a:solidFill>
                  <a:srgbClr val="8C8B8A"/>
                </a:solidFill>
              </a:defRPr>
            </a:lvl8pPr>
            <a:lvl9pPr lvl="8" algn="ctr">
              <a:lnSpc>
                <a:spcPct val="100000"/>
              </a:lnSpc>
              <a:spcBef>
                <a:spcPts val="280"/>
              </a:spcBef>
              <a:spcAft>
                <a:spcPts val="0"/>
              </a:spcAft>
              <a:buSzPts val="1400"/>
              <a:buNone/>
              <a:defRPr>
                <a:solidFill>
                  <a:srgbClr val="8C8B8A"/>
                </a:solidFill>
              </a:defRPr>
            </a:lvl9pPr>
          </a:lstStyle>
          <a:p/>
        </p:txBody>
      </p:sp>
      <p:sp>
        <p:nvSpPr>
          <p:cNvPr id="16" name="Google Shape;16;p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3" name="Google Shape;73;p1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4579938" y="2324101"/>
            <a:ext cx="5851525" cy="1752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9" name="Google Shape;79;p1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2" name="Google Shape;22;p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3600"/>
              <a:buFont typeface="Cambria"/>
              <a:buNone/>
              <a:defRPr b="0" sz="3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SzPts val="2000"/>
              <a:buNone/>
              <a:defRPr sz="2000">
                <a:solidFill>
                  <a:srgbClr val="8C8B8A"/>
                </a:solidFill>
              </a:defRPr>
            </a:lvl1pPr>
            <a:lvl2pPr indent="-228600" lvl="1" marL="914400" algn="l">
              <a:lnSpc>
                <a:spcPct val="100000"/>
              </a:lnSpc>
              <a:spcBef>
                <a:spcPts val="360"/>
              </a:spcBef>
              <a:spcAft>
                <a:spcPts val="0"/>
              </a:spcAft>
              <a:buSzPts val="1800"/>
              <a:buNone/>
              <a:defRPr sz="1800">
                <a:solidFill>
                  <a:srgbClr val="8C8B8A"/>
                </a:solidFill>
              </a:defRPr>
            </a:lvl2pPr>
            <a:lvl3pPr indent="-228600" lvl="2" marL="1371600" algn="l">
              <a:lnSpc>
                <a:spcPct val="100000"/>
              </a:lnSpc>
              <a:spcBef>
                <a:spcPts val="320"/>
              </a:spcBef>
              <a:spcAft>
                <a:spcPts val="0"/>
              </a:spcAft>
              <a:buSzPts val="1600"/>
              <a:buNone/>
              <a:defRPr sz="1600">
                <a:solidFill>
                  <a:srgbClr val="8C8B8A"/>
                </a:solidFill>
              </a:defRPr>
            </a:lvl3pPr>
            <a:lvl4pPr indent="-228600" lvl="3" marL="1828800" algn="l">
              <a:lnSpc>
                <a:spcPct val="100000"/>
              </a:lnSpc>
              <a:spcBef>
                <a:spcPts val="280"/>
              </a:spcBef>
              <a:spcAft>
                <a:spcPts val="0"/>
              </a:spcAft>
              <a:buSzPts val="1400"/>
              <a:buNone/>
              <a:defRPr sz="1400">
                <a:solidFill>
                  <a:srgbClr val="8C8B8A"/>
                </a:solidFill>
              </a:defRPr>
            </a:lvl4pPr>
            <a:lvl5pPr indent="-228600" lvl="4" marL="2286000" algn="l">
              <a:lnSpc>
                <a:spcPct val="100000"/>
              </a:lnSpc>
              <a:spcBef>
                <a:spcPts val="280"/>
              </a:spcBef>
              <a:spcAft>
                <a:spcPts val="0"/>
              </a:spcAft>
              <a:buSzPts val="1400"/>
              <a:buNone/>
              <a:defRPr sz="1400">
                <a:solidFill>
                  <a:srgbClr val="8C8B8A"/>
                </a:solidFill>
              </a:defRPr>
            </a:lvl5pPr>
            <a:lvl6pPr indent="-228600" lvl="5" marL="2743200" algn="l">
              <a:lnSpc>
                <a:spcPct val="100000"/>
              </a:lnSpc>
              <a:spcBef>
                <a:spcPts val="280"/>
              </a:spcBef>
              <a:spcAft>
                <a:spcPts val="0"/>
              </a:spcAft>
              <a:buSzPts val="1400"/>
              <a:buNone/>
              <a:defRPr sz="1400">
                <a:solidFill>
                  <a:srgbClr val="8C8B8A"/>
                </a:solidFill>
              </a:defRPr>
            </a:lvl6pPr>
            <a:lvl7pPr indent="-228600" lvl="6" marL="3200400" algn="l">
              <a:lnSpc>
                <a:spcPct val="100000"/>
              </a:lnSpc>
              <a:spcBef>
                <a:spcPts val="280"/>
              </a:spcBef>
              <a:spcAft>
                <a:spcPts val="0"/>
              </a:spcAft>
              <a:buSzPts val="1400"/>
              <a:buNone/>
              <a:defRPr sz="1400">
                <a:solidFill>
                  <a:srgbClr val="8C8B8A"/>
                </a:solidFill>
              </a:defRPr>
            </a:lvl7pPr>
            <a:lvl8pPr indent="-228600" lvl="7" marL="3657600" algn="l">
              <a:lnSpc>
                <a:spcPct val="100000"/>
              </a:lnSpc>
              <a:spcBef>
                <a:spcPts val="280"/>
              </a:spcBef>
              <a:spcAft>
                <a:spcPts val="0"/>
              </a:spcAft>
              <a:buSzPts val="1400"/>
              <a:buNone/>
              <a:defRPr sz="1400">
                <a:solidFill>
                  <a:srgbClr val="8C8B8A"/>
                </a:solidFill>
              </a:defRPr>
            </a:lvl8pPr>
            <a:lvl9pPr indent="-228600" lvl="8" marL="4114800" algn="l">
              <a:lnSpc>
                <a:spcPct val="100000"/>
              </a:lnSpc>
              <a:spcBef>
                <a:spcPts val="280"/>
              </a:spcBef>
              <a:spcAft>
                <a:spcPts val="0"/>
              </a:spcAft>
              <a:buSzPts val="1400"/>
              <a:buNone/>
              <a:defRPr sz="1400">
                <a:solidFill>
                  <a:srgbClr val="8C8B8A"/>
                </a:solidFill>
              </a:defRPr>
            </a:lvl9pPr>
          </a:lstStyle>
          <a:p/>
        </p:txBody>
      </p:sp>
      <p:sp>
        <p:nvSpPr>
          <p:cNvPr id="28" name="Google Shape;28;p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34" name="Google Shape;34;p5"/>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35" name="Google Shape;35;p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4600"/>
              <a:buFont typeface="Cambr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2000"/>
              <a:buNone/>
              <a:defRPr b="1" sz="2000">
                <a:solidFill>
                  <a:schemeClr val="dk2"/>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1" name="Google Shape;41;p6"/>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2" name="Google Shape;42;p6"/>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2000"/>
              <a:buNone/>
              <a:defRPr b="1" sz="2000">
                <a:solidFill>
                  <a:schemeClr val="dk2"/>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3" name="Google Shape;43;p6"/>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4" name="Google Shape;44;p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200"/>
              <a:buFont typeface="Cambria"/>
              <a:buNone/>
              <a:defRPr b="1" sz="2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600"/>
              <a:buNone/>
              <a:defRPr sz="16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59" name="Google Shape;59;p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62" name="Google Shape;62;p9"/>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200"/>
              <a:buFont typeface="Cambria"/>
              <a:buNone/>
              <a:defRPr b="1" sz="2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p:nvPr>
            <p:ph idx="2" type="pic"/>
          </p:nvPr>
        </p:nvSpPr>
        <p:spPr>
          <a:xfrm>
            <a:off x="0" y="0"/>
            <a:ext cx="8458200" cy="5486400"/>
          </a:xfrm>
          <a:prstGeom prst="rect">
            <a:avLst/>
          </a:prstGeom>
          <a:noFill/>
          <a:ln>
            <a:noFill/>
          </a:ln>
        </p:spPr>
      </p:sp>
      <p:sp>
        <p:nvSpPr>
          <p:cNvPr id="66" name="Google Shape;66;p10"/>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600"/>
              <a:buNone/>
              <a:defRPr sz="16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67" name="Google Shape;67;p1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69" name="Google Shape;69;p1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75000">
              <a:schemeClr val="lt1"/>
            </a:gs>
            <a:gs pos="100000">
              <a:srgbClr val="D8D8D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100000"/>
              </a:lnSpc>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 name="Google Shape;10;p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1" name="Google Shape;11;p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6600"/>
              <a:buFont typeface="Cambria"/>
              <a:buNone/>
            </a:pPr>
            <a:r>
              <a:rPr lang="en-US"/>
              <a:t>Profession and Professional Bodies</a:t>
            </a:r>
            <a:endParaRPr/>
          </a:p>
        </p:txBody>
      </p:sp>
      <p:sp>
        <p:nvSpPr>
          <p:cNvPr id="87" name="Google Shape;87;p13"/>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Software Engineers Registration</a:t>
            </a:r>
            <a:endParaRPr/>
          </a:p>
        </p:txBody>
      </p:sp>
      <p:sp>
        <p:nvSpPr>
          <p:cNvPr id="141" name="Google Shape;141;p22"/>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lnSpcReduction="10000"/>
          </a:bodyPr>
          <a:lstStyle/>
          <a:p>
            <a:pPr indent="-228600" lvl="0" marL="342900" rtl="0" algn="l">
              <a:lnSpc>
                <a:spcPct val="100000"/>
              </a:lnSpc>
              <a:spcBef>
                <a:spcPts val="0"/>
              </a:spcBef>
              <a:spcAft>
                <a:spcPts val="0"/>
              </a:spcAft>
              <a:buSzPts val="2200"/>
              <a:buChar char="•"/>
            </a:pPr>
            <a:r>
              <a:rPr lang="en-US"/>
              <a:t>Disasters related to software engineers</a:t>
            </a:r>
            <a:endParaRPr/>
          </a:p>
          <a:p>
            <a:pPr indent="-228600" lvl="1" marL="640080" rtl="0" algn="l">
              <a:lnSpc>
                <a:spcPct val="100000"/>
              </a:lnSpc>
              <a:spcBef>
                <a:spcPts val="400"/>
              </a:spcBef>
              <a:spcAft>
                <a:spcPts val="0"/>
              </a:spcAft>
              <a:buSzPts val="2000"/>
              <a:buChar char="•"/>
            </a:pPr>
            <a:r>
              <a:rPr lang="en-US"/>
              <a:t>Therac-25 USA</a:t>
            </a:r>
            <a:endParaRPr/>
          </a:p>
          <a:p>
            <a:pPr indent="-228600" lvl="2" marL="1097280" rtl="0" algn="l">
              <a:lnSpc>
                <a:spcPct val="100000"/>
              </a:lnSpc>
              <a:spcBef>
                <a:spcPts val="400"/>
              </a:spcBef>
              <a:spcAft>
                <a:spcPts val="0"/>
              </a:spcAft>
              <a:buSzPts val="2000"/>
              <a:buChar char="•"/>
            </a:pPr>
            <a:r>
              <a:rPr lang="en-US"/>
              <a:t>the software controlling the machine contained bugs which proved to be fatal</a:t>
            </a:r>
            <a:endParaRPr/>
          </a:p>
          <a:p>
            <a:pPr indent="-228600" lvl="2" marL="1097280" rtl="0" algn="l">
              <a:lnSpc>
                <a:spcPct val="100000"/>
              </a:lnSpc>
              <a:spcBef>
                <a:spcPts val="400"/>
              </a:spcBef>
              <a:spcAft>
                <a:spcPts val="0"/>
              </a:spcAft>
              <a:buSzPts val="2000"/>
              <a:buChar char="•"/>
            </a:pPr>
            <a:r>
              <a:rPr lang="en-US"/>
              <a:t> the design of the machine relied on the controlling computer alone for safety</a:t>
            </a:r>
            <a:endParaRPr/>
          </a:p>
          <a:p>
            <a:pPr indent="-228600" lvl="1" marL="640080" rtl="0" algn="l">
              <a:lnSpc>
                <a:spcPct val="100000"/>
              </a:lnSpc>
              <a:spcBef>
                <a:spcPts val="400"/>
              </a:spcBef>
              <a:spcAft>
                <a:spcPts val="0"/>
              </a:spcAft>
              <a:buSzPts val="2000"/>
              <a:buChar char="•"/>
            </a:pPr>
            <a:r>
              <a:rPr lang="en-US"/>
              <a:t>London Ambulance System – UK </a:t>
            </a:r>
            <a:endParaRPr/>
          </a:p>
          <a:p>
            <a:pPr indent="-228600" lvl="1" marL="640080" rtl="0" algn="l">
              <a:lnSpc>
                <a:spcPct val="100000"/>
              </a:lnSpc>
              <a:spcBef>
                <a:spcPts val="400"/>
              </a:spcBef>
              <a:spcAft>
                <a:spcPts val="0"/>
              </a:spcAft>
              <a:buSzPts val="2000"/>
              <a:buChar char="•"/>
            </a:pPr>
            <a:r>
              <a:rPr lang="en-US"/>
              <a:t>Failures of these systems was programming error arising from ignorance of elementary concepts</a:t>
            </a:r>
            <a:endParaRPr/>
          </a:p>
          <a:p>
            <a:pPr indent="-228600" lvl="1" marL="640080" rtl="0" algn="l">
              <a:lnSpc>
                <a:spcPct val="100000"/>
              </a:lnSpc>
              <a:spcBef>
                <a:spcPts val="400"/>
              </a:spcBef>
              <a:spcAft>
                <a:spcPts val="0"/>
              </a:spcAft>
              <a:buSzPts val="2000"/>
              <a:buChar char="•"/>
            </a:pPr>
            <a:r>
              <a:rPr lang="en-US"/>
              <a:t>Lack of professionalism</a:t>
            </a:r>
            <a:endParaRPr/>
          </a:p>
          <a:p>
            <a:pPr indent="-228600" lvl="0" marL="342900" rtl="0" algn="l">
              <a:lnSpc>
                <a:spcPct val="100000"/>
              </a:lnSpc>
              <a:spcBef>
                <a:spcPts val="440"/>
              </a:spcBef>
              <a:spcAft>
                <a:spcPts val="0"/>
              </a:spcAft>
              <a:buSzPts val="2200"/>
              <a:buChar char="•"/>
            </a:pPr>
            <a:r>
              <a:rPr lang="en-US"/>
              <a:t>There have been calls for compulsory registration of software engineers and for legislation to carry out software engineering activities to be carried out by or under registered software engineers</a:t>
            </a:r>
            <a:endParaRPr/>
          </a:p>
          <a:p>
            <a:pPr indent="-228600" lvl="0" marL="342900" rtl="0" algn="l">
              <a:lnSpc>
                <a:spcPct val="100000"/>
              </a:lnSpc>
              <a:spcBef>
                <a:spcPts val="440"/>
              </a:spcBef>
              <a:spcAft>
                <a:spcPts val="0"/>
              </a:spcAft>
              <a:buSzPts val="2200"/>
              <a:buChar char="•"/>
            </a:pPr>
            <a:r>
              <a:rPr lang="en-US"/>
              <a:t>Profession is divided on this issue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Software Engineers Registration Difficulty</a:t>
            </a:r>
            <a:endParaRPr/>
          </a:p>
        </p:txBody>
      </p:sp>
      <p:sp>
        <p:nvSpPr>
          <p:cNvPr id="147" name="Google Shape;147;p2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Identifying boundary between critical and non-critical system</a:t>
            </a:r>
            <a:endParaRPr/>
          </a:p>
          <a:p>
            <a:pPr indent="-228600" lvl="1" marL="640080" rtl="0" algn="l">
              <a:lnSpc>
                <a:spcPct val="100000"/>
              </a:lnSpc>
              <a:spcBef>
                <a:spcPts val="400"/>
              </a:spcBef>
              <a:spcAft>
                <a:spcPts val="0"/>
              </a:spcAft>
              <a:buSzPts val="2000"/>
              <a:buChar char="•"/>
            </a:pPr>
            <a:r>
              <a:rPr lang="en-US"/>
              <a:t>Traffic control system is critical</a:t>
            </a:r>
            <a:endParaRPr/>
          </a:p>
          <a:p>
            <a:pPr indent="-228600" lvl="1" marL="640080" rtl="0" algn="l">
              <a:lnSpc>
                <a:spcPct val="100000"/>
              </a:lnSpc>
              <a:spcBef>
                <a:spcPts val="400"/>
              </a:spcBef>
              <a:spcAft>
                <a:spcPts val="0"/>
              </a:spcAft>
              <a:buSzPts val="2000"/>
              <a:buChar char="•"/>
            </a:pPr>
            <a:r>
              <a:rPr lang="en-US"/>
              <a:t>Medical record system critical or not ? </a:t>
            </a:r>
            <a:endParaRPr/>
          </a:p>
          <a:p>
            <a:pPr indent="-228600" lvl="0" marL="342900" rtl="0" algn="l">
              <a:lnSpc>
                <a:spcPct val="100000"/>
              </a:lnSpc>
              <a:spcBef>
                <a:spcPts val="440"/>
              </a:spcBef>
              <a:spcAft>
                <a:spcPts val="0"/>
              </a:spcAft>
              <a:buSzPts val="2200"/>
              <a:buChar char="•"/>
            </a:pPr>
            <a:r>
              <a:rPr lang="en-US"/>
              <a:t>Many Chartered Engineers have not studied specialized techniques needed for working on critical systems</a:t>
            </a:r>
            <a:endParaRPr/>
          </a:p>
          <a:p>
            <a:pPr indent="-228600" lvl="0" marL="342900" rtl="0" algn="l">
              <a:lnSpc>
                <a:spcPct val="100000"/>
              </a:lnSpc>
              <a:spcBef>
                <a:spcPts val="440"/>
              </a:spcBef>
              <a:spcAft>
                <a:spcPts val="0"/>
              </a:spcAft>
              <a:buSzPts val="2200"/>
              <a:buChar char="•"/>
            </a:pPr>
            <a:r>
              <a:rPr lang="en-US"/>
              <a:t>The only way of this for happening</a:t>
            </a:r>
            <a:endParaRPr/>
          </a:p>
          <a:p>
            <a:pPr indent="-228600" lvl="1" marL="640080" rtl="0" algn="l">
              <a:lnSpc>
                <a:spcPct val="100000"/>
              </a:lnSpc>
              <a:spcBef>
                <a:spcPts val="400"/>
              </a:spcBef>
              <a:spcAft>
                <a:spcPts val="0"/>
              </a:spcAft>
              <a:buSzPts val="2000"/>
              <a:buChar char="•"/>
            </a:pPr>
            <a:r>
              <a:rPr lang="en-US"/>
              <a:t>Pressure from health and safety executive</a:t>
            </a:r>
            <a:endParaRPr/>
          </a:p>
          <a:p>
            <a:pPr indent="-101600" lvl="1" marL="640080" rtl="0" algn="l">
              <a:lnSpc>
                <a:spcPct val="100000"/>
              </a:lnSpc>
              <a:spcBef>
                <a:spcPts val="400"/>
              </a:spcBef>
              <a:spcAft>
                <a:spcPts val="0"/>
              </a:spcAft>
              <a:buSzPts val="2000"/>
              <a:buNone/>
            </a:pPr>
            <a:r>
              <a:t/>
            </a:r>
            <a:endParaRPr/>
          </a:p>
          <a:p>
            <a:pPr indent="-88900" lvl="0" marL="342900" rtl="0" algn="l">
              <a:lnSpc>
                <a:spcPct val="100000"/>
              </a:lnSpc>
              <a:spcBef>
                <a:spcPts val="440"/>
              </a:spcBef>
              <a:spcAft>
                <a:spcPts val="0"/>
              </a:spcAft>
              <a:buSzPts val="2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Software Engineers Registration Difficulty</a:t>
            </a:r>
            <a:endParaRPr/>
          </a:p>
        </p:txBody>
      </p:sp>
      <p:sp>
        <p:nvSpPr>
          <p:cNvPr id="153" name="Google Shape;153;p2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Char char="•"/>
            </a:pPr>
            <a:r>
              <a:rPr b="1" lang="en-US"/>
              <a:t>Diversity of Roles and Skills:</a:t>
            </a:r>
            <a:endParaRPr/>
          </a:p>
          <a:p>
            <a:pPr indent="-342900" lvl="1" marL="914400" rtl="0" algn="l">
              <a:lnSpc>
                <a:spcPct val="100000"/>
              </a:lnSpc>
              <a:spcBef>
                <a:spcPts val="360"/>
              </a:spcBef>
              <a:spcAft>
                <a:spcPts val="0"/>
              </a:spcAft>
              <a:buSzPts val="1800"/>
              <a:buChar char="•"/>
            </a:pPr>
            <a:r>
              <a:rPr lang="en-US"/>
              <a:t>Software engineering encompasses a wide range of roles and skills. </a:t>
            </a:r>
            <a:endParaRPr/>
          </a:p>
          <a:p>
            <a:pPr indent="-342900" lvl="2" marL="1371600" rtl="0" algn="l">
              <a:lnSpc>
                <a:spcPct val="100000"/>
              </a:lnSpc>
              <a:spcBef>
                <a:spcPts val="360"/>
              </a:spcBef>
              <a:spcAft>
                <a:spcPts val="0"/>
              </a:spcAft>
              <a:buSzPts val="1800"/>
              <a:buChar char="•"/>
            </a:pPr>
            <a:r>
              <a:rPr lang="en-US"/>
              <a:t>Professionals in this field may specialize in various areas such as programming, system architecture, database management, user interface design, etc. </a:t>
            </a:r>
            <a:endParaRPr/>
          </a:p>
          <a:p>
            <a:pPr indent="-342900" lvl="1" marL="914400" rtl="0" algn="l">
              <a:lnSpc>
                <a:spcPct val="100000"/>
              </a:lnSpc>
              <a:spcBef>
                <a:spcPts val="360"/>
              </a:spcBef>
              <a:spcAft>
                <a:spcPts val="0"/>
              </a:spcAft>
              <a:buSzPts val="1800"/>
              <a:buChar char="•"/>
            </a:pPr>
            <a:r>
              <a:rPr lang="en-US"/>
              <a:t>Creating a one-size-fits-all licensing structure that covers such diverse roles can be challenging.</a:t>
            </a:r>
            <a:endParaRPr/>
          </a:p>
          <a:p>
            <a:pPr indent="-342900" lvl="0" marL="457200" rtl="0" algn="l">
              <a:lnSpc>
                <a:spcPct val="100000"/>
              </a:lnSpc>
              <a:spcBef>
                <a:spcPts val="360"/>
              </a:spcBef>
              <a:spcAft>
                <a:spcPts val="0"/>
              </a:spcAft>
              <a:buSzPts val="1800"/>
              <a:buChar char="•"/>
            </a:pPr>
            <a:r>
              <a:rPr b="1" lang="en-US"/>
              <a:t>Rapid Technological Advancements:</a:t>
            </a:r>
            <a:endParaRPr/>
          </a:p>
          <a:p>
            <a:pPr indent="-342900" lvl="1" marL="914400" rtl="0" algn="l">
              <a:lnSpc>
                <a:spcPct val="100000"/>
              </a:lnSpc>
              <a:spcBef>
                <a:spcPts val="360"/>
              </a:spcBef>
              <a:spcAft>
                <a:spcPts val="0"/>
              </a:spcAft>
              <a:buSzPts val="1800"/>
              <a:buChar char="•"/>
            </a:pPr>
            <a:r>
              <a:rPr lang="en-US"/>
              <a:t>The field of software engineering evolves rapidly. 	Technologies, programming languages, and 	methodologies often change quickly. </a:t>
            </a:r>
            <a:endParaRPr/>
          </a:p>
          <a:p>
            <a:pPr indent="-342900" lvl="1" marL="914400" rtl="0" algn="l">
              <a:lnSpc>
                <a:spcPct val="100000"/>
              </a:lnSpc>
              <a:spcBef>
                <a:spcPts val="360"/>
              </a:spcBef>
              <a:spcAft>
                <a:spcPts val="0"/>
              </a:spcAft>
              <a:buSzPts val="1800"/>
              <a:buChar char="•"/>
            </a:pPr>
            <a:r>
              <a:rPr lang="en-US"/>
              <a:t>Licensing processes may struggle to keep pace with the dynamic nature of the industry.</a:t>
            </a:r>
            <a:endParaRPr/>
          </a:p>
          <a:p>
            <a:pPr indent="-88900" lvl="0" marL="342900" rtl="0" algn="l">
              <a:lnSpc>
                <a:spcPct val="100000"/>
              </a:lnSpc>
              <a:spcBef>
                <a:spcPts val="440"/>
              </a:spcBef>
              <a:spcAft>
                <a:spcPts val="0"/>
              </a:spcAft>
              <a:buSzPts val="2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Software Engineers Registration Difficulty</a:t>
            </a:r>
            <a:endParaRPr/>
          </a:p>
        </p:txBody>
      </p:sp>
      <p:sp>
        <p:nvSpPr>
          <p:cNvPr id="159" name="Google Shape;159;p2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Char char="•"/>
            </a:pPr>
            <a:r>
              <a:rPr b="1" lang="en-US"/>
              <a:t>Industry Self-Regulation:</a:t>
            </a:r>
            <a:endParaRPr/>
          </a:p>
          <a:p>
            <a:pPr indent="-342900" lvl="1" marL="914400" rtl="0" algn="l">
              <a:lnSpc>
                <a:spcPct val="100000"/>
              </a:lnSpc>
              <a:spcBef>
                <a:spcPts val="360"/>
              </a:spcBef>
              <a:spcAft>
                <a:spcPts val="0"/>
              </a:spcAft>
              <a:buSzPts val="1800"/>
              <a:buChar char="•"/>
            </a:pPr>
            <a:r>
              <a:rPr lang="en-US"/>
              <a:t>The software industry has largely embraced self-regulation and relies on organizations, certifications, and professional associations to set and maintain standards. </a:t>
            </a:r>
            <a:endParaRPr/>
          </a:p>
          <a:p>
            <a:pPr indent="-342900" lvl="2" marL="1371600" rtl="0" algn="l">
              <a:lnSpc>
                <a:spcPct val="100000"/>
              </a:lnSpc>
              <a:spcBef>
                <a:spcPts val="360"/>
              </a:spcBef>
              <a:spcAft>
                <a:spcPts val="0"/>
              </a:spcAft>
              <a:buSzPts val="1800"/>
              <a:buChar char="•"/>
            </a:pPr>
            <a:r>
              <a:rPr lang="en-US"/>
              <a:t>Bodies like the IEEE Computer Society and the ACM (Association for Computing Machinery) provide guidelines and certifications that professionals can voluntarily pursue.</a:t>
            </a:r>
            <a:endParaRPr/>
          </a:p>
          <a:p>
            <a:pPr indent="-342900" lvl="0" marL="457200" rtl="0" algn="l">
              <a:lnSpc>
                <a:spcPct val="100000"/>
              </a:lnSpc>
              <a:spcBef>
                <a:spcPts val="360"/>
              </a:spcBef>
              <a:spcAft>
                <a:spcPts val="0"/>
              </a:spcAft>
              <a:buSzPts val="1800"/>
              <a:buChar char="•"/>
            </a:pPr>
            <a:r>
              <a:rPr b="1" lang="en-US"/>
              <a:t>Global Nature of Software Development:</a:t>
            </a:r>
            <a:endParaRPr/>
          </a:p>
          <a:p>
            <a:pPr indent="-342900" lvl="1" marL="914400" rtl="0" algn="l">
              <a:lnSpc>
                <a:spcPct val="100000"/>
              </a:lnSpc>
              <a:spcBef>
                <a:spcPts val="360"/>
              </a:spcBef>
              <a:spcAft>
                <a:spcPts val="0"/>
              </a:spcAft>
              <a:buSzPts val="1800"/>
              <a:buChar char="•"/>
            </a:pPr>
            <a:r>
              <a:rPr lang="en-US"/>
              <a:t>Software development is a global industry, and professionals often collaborate across borders.</a:t>
            </a:r>
            <a:endParaRPr/>
          </a:p>
          <a:p>
            <a:pPr indent="-342900" lvl="1" marL="914400" rtl="0" algn="l">
              <a:lnSpc>
                <a:spcPct val="100000"/>
              </a:lnSpc>
              <a:spcBef>
                <a:spcPts val="360"/>
              </a:spcBef>
              <a:spcAft>
                <a:spcPts val="0"/>
              </a:spcAft>
              <a:buSzPts val="1800"/>
              <a:buChar char="•"/>
            </a:pPr>
            <a:r>
              <a:rPr lang="en-US"/>
              <a:t> Implementing a standardized licensing system that applies universally can be complex and may face challenges related to international cooperation and recognition.</a:t>
            </a:r>
            <a:br>
              <a:rPr lang="en-US"/>
            </a:br>
            <a:endParaRPr/>
          </a:p>
          <a:p>
            <a:pPr indent="-228600" lvl="0" marL="457200" rtl="0" algn="l">
              <a:lnSpc>
                <a:spcPct val="100000"/>
              </a:lnSpc>
              <a:spcBef>
                <a:spcPts val="36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Software Engineers Registration Difficulty</a:t>
            </a:r>
            <a:endParaRPr/>
          </a:p>
        </p:txBody>
      </p:sp>
      <p:sp>
        <p:nvSpPr>
          <p:cNvPr id="165" name="Google Shape;165;p26"/>
          <p:cNvSpPr txBox="1"/>
          <p:nvPr>
            <p:ph idx="1" type="body"/>
          </p:nvPr>
        </p:nvSpPr>
        <p:spPr>
          <a:xfrm>
            <a:off x="457200" y="1562100"/>
            <a:ext cx="7620000" cy="48006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b="1" lang="en-US" sz="1600"/>
              <a:t>Education and Certification:</a:t>
            </a:r>
            <a:endParaRPr sz="1600"/>
          </a:p>
          <a:p>
            <a:pPr indent="-342900" lvl="1" marL="914400" rtl="0" algn="l">
              <a:lnSpc>
                <a:spcPct val="100000"/>
              </a:lnSpc>
              <a:spcBef>
                <a:spcPts val="360"/>
              </a:spcBef>
              <a:spcAft>
                <a:spcPts val="0"/>
              </a:spcAft>
              <a:buSzPts val="1800"/>
              <a:buChar char="•"/>
            </a:pPr>
            <a:r>
              <a:rPr lang="en-US" sz="1600"/>
              <a:t>Instead of licensing, the industry places emphasis on education and certification. </a:t>
            </a:r>
            <a:endParaRPr sz="1600"/>
          </a:p>
          <a:p>
            <a:pPr indent="-342900" lvl="2" marL="1371600" rtl="0" algn="l">
              <a:lnSpc>
                <a:spcPct val="100000"/>
              </a:lnSpc>
              <a:spcBef>
                <a:spcPts val="360"/>
              </a:spcBef>
              <a:spcAft>
                <a:spcPts val="0"/>
              </a:spcAft>
              <a:buSzPts val="1800"/>
              <a:buChar char="•"/>
            </a:pPr>
            <a:r>
              <a:rPr lang="en-US" sz="1400"/>
              <a:t>Many employers value academic degrees, certifications (such as those from Microsoft, Oracle, or the Project Management Institute), and practical experience when hiring software engineers.</a:t>
            </a:r>
            <a:endParaRPr/>
          </a:p>
          <a:p>
            <a:pPr indent="-342900" lvl="0" marL="457200" rtl="0" algn="l">
              <a:lnSpc>
                <a:spcPct val="100000"/>
              </a:lnSpc>
              <a:spcBef>
                <a:spcPts val="360"/>
              </a:spcBef>
              <a:spcAft>
                <a:spcPts val="0"/>
              </a:spcAft>
              <a:buSzPts val="1800"/>
              <a:buChar char="•"/>
            </a:pPr>
            <a:r>
              <a:rPr b="1" lang="en-US" sz="1600"/>
              <a:t>Innovation and Entrepreneurship:</a:t>
            </a:r>
            <a:endParaRPr sz="1600"/>
          </a:p>
          <a:p>
            <a:pPr indent="-342900" lvl="1" marL="914400" rtl="0" algn="l">
              <a:lnSpc>
                <a:spcPct val="100000"/>
              </a:lnSpc>
              <a:spcBef>
                <a:spcPts val="360"/>
              </a:spcBef>
              <a:spcAft>
                <a:spcPts val="0"/>
              </a:spcAft>
              <a:buSzPts val="1800"/>
              <a:buChar char="•"/>
            </a:pPr>
            <a:r>
              <a:rPr lang="en-US" sz="1600"/>
              <a:t>The software industry values innovation and entrepreneurship. Introducing licensing requirements could be perceived as a barrier to entry and innovation, hindering the dynamic and creative nature of the field.</a:t>
            </a:r>
            <a:endParaRPr/>
          </a:p>
          <a:p>
            <a:pPr indent="-342900" lvl="0" marL="457200" rtl="0" algn="l">
              <a:lnSpc>
                <a:spcPct val="100000"/>
              </a:lnSpc>
              <a:spcBef>
                <a:spcPts val="360"/>
              </a:spcBef>
              <a:spcAft>
                <a:spcPts val="0"/>
              </a:spcAft>
              <a:buSzPts val="1800"/>
              <a:buChar char="•"/>
            </a:pPr>
            <a:r>
              <a:rPr b="1" lang="en-US" sz="1600"/>
              <a:t>Ethical Guidelines and Codes of Conduct:</a:t>
            </a:r>
            <a:endParaRPr sz="1600"/>
          </a:p>
          <a:p>
            <a:pPr indent="-342900" lvl="1" marL="914400" rtl="0" algn="l">
              <a:lnSpc>
                <a:spcPct val="100000"/>
              </a:lnSpc>
              <a:spcBef>
                <a:spcPts val="360"/>
              </a:spcBef>
              <a:spcAft>
                <a:spcPts val="0"/>
              </a:spcAft>
              <a:buSzPts val="1800"/>
              <a:buChar char="•"/>
            </a:pPr>
            <a:r>
              <a:rPr lang="en-US" sz="1600"/>
              <a:t>Professional organizations in software engineering often promote ethical guidelines and codes of conduct. </a:t>
            </a:r>
            <a:endParaRPr sz="1600"/>
          </a:p>
          <a:p>
            <a:pPr indent="-342900" lvl="1" marL="914400" rtl="0" algn="l">
              <a:lnSpc>
                <a:spcPct val="100000"/>
              </a:lnSpc>
              <a:spcBef>
                <a:spcPts val="360"/>
              </a:spcBef>
              <a:spcAft>
                <a:spcPts val="0"/>
              </a:spcAft>
              <a:buSzPts val="1800"/>
              <a:buChar char="•"/>
            </a:pPr>
            <a:r>
              <a:rPr lang="en-US" sz="1600"/>
              <a:t>While not legally binding, adherence to these principles is encouraged for maintaining professional integrity.</a:t>
            </a:r>
            <a:endParaRPr/>
          </a:p>
          <a:p>
            <a:pPr indent="-342900" lvl="0" marL="457200" rtl="0" algn="l">
              <a:lnSpc>
                <a:spcPct val="100000"/>
              </a:lnSpc>
              <a:spcBef>
                <a:spcPts val="360"/>
              </a:spcBef>
              <a:spcAft>
                <a:spcPts val="0"/>
              </a:spcAft>
              <a:buSzPts val="1800"/>
              <a:buChar char="•"/>
            </a:pPr>
            <a:r>
              <a:rPr b="1" lang="en-US" sz="1800"/>
              <a:t>Nature of Degree Programs</a:t>
            </a:r>
            <a:endParaRPr/>
          </a:p>
          <a:p>
            <a:pPr indent="-342900" lvl="1" marL="914400" rtl="0" algn="l">
              <a:lnSpc>
                <a:spcPct val="100000"/>
              </a:lnSpc>
              <a:spcBef>
                <a:spcPts val="360"/>
              </a:spcBef>
              <a:spcAft>
                <a:spcPts val="0"/>
              </a:spcAft>
              <a:buSzPts val="1800"/>
              <a:buChar char="•"/>
            </a:pPr>
            <a:r>
              <a:rPr lang="en-US" sz="1600"/>
              <a:t>A lot of variation in CS degree programs around the world unlike other licensed professions. </a:t>
            </a:r>
            <a:br>
              <a:rPr lang="en-US" sz="1600"/>
            </a:br>
            <a:br>
              <a:rPr lang="en-US" sz="1600"/>
            </a:br>
            <a:br>
              <a:rPr lang="en-US" sz="1600"/>
            </a:br>
            <a:br>
              <a:rPr lang="en-US" sz="1600"/>
            </a:br>
            <a:endParaRPr sz="1600"/>
          </a:p>
          <a:p>
            <a:pPr indent="-228600" lvl="0" marL="457200" rtl="0" algn="l">
              <a:lnSpc>
                <a:spcPct val="100000"/>
              </a:lnSpc>
              <a:spcBef>
                <a:spcPts val="360"/>
              </a:spcBef>
              <a:spcAft>
                <a:spcPts val="0"/>
              </a:spcAft>
              <a:buSzPts val="1800"/>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NCEAC</a:t>
            </a:r>
            <a:endParaRPr/>
          </a:p>
        </p:txBody>
      </p:sp>
      <p:sp>
        <p:nvSpPr>
          <p:cNvPr id="171" name="Google Shape;171;p2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cap="none"/>
              <a:t>NATIONAL COMPUTING EDUCATION ACCREDITATION COUNCIL (NCEAC)</a:t>
            </a:r>
            <a:endParaRPr/>
          </a:p>
          <a:p>
            <a:pPr indent="-228600" lvl="1" marL="640080" rtl="0" algn="l">
              <a:lnSpc>
                <a:spcPct val="100000"/>
              </a:lnSpc>
              <a:spcBef>
                <a:spcPts val="400"/>
              </a:spcBef>
              <a:spcAft>
                <a:spcPts val="0"/>
              </a:spcAft>
              <a:buSzPts val="2000"/>
              <a:buChar char="•"/>
            </a:pPr>
            <a:r>
              <a:rPr lang="en-US"/>
              <a:t>Higher Education Commission has setup an accreditation authority, National Computing Education Accreditation Council (NCEAC). NCEAC will look after the matter regarding the accreditation of institutions and their departments, faculties and disciplines by giving them appropriate ratings and define the organization's objectives, functions and duties to be performed. It will periodically evaluate, scrutinize and monitor the standards followed in different Universities, Degree Awarding Institutions and their affiliated colleges offering computing degree programs.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PEC</a:t>
            </a:r>
            <a:endParaRPr/>
          </a:p>
        </p:txBody>
      </p:sp>
      <p:sp>
        <p:nvSpPr>
          <p:cNvPr id="177" name="Google Shape;177;p28"/>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88900" lvl="0" marL="342900" rtl="0" algn="l">
              <a:lnSpc>
                <a:spcPct val="100000"/>
              </a:lnSpc>
              <a:spcBef>
                <a:spcPts val="0"/>
              </a:spcBef>
              <a:spcAft>
                <a:spcPts val="0"/>
              </a:spcAft>
              <a:buSzPts val="2200"/>
              <a:buNone/>
            </a:pPr>
            <a:r>
              <a:t/>
            </a:r>
            <a:endParaRPr/>
          </a:p>
          <a:p>
            <a:pPr indent="-228600" lvl="0" marL="342900" rtl="0" algn="l">
              <a:lnSpc>
                <a:spcPct val="100000"/>
              </a:lnSpc>
              <a:spcBef>
                <a:spcPts val="440"/>
              </a:spcBef>
              <a:spcAft>
                <a:spcPts val="0"/>
              </a:spcAft>
              <a:buSzPts val="2200"/>
              <a:buChar char="•"/>
            </a:pPr>
            <a:r>
              <a:rPr lang="en-US"/>
              <a:t>professional and </a:t>
            </a:r>
            <a:r>
              <a:rPr lang="en-US">
                <a:solidFill>
                  <a:schemeClr val="dk1"/>
                </a:solidFill>
              </a:rPr>
              <a:t>statutory federal </a:t>
            </a:r>
            <a:r>
              <a:rPr lang="en-US"/>
              <a:t>institution for accreditation and regulation of engineers.</a:t>
            </a:r>
            <a:endParaRPr/>
          </a:p>
          <a:p>
            <a:pPr indent="-228600" lvl="0" marL="342900" rtl="0" algn="l">
              <a:lnSpc>
                <a:spcPct val="100000"/>
              </a:lnSpc>
              <a:spcBef>
                <a:spcPts val="440"/>
              </a:spcBef>
              <a:spcAft>
                <a:spcPts val="0"/>
              </a:spcAft>
              <a:buSzPts val="2200"/>
              <a:buChar char="•"/>
            </a:pPr>
            <a:r>
              <a:rPr lang="en-US"/>
              <a:t>PEC is dedicated to promote engineering education in Pakistan.</a:t>
            </a:r>
            <a:endParaRPr/>
          </a:p>
          <a:p>
            <a:pPr indent="-228600" lvl="0" marL="342900" rtl="0" algn="l">
              <a:lnSpc>
                <a:spcPct val="100000"/>
              </a:lnSpc>
              <a:spcBef>
                <a:spcPts val="440"/>
              </a:spcBef>
              <a:spcAft>
                <a:spcPts val="0"/>
              </a:spcAft>
              <a:buSzPts val="2200"/>
              <a:buChar char="•"/>
            </a:pPr>
            <a:r>
              <a:rPr lang="en-US"/>
              <a:t>PEC grants license and issues registration of engineers, consulting engineers</a:t>
            </a:r>
            <a:endParaRPr/>
          </a:p>
          <a:p>
            <a:pPr indent="-228600" lvl="0" marL="342900" rtl="0" algn="l">
              <a:lnSpc>
                <a:spcPct val="100000"/>
              </a:lnSpc>
              <a:spcBef>
                <a:spcPts val="440"/>
              </a:spcBef>
              <a:spcAft>
                <a:spcPts val="0"/>
              </a:spcAft>
              <a:buSzPts val="2200"/>
              <a:buChar char="•"/>
            </a:pPr>
            <a:r>
              <a:rPr lang="en-US"/>
              <a:t>It is also discharged with the accreditation of engineering programs throughout the country. </a:t>
            </a:r>
            <a:endParaRPr/>
          </a:p>
          <a:p>
            <a:pPr indent="0" lvl="0" marL="114300" rtl="0" algn="l">
              <a:lnSpc>
                <a:spcPct val="100000"/>
              </a:lnSpc>
              <a:spcBef>
                <a:spcPts val="440"/>
              </a:spcBef>
              <a:spcAft>
                <a:spcPts val="0"/>
              </a:spcAft>
              <a:buSzPts val="2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Professional Bodies Lesson Goals</a:t>
            </a:r>
            <a:endParaRPr/>
          </a:p>
        </p:txBody>
      </p:sp>
      <p:sp>
        <p:nvSpPr>
          <p:cNvPr id="183" name="Google Shape;183;p29"/>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To be aware of all professional computing bodies all over the world</a:t>
            </a:r>
            <a:endParaRPr/>
          </a:p>
          <a:p>
            <a:pPr indent="-228600" lvl="0" marL="342900" rtl="0" algn="l">
              <a:lnSpc>
                <a:spcPct val="100000"/>
              </a:lnSpc>
              <a:spcBef>
                <a:spcPts val="440"/>
              </a:spcBef>
              <a:spcAft>
                <a:spcPts val="0"/>
              </a:spcAft>
              <a:buSzPts val="2200"/>
              <a:buChar char="•"/>
            </a:pPr>
            <a:r>
              <a:rPr lang="en-US"/>
              <a:t>Understand the membership structure of BCS</a:t>
            </a:r>
            <a:endParaRPr/>
          </a:p>
          <a:p>
            <a:pPr indent="-228600" lvl="0" marL="342900" rtl="0" algn="l">
              <a:lnSpc>
                <a:spcPct val="100000"/>
              </a:lnSpc>
              <a:spcBef>
                <a:spcPts val="440"/>
              </a:spcBef>
              <a:spcAft>
                <a:spcPts val="0"/>
              </a:spcAft>
              <a:buSzPts val="2200"/>
              <a:buChar char="•"/>
            </a:pPr>
            <a:r>
              <a:rPr lang="en-US"/>
              <a:t>To be familiar with range of activities carried out by professional bodies</a:t>
            </a:r>
            <a:endParaRPr/>
          </a:p>
          <a:p>
            <a:pPr indent="-228600" lvl="0" marL="342900" rtl="0" algn="l">
              <a:lnSpc>
                <a:spcPct val="100000"/>
              </a:lnSpc>
              <a:spcBef>
                <a:spcPts val="440"/>
              </a:spcBef>
              <a:spcAft>
                <a:spcPts val="0"/>
              </a:spcAft>
              <a:buSzPts val="2200"/>
              <a:buChar char="•"/>
            </a:pPr>
            <a:r>
              <a:rPr lang="en-US"/>
              <a:t>Understand the obligations that professional bodies impose on members and understand the code of conduct of BCS</a:t>
            </a:r>
            <a:endParaRPr/>
          </a:p>
          <a:p>
            <a:pPr indent="-228600" lvl="0" marL="342900" rtl="0" algn="l">
              <a:lnSpc>
                <a:spcPct val="100000"/>
              </a:lnSpc>
              <a:spcBef>
                <a:spcPts val="440"/>
              </a:spcBef>
              <a:spcAft>
                <a:spcPts val="0"/>
              </a:spcAft>
              <a:buSzPts val="2200"/>
              <a:buChar char="•"/>
            </a:pPr>
            <a:r>
              <a:rPr lang="en-US"/>
              <a:t>Be familiar with the services that  professional bodies offer to their members in order to help them meet the obligations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Professional Bodies</a:t>
            </a:r>
            <a:endParaRPr/>
          </a:p>
        </p:txBody>
      </p:sp>
      <p:sp>
        <p:nvSpPr>
          <p:cNvPr id="189" name="Google Shape;189;p3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Previously we studied the role of professional bodies in establishing and maintaining the status of profession</a:t>
            </a:r>
            <a:endParaRPr/>
          </a:p>
          <a:p>
            <a:pPr indent="-228600" lvl="0" marL="342900" rtl="0" algn="l">
              <a:lnSpc>
                <a:spcPct val="100000"/>
              </a:lnSpc>
              <a:spcBef>
                <a:spcPts val="440"/>
              </a:spcBef>
              <a:spcAft>
                <a:spcPts val="0"/>
              </a:spcAft>
              <a:buSzPts val="2200"/>
              <a:buChar char="•"/>
            </a:pPr>
            <a:r>
              <a:rPr lang="en-US"/>
              <a:t>Now we shall look at some of the ways in which they serve their members and public</a:t>
            </a:r>
            <a:endParaRPr/>
          </a:p>
          <a:p>
            <a:pPr indent="-88900" lvl="0" marL="342900" rtl="0" algn="l">
              <a:lnSpc>
                <a:spcPct val="100000"/>
              </a:lnSpc>
              <a:spcBef>
                <a:spcPts val="440"/>
              </a:spcBef>
              <a:spcAft>
                <a:spcPts val="0"/>
              </a:spcAft>
              <a:buSzPts val="22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Development of professional bodies in computing</a:t>
            </a:r>
            <a:endParaRPr/>
          </a:p>
        </p:txBody>
      </p:sp>
      <p:sp>
        <p:nvSpPr>
          <p:cNvPr id="195" name="Google Shape;195;p3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fontScale="92500" lnSpcReduction="10000"/>
          </a:bodyPr>
          <a:lstStyle/>
          <a:p>
            <a:pPr indent="-228600" lvl="0" marL="342900" rtl="0" algn="l">
              <a:lnSpc>
                <a:spcPct val="100000"/>
              </a:lnSpc>
              <a:spcBef>
                <a:spcPts val="0"/>
              </a:spcBef>
              <a:spcAft>
                <a:spcPts val="0"/>
              </a:spcAft>
              <a:buSzPct val="108107"/>
              <a:buChar char="•"/>
            </a:pPr>
            <a:r>
              <a:rPr lang="en-US"/>
              <a:t>The Institute of Electrical and Electronic Engineers (IEEE)</a:t>
            </a:r>
            <a:endParaRPr/>
          </a:p>
          <a:p>
            <a:pPr indent="-228599" lvl="1" marL="640080" rtl="0" algn="l">
              <a:lnSpc>
                <a:spcPct val="100000"/>
              </a:lnSpc>
              <a:spcBef>
                <a:spcPts val="400"/>
              </a:spcBef>
              <a:spcAft>
                <a:spcPts val="0"/>
              </a:spcAft>
              <a:buSzPct val="108107"/>
              <a:buChar char="•"/>
            </a:pPr>
            <a:r>
              <a:rPr lang="en-US"/>
              <a:t>Professional engineering society</a:t>
            </a:r>
            <a:endParaRPr/>
          </a:p>
          <a:p>
            <a:pPr indent="-228599" lvl="1" marL="640080" rtl="0" algn="l">
              <a:lnSpc>
                <a:spcPct val="100000"/>
              </a:lnSpc>
              <a:spcBef>
                <a:spcPts val="400"/>
              </a:spcBef>
              <a:spcAft>
                <a:spcPts val="0"/>
              </a:spcAft>
              <a:buSzPct val="108107"/>
              <a:buChar char="•"/>
            </a:pPr>
            <a:r>
              <a:rPr lang="en-US"/>
              <a:t>IEEE-CS 1946</a:t>
            </a:r>
            <a:endParaRPr/>
          </a:p>
          <a:p>
            <a:pPr indent="-228600" lvl="0" marL="342900" rtl="0" algn="l">
              <a:lnSpc>
                <a:spcPct val="100000"/>
              </a:lnSpc>
              <a:spcBef>
                <a:spcPts val="440"/>
              </a:spcBef>
              <a:spcAft>
                <a:spcPts val="0"/>
              </a:spcAft>
              <a:buSzPct val="108107"/>
              <a:buChar char="•"/>
            </a:pPr>
            <a:r>
              <a:rPr lang="en-US"/>
              <a:t>Association for Computing Machinery ACM 1947</a:t>
            </a:r>
            <a:endParaRPr/>
          </a:p>
          <a:p>
            <a:pPr indent="-228600" lvl="0" marL="342900" rtl="0" algn="l">
              <a:lnSpc>
                <a:spcPct val="100000"/>
              </a:lnSpc>
              <a:spcBef>
                <a:spcPts val="440"/>
              </a:spcBef>
              <a:spcAft>
                <a:spcPts val="0"/>
              </a:spcAft>
              <a:buSzPct val="108107"/>
              <a:buChar char="•"/>
            </a:pPr>
            <a:r>
              <a:rPr lang="en-US"/>
              <a:t>BCS 1957</a:t>
            </a:r>
            <a:endParaRPr/>
          </a:p>
          <a:p>
            <a:pPr indent="-228599" lvl="1" marL="640080" rtl="0" algn="l">
              <a:lnSpc>
                <a:spcPct val="100000"/>
              </a:lnSpc>
              <a:spcBef>
                <a:spcPts val="400"/>
              </a:spcBef>
              <a:spcAft>
                <a:spcPts val="0"/>
              </a:spcAft>
              <a:buSzPct val="108107"/>
              <a:buChar char="•"/>
            </a:pPr>
            <a:r>
              <a:rPr lang="en-US"/>
              <a:t>British equivalent of ACM</a:t>
            </a:r>
            <a:endParaRPr/>
          </a:p>
          <a:p>
            <a:pPr indent="-228599" lvl="1" marL="640080" rtl="0" algn="l">
              <a:lnSpc>
                <a:spcPct val="100000"/>
              </a:lnSpc>
              <a:spcBef>
                <a:spcPts val="400"/>
              </a:spcBef>
              <a:spcAft>
                <a:spcPts val="0"/>
              </a:spcAft>
              <a:buSzPct val="108107"/>
              <a:buChar char="•"/>
            </a:pPr>
            <a:r>
              <a:rPr lang="en-US"/>
              <a:t>Professional, qualification-awarding body</a:t>
            </a:r>
            <a:endParaRPr/>
          </a:p>
          <a:p>
            <a:pPr indent="-228600" lvl="0" marL="342900" rtl="0" algn="l">
              <a:lnSpc>
                <a:spcPct val="100000"/>
              </a:lnSpc>
              <a:spcBef>
                <a:spcPts val="440"/>
              </a:spcBef>
              <a:spcAft>
                <a:spcPts val="0"/>
              </a:spcAft>
              <a:buSzPct val="108107"/>
              <a:buChar char="•"/>
            </a:pPr>
            <a:r>
              <a:rPr lang="en-US"/>
              <a:t>1960s saw great expansion in national computer societies</a:t>
            </a:r>
            <a:endParaRPr/>
          </a:p>
          <a:p>
            <a:pPr indent="-228599" lvl="1" marL="640080" rtl="0" algn="l">
              <a:lnSpc>
                <a:spcPct val="100000"/>
              </a:lnSpc>
              <a:spcBef>
                <a:spcPts val="400"/>
              </a:spcBef>
              <a:spcAft>
                <a:spcPts val="0"/>
              </a:spcAft>
              <a:buSzPct val="108107"/>
              <a:buChar char="•"/>
            </a:pPr>
            <a:r>
              <a:rPr lang="en-US"/>
              <a:t>Italian Association for Informatics and Automatic Computing 1961</a:t>
            </a:r>
            <a:endParaRPr/>
          </a:p>
          <a:p>
            <a:pPr indent="-228599" lvl="1" marL="640080" rtl="0" algn="l">
              <a:lnSpc>
                <a:spcPct val="100000"/>
              </a:lnSpc>
              <a:spcBef>
                <a:spcPts val="400"/>
              </a:spcBef>
              <a:spcAft>
                <a:spcPts val="0"/>
              </a:spcAft>
              <a:buSzPct val="108107"/>
              <a:buChar char="•"/>
            </a:pPr>
            <a:r>
              <a:rPr lang="en-US"/>
              <a:t>Australian Computer Society 1966</a:t>
            </a:r>
            <a:endParaRPr/>
          </a:p>
          <a:p>
            <a:pPr indent="-228599" lvl="1" marL="640080" rtl="0" algn="l">
              <a:lnSpc>
                <a:spcPct val="100000"/>
              </a:lnSpc>
              <a:spcBef>
                <a:spcPts val="400"/>
              </a:spcBef>
              <a:spcAft>
                <a:spcPts val="0"/>
              </a:spcAft>
              <a:buSzPct val="108107"/>
              <a:buChar char="•"/>
            </a:pPr>
            <a:r>
              <a:rPr lang="en-US"/>
              <a:t>Computer Society of India 1965</a:t>
            </a:r>
            <a:endParaRPr/>
          </a:p>
          <a:p>
            <a:pPr indent="-228599" lvl="1" marL="640080" rtl="0" algn="l">
              <a:lnSpc>
                <a:spcPct val="100000"/>
              </a:lnSpc>
              <a:spcBef>
                <a:spcPts val="400"/>
              </a:spcBef>
              <a:spcAft>
                <a:spcPts val="0"/>
              </a:spcAft>
              <a:buSzPct val="108107"/>
              <a:buChar char="•"/>
            </a:pPr>
            <a:r>
              <a:rPr lang="en-US"/>
              <a:t>Singapore Computer Society and Irish Computer Society 1967</a:t>
            </a:r>
            <a:endParaRPr/>
          </a:p>
          <a:p>
            <a:pPr indent="-228599" lvl="1" marL="640080" rtl="0" algn="l">
              <a:lnSpc>
                <a:spcPct val="100000"/>
              </a:lnSpc>
              <a:spcBef>
                <a:spcPts val="400"/>
              </a:spcBef>
              <a:spcAft>
                <a:spcPts val="0"/>
              </a:spcAft>
              <a:buSzPct val="108107"/>
              <a:buChar char="•"/>
            </a:pPr>
            <a:r>
              <a:rPr lang="en-US"/>
              <a:t>German Informatics Society 1969 – Pakistan Computer Association 2006</a:t>
            </a:r>
            <a:endParaRPr/>
          </a:p>
          <a:p>
            <a:pPr indent="-101600" lvl="1" marL="640080" rtl="0" algn="l">
              <a:lnSpc>
                <a:spcPct val="100000"/>
              </a:lnSpc>
              <a:spcBef>
                <a:spcPts val="400"/>
              </a:spcBef>
              <a:spcAft>
                <a:spcPts val="0"/>
              </a:spcAft>
              <a:buSzPct val="108107"/>
              <a:buNone/>
            </a:pPr>
            <a:r>
              <a:t/>
            </a:r>
            <a:endParaRPr/>
          </a:p>
          <a:p>
            <a:pPr indent="-88900" lvl="0" marL="342900" rtl="0" algn="l">
              <a:lnSpc>
                <a:spcPct val="100000"/>
              </a:lnSpc>
              <a:spcBef>
                <a:spcPts val="440"/>
              </a:spcBef>
              <a:spcAft>
                <a:spcPts val="0"/>
              </a:spcAft>
              <a:buSzPct val="108107"/>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Lesson Goals		</a:t>
            </a:r>
            <a:endParaRPr/>
          </a:p>
        </p:txBody>
      </p:sp>
      <p:sp>
        <p:nvSpPr>
          <p:cNvPr id="93" name="Google Shape;93;p1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The legal status of professional bodies</a:t>
            </a:r>
            <a:endParaRPr/>
          </a:p>
          <a:p>
            <a:pPr indent="-228600" lvl="0" marL="342900" rtl="0" algn="l">
              <a:lnSpc>
                <a:spcPct val="100000"/>
              </a:lnSpc>
              <a:spcBef>
                <a:spcPts val="440"/>
              </a:spcBef>
              <a:spcAft>
                <a:spcPts val="0"/>
              </a:spcAft>
              <a:buSzPts val="2200"/>
              <a:buChar char="•"/>
            </a:pPr>
            <a:r>
              <a:rPr lang="en-US"/>
              <a:t>The ideas of reservation of title and reservation of function</a:t>
            </a:r>
            <a:endParaRPr/>
          </a:p>
          <a:p>
            <a:pPr indent="-228600" lvl="0" marL="342900" rtl="0" algn="l">
              <a:lnSpc>
                <a:spcPct val="100000"/>
              </a:lnSpc>
              <a:spcBef>
                <a:spcPts val="440"/>
              </a:spcBef>
              <a:spcAft>
                <a:spcPts val="0"/>
              </a:spcAft>
              <a:buSzPts val="2200"/>
              <a:buChar char="•"/>
            </a:pPr>
            <a:r>
              <a:rPr lang="en-US"/>
              <a:t>The current status of the engineering profession in UK, USA and internationally</a:t>
            </a:r>
            <a:endParaRPr/>
          </a:p>
          <a:p>
            <a:pPr indent="-228600" lvl="0" marL="342900" rtl="0" algn="l">
              <a:lnSpc>
                <a:spcPct val="100000"/>
              </a:lnSpc>
              <a:spcBef>
                <a:spcPts val="440"/>
              </a:spcBef>
              <a:spcAft>
                <a:spcPts val="0"/>
              </a:spcAft>
              <a:buSzPts val="2200"/>
              <a:buChar char="•"/>
            </a:pPr>
            <a:r>
              <a:rPr lang="en-US"/>
              <a:t>The arguments for and against the licensing of information systems engineers or software engineers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Professional Conduct</a:t>
            </a:r>
            <a:endParaRPr/>
          </a:p>
        </p:txBody>
      </p:sp>
      <p:sp>
        <p:nvSpPr>
          <p:cNvPr id="201" name="Google Shape;201;p32"/>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Standards of behaviors of members expected to follow in their professional life</a:t>
            </a:r>
            <a:endParaRPr/>
          </a:p>
          <a:p>
            <a:pPr indent="-228600" lvl="0" marL="342900" rtl="0" algn="l">
              <a:lnSpc>
                <a:spcPct val="100000"/>
              </a:lnSpc>
              <a:spcBef>
                <a:spcPts val="440"/>
              </a:spcBef>
              <a:spcAft>
                <a:spcPts val="0"/>
              </a:spcAft>
              <a:buSzPts val="2200"/>
              <a:buChar char="•"/>
            </a:pPr>
            <a:r>
              <a:rPr lang="en-US"/>
              <a:t>Code of conduct; standards of behaviors of members</a:t>
            </a:r>
            <a:endParaRPr/>
          </a:p>
          <a:p>
            <a:pPr indent="-228600" lvl="0" marL="342900" rtl="0" algn="l">
              <a:lnSpc>
                <a:spcPct val="100000"/>
              </a:lnSpc>
              <a:spcBef>
                <a:spcPts val="440"/>
              </a:spcBef>
              <a:spcAft>
                <a:spcPts val="0"/>
              </a:spcAft>
              <a:buSzPts val="2200"/>
              <a:buChar char="•"/>
            </a:pPr>
            <a:r>
              <a:rPr lang="en-US"/>
              <a:t>Code of practice; best way to practice your profession</a:t>
            </a:r>
            <a:endParaRPr/>
          </a:p>
          <a:p>
            <a:pPr indent="-228600" lvl="0" marL="342900" rtl="0" algn="l">
              <a:lnSpc>
                <a:spcPct val="100000"/>
              </a:lnSpc>
              <a:spcBef>
                <a:spcPts val="440"/>
              </a:spcBef>
              <a:spcAft>
                <a:spcPts val="0"/>
              </a:spcAft>
              <a:buSzPts val="2200"/>
              <a:buChar char="•"/>
            </a:pPr>
            <a:r>
              <a:rPr lang="en-US"/>
              <a:t>Difference ?</a:t>
            </a:r>
            <a:endParaRPr/>
          </a:p>
          <a:p>
            <a:pPr indent="-228600" lvl="0" marL="342900" rtl="0" algn="l">
              <a:lnSpc>
                <a:spcPct val="100000"/>
              </a:lnSpc>
              <a:spcBef>
                <a:spcPts val="440"/>
              </a:spcBef>
              <a:spcAft>
                <a:spcPts val="0"/>
              </a:spcAft>
              <a:buSzPts val="2200"/>
              <a:buChar char="•"/>
            </a:pPr>
            <a:r>
              <a:rPr lang="en-US"/>
              <a:t>BCS Code of Conduct Sections</a:t>
            </a:r>
            <a:endParaRPr/>
          </a:p>
          <a:p>
            <a:pPr indent="-228600" lvl="1" marL="640080" rtl="0" algn="l">
              <a:lnSpc>
                <a:spcPct val="100000"/>
              </a:lnSpc>
              <a:spcBef>
                <a:spcPts val="400"/>
              </a:spcBef>
              <a:spcAft>
                <a:spcPts val="0"/>
              </a:spcAft>
              <a:buSzPts val="2000"/>
              <a:buChar char="•"/>
            </a:pPr>
            <a:r>
              <a:rPr lang="en-US"/>
              <a:t>The public interest</a:t>
            </a:r>
            <a:endParaRPr/>
          </a:p>
          <a:p>
            <a:pPr indent="-228600" lvl="1" marL="640080" rtl="0" algn="l">
              <a:lnSpc>
                <a:spcPct val="100000"/>
              </a:lnSpc>
              <a:spcBef>
                <a:spcPts val="400"/>
              </a:spcBef>
              <a:spcAft>
                <a:spcPts val="0"/>
              </a:spcAft>
              <a:buSzPts val="2000"/>
              <a:buChar char="•"/>
            </a:pPr>
            <a:r>
              <a:rPr lang="en-US"/>
              <a:t>Duty to relevant authority</a:t>
            </a:r>
            <a:endParaRPr/>
          </a:p>
          <a:p>
            <a:pPr indent="-228600" lvl="1" marL="640080" rtl="0" algn="l">
              <a:lnSpc>
                <a:spcPct val="100000"/>
              </a:lnSpc>
              <a:spcBef>
                <a:spcPts val="400"/>
              </a:spcBef>
              <a:spcAft>
                <a:spcPts val="0"/>
              </a:spcAft>
              <a:buSzPts val="2000"/>
              <a:buChar char="•"/>
            </a:pPr>
            <a:r>
              <a:rPr lang="en-US"/>
              <a:t>Duty to profession</a:t>
            </a:r>
            <a:endParaRPr/>
          </a:p>
          <a:p>
            <a:pPr indent="-228600" lvl="1" marL="640080" rtl="0" algn="l">
              <a:lnSpc>
                <a:spcPct val="100000"/>
              </a:lnSpc>
              <a:spcBef>
                <a:spcPts val="400"/>
              </a:spcBef>
              <a:spcAft>
                <a:spcPts val="0"/>
              </a:spcAft>
              <a:buSzPts val="2000"/>
              <a:buChar char="•"/>
            </a:pPr>
            <a:r>
              <a:rPr lang="en-US"/>
              <a:t>Professional Competence and Integrity</a:t>
            </a:r>
            <a:endParaRPr/>
          </a:p>
          <a:p>
            <a:pPr indent="-88900" lvl="0" marL="342900" rtl="0" algn="l">
              <a:lnSpc>
                <a:spcPct val="100000"/>
              </a:lnSpc>
              <a:spcBef>
                <a:spcPts val="440"/>
              </a:spcBef>
              <a:spcAft>
                <a:spcPts val="0"/>
              </a:spcAft>
              <a:buSzPts val="22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Professional Conduct VS Practice</a:t>
            </a:r>
            <a:endParaRPr/>
          </a:p>
        </p:txBody>
      </p:sp>
      <p:sp>
        <p:nvSpPr>
          <p:cNvPr id="207" name="Google Shape;207;p3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fontScale="92500"/>
          </a:bodyPr>
          <a:lstStyle/>
          <a:p>
            <a:pPr indent="-228600" lvl="0" marL="342900" rtl="0" algn="l">
              <a:lnSpc>
                <a:spcPct val="100000"/>
              </a:lnSpc>
              <a:spcBef>
                <a:spcPts val="0"/>
              </a:spcBef>
              <a:spcAft>
                <a:spcPts val="0"/>
              </a:spcAft>
              <a:buSzPct val="108108"/>
              <a:buChar char="•"/>
            </a:pPr>
            <a:r>
              <a:rPr b="1" lang="en-US"/>
              <a:t>ISO/IEC 27002:2013</a:t>
            </a:r>
            <a:endParaRPr/>
          </a:p>
          <a:p>
            <a:pPr indent="-228600" lvl="1" marL="800100" rtl="0" algn="l">
              <a:lnSpc>
                <a:spcPct val="100000"/>
              </a:lnSpc>
              <a:spcBef>
                <a:spcPts val="0"/>
              </a:spcBef>
              <a:spcAft>
                <a:spcPts val="0"/>
              </a:spcAft>
              <a:buSzPct val="118918"/>
              <a:buChar char="•"/>
            </a:pPr>
            <a:r>
              <a:rPr lang="en-US"/>
              <a:t>ISO/IEC 27002 is an international standard that provides a code of practice for information security management. It outlines a set of best practices and controls that organizations can implement to manage information security risks effectively. The standard covers various aspects of information security, including access control, cryptography, physical security, and incident management.</a:t>
            </a:r>
            <a:endParaRPr/>
          </a:p>
          <a:p>
            <a:pPr indent="-228600" lvl="0" marL="342900" rtl="0" algn="l">
              <a:lnSpc>
                <a:spcPct val="100000"/>
              </a:lnSpc>
              <a:spcBef>
                <a:spcPts val="0"/>
              </a:spcBef>
              <a:spcAft>
                <a:spcPts val="0"/>
              </a:spcAft>
              <a:buSzPct val="108108"/>
              <a:buChar char="•"/>
            </a:pPr>
            <a:r>
              <a:rPr b="1" lang="en-US"/>
              <a:t>Association for Computing Machinery (ACM) Code of Ethics and Professional Conduct</a:t>
            </a:r>
            <a:endParaRPr/>
          </a:p>
          <a:p>
            <a:pPr indent="-228600" lvl="1" marL="800100" rtl="0" algn="l">
              <a:lnSpc>
                <a:spcPct val="100000"/>
              </a:lnSpc>
              <a:spcBef>
                <a:spcPts val="0"/>
              </a:spcBef>
              <a:spcAft>
                <a:spcPts val="0"/>
              </a:spcAft>
              <a:buSzPct val="118918"/>
              <a:buChar char="•"/>
            </a:pPr>
            <a:r>
              <a:rPr lang="en-US"/>
              <a:t>The ACM Code of Ethics and Professional Conduct is a set of guidelines and principles designed to guide computing professionals in their ethical decision-making. It covers areas such as integrity, confidentiality, professional competence, and social responsibility. The code is meant to promote responsible and ethical behavior among computing professionals and ensure that they contribute positively to society.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BCS Code of Conduct</a:t>
            </a:r>
            <a:endParaRPr/>
          </a:p>
        </p:txBody>
      </p:sp>
      <p:sp>
        <p:nvSpPr>
          <p:cNvPr id="213" name="Google Shape;213;p3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sets out the professional standards required by BCS as a condition of membership. </a:t>
            </a:r>
            <a:endParaRPr/>
          </a:p>
          <a:p>
            <a:pPr indent="-228600" lvl="0" marL="342900" rtl="0" algn="l">
              <a:lnSpc>
                <a:spcPct val="100000"/>
              </a:lnSpc>
              <a:spcBef>
                <a:spcPts val="0"/>
              </a:spcBef>
              <a:spcAft>
                <a:spcPts val="0"/>
              </a:spcAft>
              <a:buSzPts val="2200"/>
              <a:buChar char="•"/>
            </a:pPr>
            <a:r>
              <a:rPr lang="en-US"/>
              <a:t>applies to all members, irrespective of their membership grade, the role they fulfil, or the jurisdiction where they are employed or discharge their contractual obligations. </a:t>
            </a:r>
            <a:endParaRPr/>
          </a:p>
          <a:p>
            <a:pPr indent="-228600" lvl="0" marL="342900" rtl="0" algn="l">
              <a:lnSpc>
                <a:spcPct val="100000"/>
              </a:lnSpc>
              <a:spcBef>
                <a:spcPts val="0"/>
              </a:spcBef>
              <a:spcAft>
                <a:spcPts val="0"/>
              </a:spcAft>
              <a:buSzPts val="2200"/>
              <a:buChar char="•"/>
            </a:pPr>
            <a:r>
              <a:rPr lang="en-US"/>
              <a:t>governs the conduct of the individual, not the nature of the business or ethics of any Relevant Authority*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Public Interest</a:t>
            </a:r>
            <a:endParaRPr/>
          </a:p>
        </p:txBody>
      </p:sp>
      <p:sp>
        <p:nvSpPr>
          <p:cNvPr id="219" name="Google Shape;219;p3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a. have due regard for public health, privacy, security and wellbeing of others and the environment. </a:t>
            </a:r>
            <a:endParaRPr/>
          </a:p>
          <a:p>
            <a:pPr indent="-228600" lvl="0" marL="342900" rtl="0" algn="l">
              <a:lnSpc>
                <a:spcPct val="100000"/>
              </a:lnSpc>
              <a:spcBef>
                <a:spcPts val="0"/>
              </a:spcBef>
              <a:spcAft>
                <a:spcPts val="0"/>
              </a:spcAft>
              <a:buSzPts val="2200"/>
              <a:buChar char="•"/>
            </a:pPr>
            <a:r>
              <a:rPr lang="en-US"/>
              <a:t>b. have due regard for the legitimate rights of Third Parties. </a:t>
            </a:r>
            <a:endParaRPr/>
          </a:p>
          <a:p>
            <a:pPr indent="-228600" lvl="0" marL="342900" rtl="0" algn="l">
              <a:lnSpc>
                <a:spcPct val="100000"/>
              </a:lnSpc>
              <a:spcBef>
                <a:spcPts val="0"/>
              </a:spcBef>
              <a:spcAft>
                <a:spcPts val="0"/>
              </a:spcAft>
              <a:buSzPts val="2200"/>
              <a:buChar char="•"/>
            </a:pPr>
            <a:r>
              <a:rPr lang="en-US"/>
              <a:t>c. conduct your professional activities without discrimination on the grounds of sexual orientation, marital status, nationality, colour, race, ethnic origin, religion, age or disability, or of any other condition or requirement. </a:t>
            </a:r>
            <a:endParaRPr/>
          </a:p>
          <a:p>
            <a:pPr indent="-228600" lvl="0" marL="342900" rtl="0" algn="l">
              <a:lnSpc>
                <a:spcPct val="100000"/>
              </a:lnSpc>
              <a:spcBef>
                <a:spcPts val="0"/>
              </a:spcBef>
              <a:spcAft>
                <a:spcPts val="0"/>
              </a:spcAft>
              <a:buSzPts val="2200"/>
              <a:buChar char="•"/>
            </a:pPr>
            <a:r>
              <a:rPr lang="en-US"/>
              <a:t>d. promote equal access to the benefits of IT and seek to promote the inclusion of all sectors in society wherever opportunities arise.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Duty to Relevant Authority</a:t>
            </a:r>
            <a:endParaRPr/>
          </a:p>
        </p:txBody>
      </p:sp>
      <p:sp>
        <p:nvSpPr>
          <p:cNvPr id="225" name="Google Shape;225;p3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fontScale="92500"/>
          </a:bodyPr>
          <a:lstStyle/>
          <a:p>
            <a:pPr indent="-228600" lvl="0" marL="342900" rtl="0" algn="l">
              <a:lnSpc>
                <a:spcPct val="100000"/>
              </a:lnSpc>
              <a:spcBef>
                <a:spcPts val="0"/>
              </a:spcBef>
              <a:spcAft>
                <a:spcPts val="0"/>
              </a:spcAft>
              <a:buSzPct val="108108"/>
              <a:buChar char="•"/>
            </a:pPr>
            <a:r>
              <a:rPr lang="en-US"/>
              <a:t>a. carry out your professional responsibilities with due care and diligence in accordance with the Relevant Authority’s requirements whilst exercising your professional judgement at all times. </a:t>
            </a:r>
            <a:endParaRPr/>
          </a:p>
          <a:p>
            <a:pPr indent="-228600" lvl="0" marL="342900" rtl="0" algn="l">
              <a:lnSpc>
                <a:spcPct val="100000"/>
              </a:lnSpc>
              <a:spcBef>
                <a:spcPts val="0"/>
              </a:spcBef>
              <a:spcAft>
                <a:spcPts val="0"/>
              </a:spcAft>
              <a:buSzPct val="108108"/>
              <a:buChar char="•"/>
            </a:pPr>
            <a:r>
              <a:rPr lang="en-US"/>
              <a:t>b. seek to avoid any situation that may give rise to a conflict of interest between you and your Relevant Authority. </a:t>
            </a:r>
            <a:endParaRPr/>
          </a:p>
          <a:p>
            <a:pPr indent="-228600" lvl="0" marL="342900" rtl="0" algn="l">
              <a:lnSpc>
                <a:spcPct val="100000"/>
              </a:lnSpc>
              <a:spcBef>
                <a:spcPts val="0"/>
              </a:spcBef>
              <a:spcAft>
                <a:spcPts val="0"/>
              </a:spcAft>
              <a:buSzPct val="108108"/>
              <a:buChar char="•"/>
            </a:pPr>
            <a:r>
              <a:rPr lang="en-US"/>
              <a:t>c. accept professional responsibility for your work and for the work of colleagues who are defined in a given context as working under your supervision. </a:t>
            </a:r>
            <a:endParaRPr/>
          </a:p>
          <a:p>
            <a:pPr indent="-228600" lvl="0" marL="342900" rtl="0" algn="l">
              <a:lnSpc>
                <a:spcPct val="100000"/>
              </a:lnSpc>
              <a:spcBef>
                <a:spcPts val="0"/>
              </a:spcBef>
              <a:spcAft>
                <a:spcPts val="0"/>
              </a:spcAft>
              <a:buSzPct val="108108"/>
              <a:buChar char="•"/>
            </a:pPr>
            <a:r>
              <a:rPr lang="en-US"/>
              <a:t>d. NOT disclose or authorise to be disclosed, or use for personal gain, or to benefit a third party, confidential information except with the permission of your Relevant</a:t>
            </a:r>
            <a:endParaRPr/>
          </a:p>
          <a:p>
            <a:pPr indent="-228600" lvl="0" marL="342900" rtl="0" algn="l">
              <a:lnSpc>
                <a:spcPct val="100000"/>
              </a:lnSpc>
              <a:spcBef>
                <a:spcPts val="0"/>
              </a:spcBef>
              <a:spcAft>
                <a:spcPts val="0"/>
              </a:spcAft>
              <a:buSzPct val="108108"/>
              <a:buChar char="•"/>
            </a:pPr>
            <a:r>
              <a:rPr lang="en-US"/>
              <a:t>NOT misrepresent or withhold information on the performance of products, systems or services, or take advantage of the lack of relevant knowledge or inexperience of others.</a:t>
            </a:r>
            <a:endParaRPr/>
          </a:p>
          <a:p>
            <a:pPr indent="-88900" lvl="0" marL="342900" rtl="0" algn="l">
              <a:lnSpc>
                <a:spcPct val="100000"/>
              </a:lnSpc>
              <a:spcBef>
                <a:spcPts val="440"/>
              </a:spcBef>
              <a:spcAft>
                <a:spcPts val="0"/>
              </a:spcAft>
              <a:buSzPct val="108108"/>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Duty to profession</a:t>
            </a:r>
            <a:endParaRPr/>
          </a:p>
        </p:txBody>
      </p:sp>
      <p:sp>
        <p:nvSpPr>
          <p:cNvPr id="231" name="Google Shape;231;p3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a. accept your personal duty to uphold the reputation of the profession and not take any action which could bring the profession into disrepute. </a:t>
            </a:r>
            <a:endParaRPr/>
          </a:p>
          <a:p>
            <a:pPr indent="-228600" lvl="0" marL="342900" rtl="0" algn="l">
              <a:lnSpc>
                <a:spcPct val="100000"/>
              </a:lnSpc>
              <a:spcBef>
                <a:spcPts val="0"/>
              </a:spcBef>
              <a:spcAft>
                <a:spcPts val="0"/>
              </a:spcAft>
              <a:buSzPts val="2200"/>
              <a:buChar char="•"/>
            </a:pPr>
            <a:r>
              <a:rPr lang="en-US"/>
              <a:t>b. seek to improve professional standards through participation in their development, use and enforcement. </a:t>
            </a:r>
            <a:endParaRPr/>
          </a:p>
          <a:p>
            <a:pPr indent="-228600" lvl="0" marL="342900" rtl="0" algn="l">
              <a:lnSpc>
                <a:spcPct val="100000"/>
              </a:lnSpc>
              <a:spcBef>
                <a:spcPts val="0"/>
              </a:spcBef>
              <a:spcAft>
                <a:spcPts val="0"/>
              </a:spcAft>
              <a:buSzPts val="2200"/>
              <a:buChar char="•"/>
            </a:pPr>
            <a:r>
              <a:rPr lang="en-US"/>
              <a:t>c. uphold the reputation and good standing of BCS, the Chartered Institute for IT. </a:t>
            </a:r>
            <a:endParaRPr/>
          </a:p>
          <a:p>
            <a:pPr indent="-228600" lvl="0" marL="342900" rtl="0" algn="l">
              <a:lnSpc>
                <a:spcPct val="100000"/>
              </a:lnSpc>
              <a:spcBef>
                <a:spcPts val="0"/>
              </a:spcBef>
              <a:spcAft>
                <a:spcPts val="0"/>
              </a:spcAft>
              <a:buSzPts val="2200"/>
              <a:buChar char="•"/>
            </a:pPr>
            <a:r>
              <a:rPr lang="en-US"/>
              <a:t>d. act with integrity and respect in your professional relationships with all members of BCS and with members of other professions with whom you work in a professional capacity. </a:t>
            </a:r>
            <a:endParaRPr/>
          </a:p>
          <a:p>
            <a:pPr indent="-228600" lvl="0" marL="342900" rtl="0" algn="l">
              <a:lnSpc>
                <a:spcPct val="100000"/>
              </a:lnSpc>
              <a:spcBef>
                <a:spcPts val="0"/>
              </a:spcBef>
              <a:spcAft>
                <a:spcPts val="0"/>
              </a:spcAft>
              <a:buSzPts val="2200"/>
              <a:buChar char="•"/>
            </a:pPr>
            <a:r>
              <a:rPr lang="en-US"/>
              <a:t>e. encourage and support fellow members in their professional development.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Professional Competence and Integrity</a:t>
            </a:r>
            <a:endParaRPr/>
          </a:p>
        </p:txBody>
      </p:sp>
      <p:sp>
        <p:nvSpPr>
          <p:cNvPr id="237" name="Google Shape;237;p38"/>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fontScale="92500" lnSpcReduction="10000"/>
          </a:bodyPr>
          <a:lstStyle/>
          <a:p>
            <a:pPr indent="-228600" lvl="0" marL="342900" rtl="0" algn="l">
              <a:lnSpc>
                <a:spcPct val="100000"/>
              </a:lnSpc>
              <a:spcBef>
                <a:spcPts val="0"/>
              </a:spcBef>
              <a:spcAft>
                <a:spcPts val="0"/>
              </a:spcAft>
              <a:buSzPct val="108108"/>
              <a:buChar char="•"/>
            </a:pPr>
            <a:r>
              <a:rPr lang="en-US"/>
              <a:t>a. only undertake to do work or provide a service that is within your professional competence. </a:t>
            </a:r>
            <a:endParaRPr/>
          </a:p>
          <a:p>
            <a:pPr indent="-228600" lvl="0" marL="342900" rtl="0" algn="l">
              <a:lnSpc>
                <a:spcPct val="100000"/>
              </a:lnSpc>
              <a:spcBef>
                <a:spcPts val="0"/>
              </a:spcBef>
              <a:spcAft>
                <a:spcPts val="0"/>
              </a:spcAft>
              <a:buSzPct val="108108"/>
              <a:buChar char="•"/>
            </a:pPr>
            <a:r>
              <a:rPr lang="en-US"/>
              <a:t>b. NOT claim any level of competence that you do not possess. </a:t>
            </a:r>
            <a:endParaRPr/>
          </a:p>
          <a:p>
            <a:pPr indent="-228600" lvl="0" marL="342900" rtl="0" algn="l">
              <a:lnSpc>
                <a:spcPct val="100000"/>
              </a:lnSpc>
              <a:spcBef>
                <a:spcPts val="0"/>
              </a:spcBef>
              <a:spcAft>
                <a:spcPts val="0"/>
              </a:spcAft>
              <a:buSzPct val="108108"/>
              <a:buChar char="•"/>
            </a:pPr>
            <a:r>
              <a:rPr lang="en-US"/>
              <a:t>c. develop your professional knowledge, skills and competence on a continuing basis, maintaining awareness of technological developments, procedures, and standards that are relevant to your field. </a:t>
            </a:r>
            <a:endParaRPr/>
          </a:p>
          <a:p>
            <a:pPr indent="-228600" lvl="0" marL="342900" rtl="0" algn="l">
              <a:lnSpc>
                <a:spcPct val="100000"/>
              </a:lnSpc>
              <a:spcBef>
                <a:spcPts val="0"/>
              </a:spcBef>
              <a:spcAft>
                <a:spcPts val="0"/>
              </a:spcAft>
              <a:buSzPct val="108108"/>
              <a:buChar char="•"/>
            </a:pPr>
            <a:r>
              <a:rPr lang="en-US"/>
              <a:t>d. ensure that you have the knowledge and understanding of Legislation* and that you comply with such Legislation, in carrying out your professional responsibilities. </a:t>
            </a:r>
            <a:endParaRPr/>
          </a:p>
          <a:p>
            <a:pPr indent="-228600" lvl="0" marL="342900" rtl="0" algn="l">
              <a:lnSpc>
                <a:spcPct val="100000"/>
              </a:lnSpc>
              <a:spcBef>
                <a:spcPts val="0"/>
              </a:spcBef>
              <a:spcAft>
                <a:spcPts val="0"/>
              </a:spcAft>
              <a:buSzPct val="108108"/>
              <a:buChar char="•"/>
            </a:pPr>
            <a:r>
              <a:rPr lang="en-US"/>
              <a:t>e. respect and value alternative viewpoints and, seek, accept and offer honest criticisms of work. </a:t>
            </a:r>
            <a:endParaRPr/>
          </a:p>
          <a:p>
            <a:pPr indent="-228600" lvl="0" marL="342900" rtl="0" algn="l">
              <a:lnSpc>
                <a:spcPct val="100000"/>
              </a:lnSpc>
              <a:spcBef>
                <a:spcPts val="0"/>
              </a:spcBef>
              <a:spcAft>
                <a:spcPts val="0"/>
              </a:spcAft>
              <a:buSzPct val="108108"/>
              <a:buChar char="•"/>
            </a:pPr>
            <a:r>
              <a:rPr lang="en-US"/>
              <a:t>f. avoid injuring others, their property, reputation, or employment by false or malicious or negligent action or inaction. </a:t>
            </a:r>
            <a:endParaRPr/>
          </a:p>
          <a:p>
            <a:pPr indent="-228600" lvl="0" marL="342900" rtl="0" algn="l">
              <a:lnSpc>
                <a:spcPct val="100000"/>
              </a:lnSpc>
              <a:spcBef>
                <a:spcPts val="0"/>
              </a:spcBef>
              <a:spcAft>
                <a:spcPts val="0"/>
              </a:spcAft>
              <a:buSzPct val="108108"/>
              <a:buChar char="•"/>
            </a:pPr>
            <a:r>
              <a:rPr lang="en-US"/>
              <a:t>g. reject and will not make any offer of bribery or unethical inducement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Status of professional codes of conduct</a:t>
            </a:r>
            <a:endParaRPr/>
          </a:p>
        </p:txBody>
      </p:sp>
      <p:sp>
        <p:nvSpPr>
          <p:cNvPr id="243" name="Google Shape;243;p39"/>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Some clauses are vague and some are clear</a:t>
            </a:r>
            <a:endParaRPr/>
          </a:p>
          <a:p>
            <a:pPr indent="-228600" lvl="1" marL="640080" rtl="0" algn="l">
              <a:lnSpc>
                <a:spcPct val="100000"/>
              </a:lnSpc>
              <a:spcBef>
                <a:spcPts val="400"/>
              </a:spcBef>
              <a:spcAft>
                <a:spcPts val="0"/>
              </a:spcAft>
              <a:buSzPts val="2000"/>
              <a:buChar char="•"/>
            </a:pPr>
            <a:r>
              <a:rPr b="1" lang="en-US"/>
              <a:t>You shall notify the Society if convicted of a criminal offence or upon becoming bankrupt or disqualified as Company Director.</a:t>
            </a:r>
            <a:endParaRPr/>
          </a:p>
          <a:p>
            <a:pPr indent="-228600" lvl="1" marL="640080" rtl="0" algn="l">
              <a:lnSpc>
                <a:spcPct val="100000"/>
              </a:lnSpc>
              <a:spcBef>
                <a:spcPts val="480"/>
              </a:spcBef>
              <a:spcAft>
                <a:spcPts val="0"/>
              </a:spcAft>
              <a:buSzPts val="2000"/>
              <a:buChar char="•"/>
            </a:pPr>
            <a:r>
              <a:rPr b="1" lang="en-US"/>
              <a:t>In your professional role you shall have regard for the public health, safety </a:t>
            </a:r>
            <a:r>
              <a:rPr b="1" lang="en-US" sz="2400"/>
              <a:t>and environment.</a:t>
            </a:r>
            <a:endParaRPr/>
          </a:p>
          <a:p>
            <a:pPr indent="-228600" lvl="0" marL="342900" rtl="0" algn="l">
              <a:lnSpc>
                <a:spcPct val="100000"/>
              </a:lnSpc>
              <a:spcBef>
                <a:spcPts val="400"/>
              </a:spcBef>
              <a:spcAft>
                <a:spcPts val="0"/>
              </a:spcAft>
              <a:buSzPts val="2000"/>
              <a:buChar char="•"/>
            </a:pPr>
            <a:r>
              <a:rPr lang="en-US" sz="2000"/>
              <a:t>In practice, it is only possible to take disciplinary action in cases where the rule that has been broken is a precisely specified and objective one.</a:t>
            </a:r>
            <a:endParaRPr b="1"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Education</a:t>
            </a:r>
            <a:endParaRPr/>
          </a:p>
        </p:txBody>
      </p:sp>
      <p:sp>
        <p:nvSpPr>
          <p:cNvPr id="249" name="Google Shape;249;p4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The BCS promotes education in a number of ways:</a:t>
            </a:r>
            <a:endParaRPr/>
          </a:p>
          <a:p>
            <a:pPr indent="-228600" lvl="1" marL="640080" rtl="0" algn="l">
              <a:lnSpc>
                <a:spcPct val="100000"/>
              </a:lnSpc>
              <a:spcBef>
                <a:spcPts val="400"/>
              </a:spcBef>
              <a:spcAft>
                <a:spcPts val="0"/>
              </a:spcAft>
              <a:buSzPts val="2000"/>
              <a:buChar char="•"/>
            </a:pPr>
            <a:r>
              <a:rPr lang="en-US"/>
              <a:t> It runs its own system of professional examinations and grants approval to suitable organizations that provide courses to prepare students for them.</a:t>
            </a:r>
            <a:endParaRPr/>
          </a:p>
          <a:p>
            <a:pPr indent="-228600" lvl="1" marL="640080" rtl="0" algn="l">
              <a:lnSpc>
                <a:spcPct val="100000"/>
              </a:lnSpc>
              <a:spcBef>
                <a:spcPts val="400"/>
              </a:spcBef>
              <a:spcAft>
                <a:spcPts val="0"/>
              </a:spcAft>
              <a:buSzPts val="2000"/>
              <a:buChar char="•"/>
            </a:pPr>
            <a:r>
              <a:rPr lang="en-US"/>
              <a:t> It accredits degree programs offered by institutions of higher education.</a:t>
            </a:r>
            <a:endParaRPr/>
          </a:p>
          <a:p>
            <a:pPr indent="-228600" lvl="1" marL="640080" rtl="0" algn="l">
              <a:lnSpc>
                <a:spcPct val="100000"/>
              </a:lnSpc>
              <a:spcBef>
                <a:spcPts val="400"/>
              </a:spcBef>
              <a:spcAft>
                <a:spcPts val="0"/>
              </a:spcAft>
              <a:buSzPts val="2000"/>
              <a:buChar char="•"/>
            </a:pPr>
            <a:r>
              <a:rPr lang="en-US"/>
              <a:t> It sets the syllabus for a range of vocational qualifications and accredits training organizations to provide the associated short courses.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457200" y="260990"/>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Education</a:t>
            </a:r>
            <a:endParaRPr/>
          </a:p>
        </p:txBody>
      </p:sp>
      <p:sp>
        <p:nvSpPr>
          <p:cNvPr id="255" name="Google Shape;255;p41"/>
          <p:cNvSpPr txBox="1"/>
          <p:nvPr>
            <p:ph idx="1" type="body"/>
          </p:nvPr>
        </p:nvSpPr>
        <p:spPr>
          <a:xfrm>
            <a:off x="457200" y="1403990"/>
            <a:ext cx="7620000" cy="5029200"/>
          </a:xfrm>
          <a:prstGeom prst="rect">
            <a:avLst/>
          </a:prstGeom>
          <a:noFill/>
          <a:ln>
            <a:noFill/>
          </a:ln>
        </p:spPr>
        <p:txBody>
          <a:bodyPr anchorCtr="0" anchor="t" bIns="45700" lIns="91425" spcFirstLastPara="1" rIns="91425" wrap="square" tIns="45700">
            <a:normAutofit lnSpcReduction="10000"/>
          </a:bodyPr>
          <a:lstStyle/>
          <a:p>
            <a:pPr indent="-228600" lvl="0" marL="342900" rtl="0" algn="l">
              <a:lnSpc>
                <a:spcPct val="100000"/>
              </a:lnSpc>
              <a:spcBef>
                <a:spcPts val="0"/>
              </a:spcBef>
              <a:spcAft>
                <a:spcPts val="0"/>
              </a:spcAft>
              <a:buSzPts val="2200"/>
              <a:buChar char="•"/>
            </a:pPr>
            <a:r>
              <a:rPr lang="en-US"/>
              <a:t>BCS Professional examination</a:t>
            </a:r>
            <a:endParaRPr/>
          </a:p>
          <a:p>
            <a:pPr indent="-228600" lvl="1" marL="640080" rtl="0" algn="l">
              <a:lnSpc>
                <a:spcPct val="100000"/>
              </a:lnSpc>
              <a:spcBef>
                <a:spcPts val="400"/>
              </a:spcBef>
              <a:spcAft>
                <a:spcPts val="0"/>
              </a:spcAft>
              <a:buSzPts val="2000"/>
              <a:buChar char="•"/>
            </a:pPr>
            <a:r>
              <a:rPr lang="en-US"/>
              <a:t>Certificate</a:t>
            </a:r>
            <a:endParaRPr/>
          </a:p>
          <a:p>
            <a:pPr indent="-228600" lvl="1" marL="640080" rtl="0" algn="l">
              <a:lnSpc>
                <a:spcPct val="100000"/>
              </a:lnSpc>
              <a:spcBef>
                <a:spcPts val="400"/>
              </a:spcBef>
              <a:spcAft>
                <a:spcPts val="0"/>
              </a:spcAft>
              <a:buSzPts val="2000"/>
              <a:buChar char="•"/>
            </a:pPr>
            <a:r>
              <a:rPr lang="en-US"/>
              <a:t>Diploma</a:t>
            </a:r>
            <a:endParaRPr/>
          </a:p>
          <a:p>
            <a:pPr indent="-228600" lvl="1" marL="640080" rtl="0" algn="l">
              <a:lnSpc>
                <a:spcPct val="100000"/>
              </a:lnSpc>
              <a:spcBef>
                <a:spcPts val="400"/>
              </a:spcBef>
              <a:spcAft>
                <a:spcPts val="0"/>
              </a:spcAft>
              <a:buSzPts val="2000"/>
              <a:buChar char="•"/>
            </a:pPr>
            <a:r>
              <a:rPr lang="en-US"/>
              <a:t>Professional Graduate Diploma</a:t>
            </a:r>
            <a:endParaRPr/>
          </a:p>
          <a:p>
            <a:pPr indent="-228600" lvl="1" marL="640080" rtl="0" algn="l">
              <a:lnSpc>
                <a:spcPct val="100000"/>
              </a:lnSpc>
              <a:spcBef>
                <a:spcPts val="400"/>
              </a:spcBef>
              <a:spcAft>
                <a:spcPts val="0"/>
              </a:spcAft>
              <a:buSzPts val="2000"/>
              <a:buChar char="•"/>
            </a:pPr>
            <a:r>
              <a:rPr lang="en-US"/>
              <a:t>Projects are accessed at diploma and PGD level</a:t>
            </a:r>
            <a:endParaRPr/>
          </a:p>
          <a:p>
            <a:pPr indent="-228600" lvl="1" marL="640080" rtl="0" algn="l">
              <a:lnSpc>
                <a:spcPct val="100000"/>
              </a:lnSpc>
              <a:spcBef>
                <a:spcPts val="400"/>
              </a:spcBef>
              <a:spcAft>
                <a:spcPts val="0"/>
              </a:spcAft>
              <a:buSzPts val="2000"/>
              <a:buChar char="•"/>
            </a:pPr>
            <a:r>
              <a:rPr lang="en-US"/>
              <a:t>PGD with project considered as honors degree</a:t>
            </a:r>
            <a:endParaRPr/>
          </a:p>
          <a:p>
            <a:pPr indent="-228600" lvl="0" marL="342900" rtl="0" algn="l">
              <a:lnSpc>
                <a:spcPct val="100000"/>
              </a:lnSpc>
              <a:spcBef>
                <a:spcPts val="440"/>
              </a:spcBef>
              <a:spcAft>
                <a:spcPts val="0"/>
              </a:spcAft>
              <a:buSzPts val="2200"/>
              <a:buChar char="•"/>
            </a:pPr>
            <a:r>
              <a:rPr lang="en-US"/>
              <a:t>EUCCIP - professional qualification accepted throughout Europe</a:t>
            </a:r>
            <a:endParaRPr/>
          </a:p>
          <a:p>
            <a:pPr indent="-228600" lvl="1" marL="640080" rtl="0" algn="l">
              <a:lnSpc>
                <a:spcPct val="100000"/>
              </a:lnSpc>
              <a:spcBef>
                <a:spcPts val="400"/>
              </a:spcBef>
              <a:spcAft>
                <a:spcPts val="0"/>
              </a:spcAft>
              <a:buSzPts val="2000"/>
              <a:buChar char="•"/>
            </a:pPr>
            <a:r>
              <a:rPr lang="en-US"/>
              <a:t>IT Experience with no education.</a:t>
            </a:r>
            <a:endParaRPr/>
          </a:p>
          <a:p>
            <a:pPr indent="-228600" lvl="1" marL="640080" rtl="0" algn="l">
              <a:lnSpc>
                <a:spcPct val="100000"/>
              </a:lnSpc>
              <a:spcBef>
                <a:spcPts val="400"/>
              </a:spcBef>
              <a:spcAft>
                <a:spcPts val="0"/>
              </a:spcAft>
              <a:buSzPts val="2000"/>
              <a:buChar char="•"/>
            </a:pPr>
            <a:r>
              <a:rPr lang="en-US"/>
              <a:t>People with non-IT education.</a:t>
            </a:r>
            <a:endParaRPr/>
          </a:p>
          <a:p>
            <a:pPr indent="-228600" lvl="1" marL="640080" rtl="0" algn="l">
              <a:lnSpc>
                <a:spcPct val="100000"/>
              </a:lnSpc>
              <a:spcBef>
                <a:spcPts val="400"/>
              </a:spcBef>
              <a:spcAft>
                <a:spcPts val="0"/>
              </a:spcAft>
              <a:buSzPts val="2000"/>
              <a:buChar char="•"/>
            </a:pPr>
            <a:r>
              <a:rPr lang="en-US"/>
              <a:t>Younger students interested in IT</a:t>
            </a:r>
            <a:endParaRPr/>
          </a:p>
          <a:p>
            <a:pPr indent="-228600" lvl="0" marL="342900" rtl="0" algn="l">
              <a:lnSpc>
                <a:spcPct val="100000"/>
              </a:lnSpc>
              <a:spcBef>
                <a:spcPts val="440"/>
              </a:spcBef>
              <a:spcAft>
                <a:spcPts val="0"/>
              </a:spcAft>
              <a:buSzPts val="2200"/>
              <a:buChar char="•"/>
            </a:pPr>
            <a:r>
              <a:rPr lang="en-US"/>
              <a:t>Accreditation</a:t>
            </a:r>
            <a:endParaRPr/>
          </a:p>
          <a:p>
            <a:pPr indent="-228600" lvl="0" marL="342900" rtl="0" algn="l">
              <a:lnSpc>
                <a:spcPct val="100000"/>
              </a:lnSpc>
              <a:spcBef>
                <a:spcPts val="440"/>
              </a:spcBef>
              <a:spcAft>
                <a:spcPts val="0"/>
              </a:spcAft>
              <a:buSzPts val="2200"/>
              <a:buChar char="•"/>
            </a:pPr>
            <a:r>
              <a:rPr lang="en-US"/>
              <a:t>Short Courses</a:t>
            </a:r>
            <a:endParaRPr/>
          </a:p>
          <a:p>
            <a:pPr indent="-228600" lvl="1" marL="640080" rtl="0" algn="l">
              <a:lnSpc>
                <a:spcPct val="100000"/>
              </a:lnSpc>
              <a:spcBef>
                <a:spcPts val="400"/>
              </a:spcBef>
              <a:spcAft>
                <a:spcPts val="0"/>
              </a:spcAft>
              <a:buSzPts val="2000"/>
              <a:buChar char="•"/>
            </a:pPr>
            <a:r>
              <a:rPr lang="en-US"/>
              <a:t>Information Systems Examination Board (ISEB)</a:t>
            </a:r>
            <a:endParaRPr/>
          </a:p>
          <a:p>
            <a:pPr indent="-101600" lvl="1" marL="640080" rtl="0" algn="l">
              <a:lnSpc>
                <a:spcPct val="100000"/>
              </a:lnSpc>
              <a:spcBef>
                <a:spcPts val="400"/>
              </a:spcBef>
              <a:spcAft>
                <a:spcPts val="0"/>
              </a:spcAft>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Nature of Profession</a:t>
            </a:r>
            <a:endParaRPr/>
          </a:p>
        </p:txBody>
      </p:sp>
      <p:sp>
        <p:nvSpPr>
          <p:cNvPr id="99" name="Google Shape;99;p1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Professional</a:t>
            </a:r>
            <a:endParaRPr/>
          </a:p>
          <a:p>
            <a:pPr indent="-228600" lvl="1" marL="640080" rtl="0" algn="l">
              <a:lnSpc>
                <a:spcPct val="100000"/>
              </a:lnSpc>
              <a:spcBef>
                <a:spcPts val="400"/>
              </a:spcBef>
              <a:spcAft>
                <a:spcPts val="0"/>
              </a:spcAft>
              <a:buSzPts val="2000"/>
              <a:buChar char="•"/>
            </a:pPr>
            <a:r>
              <a:rPr lang="en-US"/>
              <a:t>Within limits who puts the interest of organization above of their own convenience</a:t>
            </a:r>
            <a:endParaRPr/>
          </a:p>
          <a:p>
            <a:pPr indent="-228600" lvl="1" marL="640080" rtl="0" algn="l">
              <a:lnSpc>
                <a:spcPct val="100000"/>
              </a:lnSpc>
              <a:spcBef>
                <a:spcPts val="400"/>
              </a:spcBef>
              <a:spcAft>
                <a:spcPts val="0"/>
              </a:spcAft>
              <a:buSzPts val="2000"/>
              <a:buChar char="•"/>
            </a:pPr>
            <a:r>
              <a:rPr lang="en-US"/>
              <a:t>They can be relied on to carry out the work competently and conscientiously regardless of the circumstances</a:t>
            </a:r>
            <a:endParaRPr/>
          </a:p>
          <a:p>
            <a:pPr indent="-228600" lvl="0" marL="342900" rtl="0" algn="l">
              <a:lnSpc>
                <a:spcPct val="100000"/>
              </a:lnSpc>
              <a:spcBef>
                <a:spcPts val="440"/>
              </a:spcBef>
              <a:spcAft>
                <a:spcPts val="0"/>
              </a:spcAft>
              <a:buSzPts val="2200"/>
              <a:buChar char="•"/>
            </a:pPr>
            <a:r>
              <a:rPr lang="en-US"/>
              <a:t>Common characteristics of professionals</a:t>
            </a:r>
            <a:endParaRPr/>
          </a:p>
          <a:p>
            <a:pPr indent="-228600" lvl="1" marL="640080" rtl="0" algn="l">
              <a:lnSpc>
                <a:spcPct val="100000"/>
              </a:lnSpc>
              <a:spcBef>
                <a:spcPts val="400"/>
              </a:spcBef>
              <a:spcAft>
                <a:spcPts val="0"/>
              </a:spcAft>
              <a:buSzPts val="2000"/>
              <a:buChar char="•"/>
            </a:pPr>
            <a:r>
              <a:rPr lang="en-US"/>
              <a:t>Substantial education and training are required in order to practice the profession</a:t>
            </a:r>
            <a:endParaRPr/>
          </a:p>
          <a:p>
            <a:pPr indent="-228600" lvl="1" marL="640080" rtl="0" algn="l">
              <a:lnSpc>
                <a:spcPct val="100000"/>
              </a:lnSpc>
              <a:spcBef>
                <a:spcPts val="400"/>
              </a:spcBef>
              <a:spcAft>
                <a:spcPts val="0"/>
              </a:spcAft>
              <a:buSzPts val="2000"/>
              <a:buChar char="•"/>
            </a:pPr>
            <a:r>
              <a:rPr lang="en-US"/>
              <a:t>The members of the profession, themselves decide the nature of this training and control entry to this profession</a:t>
            </a:r>
            <a:endParaRPr/>
          </a:p>
          <a:p>
            <a:pPr indent="-228600" lvl="1" marL="640080" rtl="0" algn="l">
              <a:lnSpc>
                <a:spcPct val="100000"/>
              </a:lnSpc>
              <a:spcBef>
                <a:spcPts val="400"/>
              </a:spcBef>
              <a:spcAft>
                <a:spcPts val="0"/>
              </a:spcAft>
              <a:buSzPts val="2000"/>
              <a:buChar char="•"/>
            </a:pPr>
            <a:r>
              <a:rPr lang="en-US"/>
              <a:t>The profession is organized into one or more professional bodies</a:t>
            </a:r>
            <a:endParaRPr/>
          </a:p>
          <a:p>
            <a:pPr indent="-228600" lvl="1" marL="640080" rtl="0" algn="l">
              <a:lnSpc>
                <a:spcPct val="100000"/>
              </a:lnSpc>
              <a:spcBef>
                <a:spcPts val="400"/>
              </a:spcBef>
              <a:spcAft>
                <a:spcPts val="0"/>
              </a:spcAft>
              <a:buSzPts val="2000"/>
              <a:buChar char="•"/>
            </a:pPr>
            <a:r>
              <a:rPr lang="en-US"/>
              <a:t>The profession lays down standards of conduct with which members must comply and when necessary enforces these through disciplinary procedures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0" y="274638"/>
            <a:ext cx="80772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CONTINUING PROFESSIONAL DEVELOPMENT</a:t>
            </a:r>
            <a:endParaRPr/>
          </a:p>
        </p:txBody>
      </p:sp>
      <p:sp>
        <p:nvSpPr>
          <p:cNvPr id="261" name="Google Shape;261;p42"/>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Little attention in past as how a professional kept his knowledge up-to-date</a:t>
            </a:r>
            <a:endParaRPr/>
          </a:p>
          <a:p>
            <a:pPr indent="-228600" lvl="0" marL="342900" rtl="0" algn="l">
              <a:lnSpc>
                <a:spcPct val="100000"/>
              </a:lnSpc>
              <a:spcBef>
                <a:spcPts val="440"/>
              </a:spcBef>
              <a:spcAft>
                <a:spcPts val="0"/>
              </a:spcAft>
              <a:buSzPts val="2200"/>
              <a:buChar char="•"/>
            </a:pPr>
            <a:r>
              <a:rPr lang="en-US"/>
              <a:t>Individual efforts</a:t>
            </a:r>
            <a:endParaRPr/>
          </a:p>
          <a:p>
            <a:pPr indent="-228600" lvl="1" marL="640080" rtl="0" algn="l">
              <a:lnSpc>
                <a:spcPct val="100000"/>
              </a:lnSpc>
              <a:spcBef>
                <a:spcPts val="400"/>
              </a:spcBef>
              <a:spcAft>
                <a:spcPts val="0"/>
              </a:spcAft>
              <a:buSzPts val="2000"/>
              <a:buChar char="•"/>
            </a:pPr>
            <a:r>
              <a:rPr lang="en-US"/>
              <a:t>Take available opportunities</a:t>
            </a:r>
            <a:endParaRPr/>
          </a:p>
          <a:p>
            <a:pPr indent="-228600" lvl="0" marL="342900" rtl="0" algn="l">
              <a:lnSpc>
                <a:spcPct val="100000"/>
              </a:lnSpc>
              <a:spcBef>
                <a:spcPts val="440"/>
              </a:spcBef>
              <a:spcAft>
                <a:spcPts val="0"/>
              </a:spcAft>
              <a:buSzPts val="2200"/>
              <a:buChar char="•"/>
            </a:pPr>
            <a:r>
              <a:rPr lang="en-US"/>
              <a:t>CPD to individual members</a:t>
            </a:r>
            <a:endParaRPr/>
          </a:p>
          <a:p>
            <a:pPr indent="-228600" lvl="1" marL="640080" rtl="0" algn="l">
              <a:lnSpc>
                <a:spcPct val="100000"/>
              </a:lnSpc>
              <a:spcBef>
                <a:spcPts val="400"/>
              </a:spcBef>
              <a:spcAft>
                <a:spcPts val="0"/>
              </a:spcAft>
              <a:buSzPts val="2000"/>
              <a:buChar char="•"/>
            </a:pPr>
            <a:r>
              <a:rPr lang="en-US"/>
              <a:t>BCS Supports CPD</a:t>
            </a:r>
            <a:endParaRPr/>
          </a:p>
          <a:p>
            <a:pPr indent="-228600" lvl="1" marL="640080" rtl="0" algn="l">
              <a:lnSpc>
                <a:spcPct val="100000"/>
              </a:lnSpc>
              <a:spcBef>
                <a:spcPts val="400"/>
              </a:spcBef>
              <a:spcAft>
                <a:spcPts val="0"/>
              </a:spcAft>
              <a:buSzPts val="2000"/>
              <a:buChar char="•"/>
            </a:pPr>
            <a:r>
              <a:rPr lang="en-US"/>
              <a:t>BCS provides structure of recording and assessing </a:t>
            </a:r>
            <a:endParaRPr/>
          </a:p>
          <a:p>
            <a:pPr indent="-228600" lvl="1" marL="640080" rtl="0" algn="l">
              <a:lnSpc>
                <a:spcPct val="100000"/>
              </a:lnSpc>
              <a:spcBef>
                <a:spcPts val="400"/>
              </a:spcBef>
              <a:spcAft>
                <a:spcPts val="0"/>
              </a:spcAft>
              <a:buSzPts val="2000"/>
              <a:buChar char="•"/>
            </a:pPr>
            <a:r>
              <a:rPr lang="en-US"/>
              <a:t>BCS also provides means by which it can be achieved</a:t>
            </a:r>
            <a:endParaRPr/>
          </a:p>
          <a:p>
            <a:pPr indent="-228600" lvl="0" marL="342900" rtl="0" algn="l">
              <a:lnSpc>
                <a:spcPct val="100000"/>
              </a:lnSpc>
              <a:spcBef>
                <a:spcPts val="440"/>
              </a:spcBef>
              <a:spcAft>
                <a:spcPts val="0"/>
              </a:spcAft>
              <a:buSzPts val="2200"/>
              <a:buChar char="•"/>
            </a:pPr>
            <a:r>
              <a:rPr lang="en-US"/>
              <a:t>CPD for members</a:t>
            </a:r>
            <a:endParaRPr/>
          </a:p>
          <a:p>
            <a:pPr indent="-228600" lvl="1" marL="640080" rtl="0" algn="l">
              <a:lnSpc>
                <a:spcPct val="100000"/>
              </a:lnSpc>
              <a:spcBef>
                <a:spcPts val="400"/>
              </a:spcBef>
              <a:spcAft>
                <a:spcPts val="0"/>
              </a:spcAft>
              <a:buSzPts val="2000"/>
              <a:buChar char="•"/>
            </a:pPr>
            <a:r>
              <a:rPr lang="en-US"/>
              <a:t>BCS members receives a copy of monthly publication; The Computer Bulletin</a:t>
            </a:r>
            <a:endParaRPr/>
          </a:p>
          <a:p>
            <a:pPr indent="-228600" lvl="1" marL="640080" rtl="0" algn="l">
              <a:lnSpc>
                <a:spcPct val="100000"/>
              </a:lnSpc>
              <a:spcBef>
                <a:spcPts val="400"/>
              </a:spcBef>
              <a:spcAft>
                <a:spcPts val="0"/>
              </a:spcAft>
              <a:buSzPts val="2000"/>
              <a:buChar char="•"/>
            </a:pPr>
            <a:r>
              <a:rPr lang="en-US"/>
              <a:t>Keeps members aware of new developments and topics of interest to the profession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0" y="274638"/>
            <a:ext cx="80772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CONTINUING PROFESSIONAL DEVELOPMENT</a:t>
            </a:r>
            <a:endParaRPr/>
          </a:p>
        </p:txBody>
      </p:sp>
      <p:sp>
        <p:nvSpPr>
          <p:cNvPr id="267" name="Google Shape;267;p4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CPD to industry</a:t>
            </a:r>
            <a:endParaRPr/>
          </a:p>
          <a:p>
            <a:pPr indent="-228600" lvl="1" marL="640080" rtl="0" algn="l">
              <a:lnSpc>
                <a:spcPct val="100000"/>
              </a:lnSpc>
              <a:spcBef>
                <a:spcPts val="400"/>
              </a:spcBef>
              <a:spcAft>
                <a:spcPts val="0"/>
              </a:spcAft>
              <a:buSzPts val="2000"/>
              <a:buChar char="•"/>
            </a:pPr>
            <a:r>
              <a:rPr lang="en-US"/>
              <a:t>ISM (Industry Structure Model)</a:t>
            </a:r>
            <a:endParaRPr/>
          </a:p>
          <a:p>
            <a:pPr indent="-228600" lvl="2" marL="1005839" rtl="0" algn="l">
              <a:lnSpc>
                <a:spcPct val="100000"/>
              </a:lnSpc>
              <a:spcBef>
                <a:spcPts val="360"/>
              </a:spcBef>
              <a:spcAft>
                <a:spcPts val="0"/>
              </a:spcAft>
              <a:buSzPts val="1800"/>
              <a:buChar char="•"/>
            </a:pPr>
            <a:r>
              <a:rPr lang="en-US"/>
              <a:t>MATRIX</a:t>
            </a:r>
            <a:endParaRPr/>
          </a:p>
          <a:p>
            <a:pPr indent="-228600" lvl="1" marL="640080" rtl="0" algn="l">
              <a:lnSpc>
                <a:spcPct val="100000"/>
              </a:lnSpc>
              <a:spcBef>
                <a:spcPts val="400"/>
              </a:spcBef>
              <a:spcAft>
                <a:spcPts val="0"/>
              </a:spcAft>
              <a:buSzPts val="2000"/>
              <a:buChar char="•"/>
            </a:pPr>
            <a:r>
              <a:rPr lang="en-US"/>
              <a:t>SFIAplus (Skills Framework for the Information Age)</a:t>
            </a:r>
            <a:endParaRPr/>
          </a:p>
          <a:p>
            <a:pPr indent="-228600" lvl="2" marL="1005839" rtl="0" algn="l">
              <a:lnSpc>
                <a:spcPct val="100000"/>
              </a:lnSpc>
              <a:spcBef>
                <a:spcPts val="360"/>
              </a:spcBef>
              <a:spcAft>
                <a:spcPts val="0"/>
              </a:spcAft>
              <a:buSzPts val="1800"/>
              <a:buChar char="•"/>
            </a:pPr>
            <a:r>
              <a:rPr lang="en-US"/>
              <a:t>Software based</a:t>
            </a:r>
            <a:endParaRPr/>
          </a:p>
          <a:p>
            <a:pPr indent="-228600" lvl="1" marL="640080" rtl="0" algn="l">
              <a:lnSpc>
                <a:spcPct val="100000"/>
              </a:lnSpc>
              <a:spcBef>
                <a:spcPts val="400"/>
              </a:spcBef>
              <a:spcAft>
                <a:spcPts val="0"/>
              </a:spcAft>
              <a:buSzPts val="2000"/>
              <a:buChar char="•"/>
            </a:pPr>
            <a:r>
              <a:rPr lang="en-US"/>
              <a:t>The BCS also provides a Career Development Accreditation service, which provides external, independent assurance that an organization’s training programme not only meets the needs of the business and the trainee, but also complies with the best practice of the industry as a whole.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ADVACEMENT OF KNOWLEDGE</a:t>
            </a:r>
            <a:endParaRPr/>
          </a:p>
        </p:txBody>
      </p:sp>
      <p:sp>
        <p:nvSpPr>
          <p:cNvPr id="273" name="Google Shape;273;p4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lnSpcReduction="10000"/>
          </a:bodyPr>
          <a:lstStyle/>
          <a:p>
            <a:pPr indent="-228600" lvl="0" marL="342900" rtl="0" algn="l">
              <a:lnSpc>
                <a:spcPct val="100000"/>
              </a:lnSpc>
              <a:spcBef>
                <a:spcPts val="0"/>
              </a:spcBef>
              <a:spcAft>
                <a:spcPts val="0"/>
              </a:spcAft>
              <a:buSzPts val="2200"/>
              <a:buChar char="•"/>
            </a:pPr>
            <a:r>
              <a:rPr lang="en-US"/>
              <a:t>Computer Journal</a:t>
            </a:r>
            <a:endParaRPr/>
          </a:p>
          <a:p>
            <a:pPr indent="-228600" lvl="1" marL="640080" rtl="0" algn="l">
              <a:lnSpc>
                <a:spcPct val="100000"/>
              </a:lnSpc>
              <a:spcBef>
                <a:spcPts val="400"/>
              </a:spcBef>
              <a:spcAft>
                <a:spcPts val="0"/>
              </a:spcAft>
              <a:buSzPts val="2000"/>
              <a:buChar char="•"/>
            </a:pPr>
            <a:r>
              <a:rPr lang="en-US"/>
              <a:t>6 issues a year</a:t>
            </a:r>
            <a:endParaRPr/>
          </a:p>
          <a:p>
            <a:pPr indent="-228600" lvl="1" marL="640080" rtl="0" algn="l">
              <a:lnSpc>
                <a:spcPct val="100000"/>
              </a:lnSpc>
              <a:spcBef>
                <a:spcPts val="400"/>
              </a:spcBef>
              <a:spcAft>
                <a:spcPts val="0"/>
              </a:spcAft>
              <a:buSzPts val="2000"/>
              <a:buChar char="•"/>
            </a:pPr>
            <a:r>
              <a:rPr lang="en-US"/>
              <a:t>Caries the results of research carried out in industry, universities all over the world</a:t>
            </a:r>
            <a:endParaRPr/>
          </a:p>
          <a:p>
            <a:pPr indent="-228600" lvl="0" marL="342900" rtl="0" algn="l">
              <a:lnSpc>
                <a:spcPct val="100000"/>
              </a:lnSpc>
              <a:spcBef>
                <a:spcPts val="440"/>
              </a:spcBef>
              <a:spcAft>
                <a:spcPts val="0"/>
              </a:spcAft>
              <a:buSzPts val="2200"/>
              <a:buChar char="•"/>
            </a:pPr>
            <a:r>
              <a:rPr lang="en-US"/>
              <a:t>IEE</a:t>
            </a:r>
            <a:endParaRPr/>
          </a:p>
          <a:p>
            <a:pPr indent="-228600" lvl="1" marL="640080" rtl="0" algn="l">
              <a:lnSpc>
                <a:spcPct val="100000"/>
              </a:lnSpc>
              <a:spcBef>
                <a:spcPts val="400"/>
              </a:spcBef>
              <a:spcAft>
                <a:spcPts val="0"/>
              </a:spcAft>
              <a:buSzPts val="2000"/>
              <a:buChar char="•"/>
            </a:pPr>
            <a:r>
              <a:rPr lang="en-US"/>
              <a:t>IEE Proceedings</a:t>
            </a:r>
            <a:endParaRPr/>
          </a:p>
          <a:p>
            <a:pPr indent="-228600" lvl="0" marL="342900" rtl="0" algn="l">
              <a:lnSpc>
                <a:spcPct val="100000"/>
              </a:lnSpc>
              <a:spcBef>
                <a:spcPts val="440"/>
              </a:spcBef>
              <a:spcAft>
                <a:spcPts val="0"/>
              </a:spcAft>
              <a:buSzPts val="2200"/>
              <a:buChar char="•"/>
            </a:pPr>
            <a:r>
              <a:rPr lang="en-US"/>
              <a:t>For IT professionals who are not engaged in research</a:t>
            </a:r>
            <a:endParaRPr/>
          </a:p>
          <a:p>
            <a:pPr indent="-228600" lvl="1" marL="640080" rtl="0" algn="l">
              <a:lnSpc>
                <a:spcPct val="100000"/>
              </a:lnSpc>
              <a:spcBef>
                <a:spcPts val="400"/>
              </a:spcBef>
              <a:spcAft>
                <a:spcPts val="0"/>
              </a:spcAft>
              <a:buSzPts val="2000"/>
              <a:buChar char="•"/>
            </a:pPr>
            <a:r>
              <a:rPr lang="en-US"/>
              <a:t>Computer (</a:t>
            </a:r>
            <a:r>
              <a:rPr lang="en-US">
                <a:solidFill>
                  <a:schemeClr val="dk1"/>
                </a:solidFill>
              </a:rPr>
              <a:t>publication of IEEE-CS</a:t>
            </a:r>
            <a:r>
              <a:rPr lang="en-US"/>
              <a:t>), IEEE Software, and the Communications of ACM contain authoritative articles on new developments and current issues are written at a level that an IT Professional can understand.</a:t>
            </a:r>
            <a:endParaRPr/>
          </a:p>
          <a:p>
            <a:pPr indent="-228600" lvl="0" marL="342900" rtl="0" algn="l">
              <a:lnSpc>
                <a:spcPct val="100000"/>
              </a:lnSpc>
              <a:spcBef>
                <a:spcPts val="440"/>
              </a:spcBef>
              <a:spcAft>
                <a:spcPts val="0"/>
              </a:spcAft>
              <a:buSzPts val="2200"/>
              <a:buChar char="•"/>
            </a:pPr>
            <a:r>
              <a:rPr lang="en-US"/>
              <a:t>Specialist groups</a:t>
            </a:r>
            <a:endParaRPr/>
          </a:p>
          <a:p>
            <a:pPr indent="-228600" lvl="1" marL="640080" rtl="0" algn="l">
              <a:lnSpc>
                <a:spcPct val="100000"/>
              </a:lnSpc>
              <a:spcBef>
                <a:spcPts val="400"/>
              </a:spcBef>
              <a:spcAft>
                <a:spcPts val="0"/>
              </a:spcAft>
              <a:buSzPts val="2000"/>
              <a:buChar char="•"/>
            </a:pPr>
            <a:r>
              <a:rPr lang="en-US"/>
              <a:t>Organize or sponsor conferences</a:t>
            </a:r>
            <a:endParaRPr/>
          </a:p>
          <a:p>
            <a:pPr indent="-228600" lvl="1" marL="640080" rtl="0" algn="l">
              <a:lnSpc>
                <a:spcPct val="100000"/>
              </a:lnSpc>
              <a:spcBef>
                <a:spcPts val="400"/>
              </a:spcBef>
              <a:spcAft>
                <a:spcPts val="0"/>
              </a:spcAft>
              <a:buSzPts val="2000"/>
              <a:buChar char="•"/>
            </a:pPr>
            <a:r>
              <a:rPr lang="en-US"/>
              <a:t>Produce books, reports specialized software etc</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solidFill>
                  <a:schemeClr val="dk1"/>
                </a:solidFill>
              </a:rPr>
              <a:t>MEMBERSHIP GRADES OF BCS</a:t>
            </a:r>
            <a:endParaRPr>
              <a:solidFill>
                <a:schemeClr val="dk1"/>
              </a:solidFill>
            </a:endParaRPr>
          </a:p>
        </p:txBody>
      </p:sp>
      <p:pic>
        <p:nvPicPr>
          <p:cNvPr id="279" name="Google Shape;279;p45"/>
          <p:cNvPicPr preferRelativeResize="0"/>
          <p:nvPr/>
        </p:nvPicPr>
        <p:blipFill rotWithShape="1">
          <a:blip r:embed="rId3">
            <a:alphaModFix/>
          </a:blip>
          <a:srcRect b="0" l="0" r="0" t="0"/>
          <a:stretch/>
        </p:blipFill>
        <p:spPr>
          <a:xfrm>
            <a:off x="123826" y="1876425"/>
            <a:ext cx="8276086" cy="4448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Professional bodies</a:t>
            </a:r>
            <a:endParaRPr/>
          </a:p>
        </p:txBody>
      </p:sp>
      <p:sp>
        <p:nvSpPr>
          <p:cNvPr id="105" name="Google Shape;105;p1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fontScale="92500" lnSpcReduction="10000"/>
          </a:bodyPr>
          <a:lstStyle/>
          <a:p>
            <a:pPr indent="-228600" lvl="0" marL="342900" rtl="0" algn="l">
              <a:lnSpc>
                <a:spcPct val="100000"/>
              </a:lnSpc>
              <a:spcBef>
                <a:spcPts val="0"/>
              </a:spcBef>
              <a:spcAft>
                <a:spcPts val="0"/>
              </a:spcAft>
              <a:buSzPct val="100000"/>
              <a:buChar char="•"/>
            </a:pPr>
            <a:r>
              <a:rPr lang="en-US"/>
              <a:t>group of people coming together because of a shared interest in a particular type of activity</a:t>
            </a:r>
            <a:endParaRPr/>
          </a:p>
          <a:p>
            <a:pPr indent="-228600" lvl="1" marL="640080" rtl="0" algn="l">
              <a:lnSpc>
                <a:spcPct val="100000"/>
              </a:lnSpc>
              <a:spcBef>
                <a:spcPts val="370"/>
              </a:spcBef>
              <a:spcAft>
                <a:spcPts val="0"/>
              </a:spcAft>
              <a:buSzPct val="100000"/>
              <a:buChar char="•"/>
            </a:pPr>
            <a:r>
              <a:rPr lang="en-US"/>
              <a:t>BCS</a:t>
            </a:r>
            <a:endParaRPr/>
          </a:p>
          <a:p>
            <a:pPr indent="-228600" lvl="0" marL="342900" rtl="0" algn="l">
              <a:lnSpc>
                <a:spcPct val="100000"/>
              </a:lnSpc>
              <a:spcBef>
                <a:spcPts val="407"/>
              </a:spcBef>
              <a:spcAft>
                <a:spcPts val="0"/>
              </a:spcAft>
              <a:buSzPct val="100000"/>
              <a:buChar char="•"/>
            </a:pPr>
            <a:r>
              <a:rPr lang="en-US"/>
              <a:t>the professional body matures, it is likely to develop a range of functions, of which the following are the most important</a:t>
            </a:r>
            <a:endParaRPr/>
          </a:p>
          <a:p>
            <a:pPr indent="-228600" lvl="1" marL="640080" rtl="0" algn="l">
              <a:lnSpc>
                <a:spcPct val="100000"/>
              </a:lnSpc>
              <a:spcBef>
                <a:spcPts val="370"/>
              </a:spcBef>
              <a:spcAft>
                <a:spcPts val="0"/>
              </a:spcAft>
              <a:buSzPct val="100000"/>
              <a:buChar char="•"/>
            </a:pPr>
            <a:r>
              <a:rPr b="1" lang="en-US"/>
              <a:t>establishing a code of conduct to regulate the way members </a:t>
            </a:r>
            <a:r>
              <a:rPr lang="en-US"/>
              <a:t>of the body behave in their professional lives and </a:t>
            </a:r>
            <a:r>
              <a:rPr b="1" lang="en-US"/>
              <a:t>a disciplinary procedure to discipline members who breach this code</a:t>
            </a:r>
            <a:r>
              <a:rPr lang="en-US"/>
              <a:t>;</a:t>
            </a:r>
            <a:endParaRPr/>
          </a:p>
          <a:p>
            <a:pPr indent="-228600" lvl="1" marL="640080" rtl="0" algn="l">
              <a:lnSpc>
                <a:spcPct val="100000"/>
              </a:lnSpc>
              <a:spcBef>
                <a:spcPts val="370"/>
              </a:spcBef>
              <a:spcAft>
                <a:spcPts val="0"/>
              </a:spcAft>
              <a:buSzPct val="100000"/>
              <a:buChar char="•"/>
            </a:pPr>
            <a:r>
              <a:rPr lang="en-US"/>
              <a:t>establishing </a:t>
            </a:r>
            <a:r>
              <a:rPr b="1" lang="en-US"/>
              <a:t>mechanisms for disseminating knowledge of good practice and new developments to its members</a:t>
            </a:r>
            <a:r>
              <a:rPr lang="en-US"/>
              <a:t>, typically through publications and conferences but increasingly also through the use of the worldwide web;</a:t>
            </a:r>
            <a:endParaRPr/>
          </a:p>
          <a:p>
            <a:pPr indent="-228600" lvl="1" marL="640080" rtl="0" algn="l">
              <a:lnSpc>
                <a:spcPct val="100000"/>
              </a:lnSpc>
              <a:spcBef>
                <a:spcPts val="370"/>
              </a:spcBef>
              <a:spcAft>
                <a:spcPts val="0"/>
              </a:spcAft>
              <a:buSzPct val="100000"/>
              <a:buChar char="•"/>
            </a:pPr>
            <a:r>
              <a:rPr b="1" lang="en-US"/>
              <a:t>setting standards of education and experience </a:t>
            </a:r>
            <a:r>
              <a:rPr lang="en-US"/>
              <a:t>that must be met by people wishing to become members of the body;</a:t>
            </a:r>
            <a:endParaRPr/>
          </a:p>
          <a:p>
            <a:pPr indent="-228600" lvl="1" marL="640080" rtl="0" algn="l">
              <a:lnSpc>
                <a:spcPct val="100000"/>
              </a:lnSpc>
              <a:spcBef>
                <a:spcPts val="370"/>
              </a:spcBef>
              <a:spcAft>
                <a:spcPts val="0"/>
              </a:spcAft>
              <a:buSzPct val="100000"/>
              <a:buChar char="•"/>
            </a:pPr>
            <a:r>
              <a:rPr b="1" lang="en-US"/>
              <a:t>advising government and regulatory bodies </a:t>
            </a:r>
            <a:r>
              <a:rPr lang="en-US"/>
              <a:t>about matters within its area of expertise.</a:t>
            </a:r>
            <a:endParaRPr/>
          </a:p>
          <a:p>
            <a:pPr indent="-111125" lvl="1" marL="640080" rtl="0" algn="l">
              <a:lnSpc>
                <a:spcPct val="100000"/>
              </a:lnSpc>
              <a:spcBef>
                <a:spcPts val="370"/>
              </a:spcBef>
              <a:spcAft>
                <a:spcPts val="0"/>
              </a:spcAft>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Professional bodies	</a:t>
            </a:r>
            <a:endParaRPr/>
          </a:p>
        </p:txBody>
      </p:sp>
      <p:sp>
        <p:nvSpPr>
          <p:cNvPr id="111" name="Google Shape;111;p1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Royal charter</a:t>
            </a:r>
            <a:endParaRPr/>
          </a:p>
          <a:p>
            <a:pPr indent="-228600" lvl="1" marL="640080" rtl="0" algn="l">
              <a:lnSpc>
                <a:spcPct val="100000"/>
              </a:lnSpc>
              <a:spcBef>
                <a:spcPts val="400"/>
              </a:spcBef>
              <a:spcAft>
                <a:spcPts val="0"/>
              </a:spcAft>
              <a:buSzPts val="2000"/>
              <a:buChar char="•"/>
            </a:pPr>
            <a:r>
              <a:rPr lang="en-US"/>
              <a:t>BCS 1984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Reservation of Title and Function</a:t>
            </a:r>
            <a:endParaRPr/>
          </a:p>
        </p:txBody>
      </p:sp>
      <p:sp>
        <p:nvSpPr>
          <p:cNvPr id="117" name="Google Shape;117;p18"/>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fontScale="92500" lnSpcReduction="10000"/>
          </a:bodyPr>
          <a:lstStyle/>
          <a:p>
            <a:pPr indent="-228600" lvl="0" marL="342900" rtl="0" algn="l">
              <a:lnSpc>
                <a:spcPct val="100000"/>
              </a:lnSpc>
              <a:spcBef>
                <a:spcPts val="0"/>
              </a:spcBef>
              <a:spcAft>
                <a:spcPts val="0"/>
              </a:spcAft>
              <a:buSzPct val="100000"/>
              <a:buChar char="•"/>
            </a:pPr>
            <a:r>
              <a:rPr lang="en-US"/>
              <a:t>Reservation of title</a:t>
            </a:r>
            <a:endParaRPr/>
          </a:p>
          <a:p>
            <a:pPr indent="-228600" lvl="1" marL="640080" rtl="0" algn="l">
              <a:lnSpc>
                <a:spcPct val="100000"/>
              </a:lnSpc>
              <a:spcBef>
                <a:spcPts val="370"/>
              </a:spcBef>
              <a:spcAft>
                <a:spcPts val="0"/>
              </a:spcAft>
              <a:buSzPct val="100000"/>
              <a:buChar char="•"/>
            </a:pPr>
            <a:r>
              <a:rPr lang="en-US"/>
              <a:t>Legal monopoly ?</a:t>
            </a:r>
            <a:endParaRPr/>
          </a:p>
          <a:p>
            <a:pPr indent="-228600" lvl="1" marL="640080" rtl="0" algn="l">
              <a:lnSpc>
                <a:spcPct val="100000"/>
              </a:lnSpc>
              <a:spcBef>
                <a:spcPts val="370"/>
              </a:spcBef>
              <a:spcAft>
                <a:spcPts val="0"/>
              </a:spcAft>
              <a:buSzPct val="100000"/>
              <a:buChar char="•"/>
            </a:pPr>
            <a:r>
              <a:rPr lang="en-US"/>
              <a:t>Architects Act 1997; it is criminal act to call yourself an architect unless you are registered with Architect Registration Board</a:t>
            </a:r>
            <a:endParaRPr/>
          </a:p>
          <a:p>
            <a:pPr indent="-228600" lvl="0" marL="342900" rtl="0" algn="l">
              <a:lnSpc>
                <a:spcPct val="100000"/>
              </a:lnSpc>
              <a:spcBef>
                <a:spcPts val="407"/>
              </a:spcBef>
              <a:spcAft>
                <a:spcPts val="0"/>
              </a:spcAft>
              <a:buSzPct val="100000"/>
              <a:buChar char="•"/>
            </a:pPr>
            <a:r>
              <a:rPr lang="en-US"/>
              <a:t>Reservation of function</a:t>
            </a:r>
            <a:endParaRPr/>
          </a:p>
          <a:p>
            <a:pPr indent="-228600" lvl="1" marL="640080" rtl="0" algn="l">
              <a:lnSpc>
                <a:spcPct val="100000"/>
              </a:lnSpc>
              <a:spcBef>
                <a:spcPts val="370"/>
              </a:spcBef>
              <a:spcAft>
                <a:spcPts val="0"/>
              </a:spcAft>
              <a:buSzPct val="100000"/>
              <a:buChar char="•"/>
            </a:pPr>
            <a:r>
              <a:rPr lang="en-US"/>
              <a:t>Law to restrict certain activities</a:t>
            </a:r>
            <a:endParaRPr/>
          </a:p>
          <a:p>
            <a:pPr indent="-228600" lvl="1" marL="640080" rtl="0" algn="l">
              <a:lnSpc>
                <a:spcPct val="100000"/>
              </a:lnSpc>
              <a:spcBef>
                <a:spcPts val="370"/>
              </a:spcBef>
              <a:spcAft>
                <a:spcPts val="0"/>
              </a:spcAft>
              <a:buSzPct val="100000"/>
              <a:buChar char="•"/>
            </a:pPr>
            <a:r>
              <a:rPr lang="en-US"/>
              <a:t>England and Whales; only members of Institute of Chartered Accountants and Association of Certified Accountants are allowed to audit the accounts of public companies – title ?</a:t>
            </a:r>
            <a:endParaRPr/>
          </a:p>
          <a:p>
            <a:pPr indent="-228600" lvl="0" marL="342900" rtl="0" algn="l">
              <a:lnSpc>
                <a:spcPct val="100000"/>
              </a:lnSpc>
              <a:spcBef>
                <a:spcPts val="407"/>
              </a:spcBef>
              <a:spcAft>
                <a:spcPts val="0"/>
              </a:spcAft>
              <a:buSzPct val="100000"/>
              <a:buChar char="•"/>
            </a:pPr>
            <a:r>
              <a:rPr lang="en-US"/>
              <a:t>Under the Veterinary Surgeons Act 1966, you are not allowed to call yourself a veterinary surgeon unless you are registered with the </a:t>
            </a:r>
            <a:r>
              <a:rPr b="1" lang="en-US"/>
              <a:t>Royal College of Veterinary Surgeons (RCVS); </a:t>
            </a:r>
            <a:r>
              <a:rPr lang="en-US"/>
              <a:t>in order to be registered, you must have the proper qualifications. And, subject to certain limitations, </a:t>
            </a:r>
            <a:r>
              <a:rPr b="1" lang="en-US"/>
              <a:t>it is a criminal offence to carry out surgical procedures on animals unless you are registered with the RCVS.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Reservation of Title and Function</a:t>
            </a:r>
            <a:endParaRPr/>
          </a:p>
        </p:txBody>
      </p:sp>
      <p:sp>
        <p:nvSpPr>
          <p:cNvPr id="123" name="Google Shape;123;p19"/>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In the USA, title and function are usually reserved not to members of professional bodies, but to people whose names are on a register maintained by a state government. Recent developments have shown a tendency for the UK to move in the same direction.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Software development as engineering</a:t>
            </a:r>
            <a:endParaRPr/>
          </a:p>
        </p:txBody>
      </p:sp>
      <p:sp>
        <p:nvSpPr>
          <p:cNvPr id="129" name="Google Shape;129;p2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Two constraints apply to all engineering activities</a:t>
            </a:r>
            <a:endParaRPr/>
          </a:p>
          <a:p>
            <a:pPr indent="-228600" lvl="1" marL="640080" rtl="0" algn="l">
              <a:lnSpc>
                <a:spcPct val="100000"/>
              </a:lnSpc>
              <a:spcBef>
                <a:spcPts val="400"/>
              </a:spcBef>
              <a:spcAft>
                <a:spcPts val="0"/>
              </a:spcAft>
              <a:buSzPts val="2000"/>
              <a:buChar char="•"/>
            </a:pPr>
            <a:r>
              <a:rPr lang="en-US"/>
              <a:t>engineering involves designing and building things that must work properly, that is, must meet a set of predetermined requirements concerning their functionality, their performance, and their reliability;</a:t>
            </a:r>
            <a:endParaRPr/>
          </a:p>
          <a:p>
            <a:pPr indent="-228600" lvl="1" marL="640080" rtl="0" algn="l">
              <a:lnSpc>
                <a:spcPct val="100000"/>
              </a:lnSpc>
              <a:spcBef>
                <a:spcPts val="400"/>
              </a:spcBef>
              <a:spcAft>
                <a:spcPts val="0"/>
              </a:spcAft>
              <a:buSzPts val="2000"/>
              <a:buChar char="•"/>
            </a:pPr>
            <a:r>
              <a:rPr lang="en-US"/>
              <a:t>the process of designing and building the object must be completed within specified constraints of time and budget.</a:t>
            </a:r>
            <a:endParaRPr/>
          </a:p>
          <a:p>
            <a:pPr indent="-88900" lvl="0" marL="342900" rtl="0" algn="l">
              <a:lnSpc>
                <a:spcPct val="100000"/>
              </a:lnSpc>
              <a:spcBef>
                <a:spcPts val="440"/>
              </a:spcBef>
              <a:spcAft>
                <a:spcPts val="0"/>
              </a:spcAft>
              <a:buSzPts val="2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mbria"/>
              <a:buNone/>
            </a:pPr>
            <a:r>
              <a:rPr lang="en-US"/>
              <a:t>The Status Of Engineers</a:t>
            </a:r>
            <a:endParaRPr/>
          </a:p>
        </p:txBody>
      </p:sp>
      <p:sp>
        <p:nvSpPr>
          <p:cNvPr id="135" name="Google Shape;135;p2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228600" lvl="0" marL="342900" rtl="0" algn="l">
              <a:lnSpc>
                <a:spcPct val="100000"/>
              </a:lnSpc>
              <a:spcBef>
                <a:spcPts val="0"/>
              </a:spcBef>
              <a:spcAft>
                <a:spcPts val="0"/>
              </a:spcAft>
              <a:buSzPts val="2200"/>
              <a:buChar char="•"/>
            </a:pPr>
            <a:r>
              <a:rPr lang="en-US"/>
              <a:t>Legal Status Of Engineers in USA</a:t>
            </a:r>
            <a:endParaRPr/>
          </a:p>
          <a:p>
            <a:pPr indent="-228600" lvl="1" marL="640080" rtl="0" algn="l">
              <a:lnSpc>
                <a:spcPct val="100000"/>
              </a:lnSpc>
              <a:spcBef>
                <a:spcPts val="400"/>
              </a:spcBef>
              <a:spcAft>
                <a:spcPts val="0"/>
              </a:spcAft>
              <a:buSzPts val="2000"/>
              <a:buChar char="•"/>
            </a:pPr>
            <a:r>
              <a:rPr lang="en-US"/>
              <a:t>it is illegal to call yourself an engineer in a given state unless you are registered with the State Engineers Registration Board;</a:t>
            </a:r>
            <a:endParaRPr/>
          </a:p>
          <a:p>
            <a:pPr indent="-228600" lvl="1" marL="640080" rtl="0" algn="l">
              <a:lnSpc>
                <a:spcPct val="100000"/>
              </a:lnSpc>
              <a:spcBef>
                <a:spcPts val="400"/>
              </a:spcBef>
              <a:spcAft>
                <a:spcPts val="0"/>
              </a:spcAft>
              <a:buSzPts val="2000"/>
              <a:buChar char="•"/>
            </a:pPr>
            <a:r>
              <a:rPr lang="en-US"/>
              <a:t> it is illegal for a company to use the word ‘engineering’ in its name unless it employs at least one registered engineer;</a:t>
            </a:r>
            <a:endParaRPr/>
          </a:p>
          <a:p>
            <a:pPr indent="-228600" lvl="1" marL="640080" rtl="0" algn="l">
              <a:lnSpc>
                <a:spcPct val="100000"/>
              </a:lnSpc>
              <a:spcBef>
                <a:spcPts val="400"/>
              </a:spcBef>
              <a:spcAft>
                <a:spcPts val="0"/>
              </a:spcAft>
              <a:buSzPts val="2000"/>
              <a:buChar char="•"/>
            </a:pPr>
            <a:r>
              <a:rPr lang="en-US"/>
              <a:t> academic programs including the term engineering in their title must be taught mostly by registered engineers;</a:t>
            </a:r>
            <a:endParaRPr/>
          </a:p>
          <a:p>
            <a:pPr indent="-228600" lvl="1" marL="640080" rtl="0" algn="l">
              <a:lnSpc>
                <a:spcPct val="100000"/>
              </a:lnSpc>
              <a:spcBef>
                <a:spcPts val="400"/>
              </a:spcBef>
              <a:spcAft>
                <a:spcPts val="0"/>
              </a:spcAft>
              <a:buSzPts val="2000"/>
              <a:buChar char="•"/>
            </a:pPr>
            <a:r>
              <a:rPr lang="en-US"/>
              <a:t> it is illegal to carry out engineering work except under the supervision of a registered engineer.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