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8E0F2C-7A1D-4956-BB38-E8A1B296F127}">
  <a:tblStyle styleId="{1C8E0F2C-7A1D-4956-BB38-E8A1B296F12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terms/i/inventoryturnover.asp"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‘debtors’ item refers to invoices that the company has issued but</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which have not yet been paid</a:t>
            </a:r>
            <a:endParaRPr/>
          </a:p>
        </p:txBody>
      </p:sp>
      <p:sp>
        <p:nvSpPr>
          <p:cNvPr id="184" name="Google Shape;18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‘current liabilities: amounts falling due within one year’</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refers to debts that the company has and is committed to repaying within</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one year</a:t>
            </a:r>
            <a:endParaRPr/>
          </a:p>
        </p:txBody>
      </p:sp>
      <p:sp>
        <p:nvSpPr>
          <p:cNvPr id="191" name="Google Shape;19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Capital and reserves is </a:t>
            </a:r>
            <a:r>
              <a:rPr b="1" i="0" lang="en-US" sz="1200">
                <a:solidFill>
                  <a:schemeClr val="dk1"/>
                </a:solidFill>
                <a:latin typeface="Calibri"/>
                <a:ea typeface="Calibri"/>
                <a:cs typeface="Calibri"/>
                <a:sym typeface="Calibri"/>
              </a:rPr>
              <a:t>the difference between total assets and total liabilities in the balance sheet</a:t>
            </a:r>
            <a:endParaRPr/>
          </a:p>
        </p:txBody>
      </p:sp>
      <p:sp>
        <p:nvSpPr>
          <p:cNvPr id="198" name="Google Shape;19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Turnover is an accounting concept that calculates how quickly a business conducts its operations. Most often, turnover is used to understand how quickly a company collects cash from accounts receivable or how fast the company sells its </a:t>
            </a:r>
            <a:r>
              <a:rPr b="0" i="0" lang="en-US" sz="1200" u="sng" strike="noStrike">
                <a:solidFill>
                  <a:schemeClr val="hlink"/>
                </a:solidFill>
                <a:latin typeface="Calibri"/>
                <a:ea typeface="Calibri"/>
                <a:cs typeface="Calibri"/>
                <a:sym typeface="Calibri"/>
                <a:hlinkClick r:id="rId2"/>
              </a:rPr>
              <a:t>inventory.</a:t>
            </a:r>
            <a:endParaRPr/>
          </a:p>
        </p:txBody>
      </p:sp>
      <p:sp>
        <p:nvSpPr>
          <p:cNvPr id="211" name="Google Shape;21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Capital expenditure affects the balance sheet but the balance sheet does not give</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sufficient information to deduce how much this expenditure amounts to</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and how it was funded</a:t>
            </a:r>
            <a:endParaRPr/>
          </a:p>
        </p:txBody>
      </p:sp>
      <p:sp>
        <p:nvSpPr>
          <p:cNvPr id="218" name="Google Shape;21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investopedia.com/terms/s/shareholdersagreement.as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investopedia.com/terms/m/mdanalysi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Finance and Accounting </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Example: Cost or market value whichever is low</a:t>
            </a:r>
            <a:endParaRPr/>
          </a:p>
        </p:txBody>
      </p:sp>
      <p:sp>
        <p:nvSpPr>
          <p:cNvPr id="144" name="Google Shape;144;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company has a stock of 1,000 Books</a:t>
            </a:r>
            <a:endParaRPr/>
          </a:p>
          <a:p>
            <a:pPr indent="-342900" lvl="0" marL="342900" rtl="0" algn="l">
              <a:lnSpc>
                <a:spcPct val="100000"/>
              </a:lnSpc>
              <a:spcBef>
                <a:spcPts val="640"/>
              </a:spcBef>
              <a:spcAft>
                <a:spcPts val="0"/>
              </a:spcAft>
              <a:buClr>
                <a:schemeClr val="dk1"/>
              </a:buClr>
              <a:buSzPts val="3200"/>
              <a:buChar char="•"/>
            </a:pPr>
            <a:r>
              <a:rPr lang="en-US"/>
              <a:t>Sells at Rs. 10 for each</a:t>
            </a:r>
            <a:endParaRPr/>
          </a:p>
          <a:p>
            <a:pPr indent="-342900" lvl="0" marL="342900" rtl="0" algn="l">
              <a:lnSpc>
                <a:spcPct val="100000"/>
              </a:lnSpc>
              <a:spcBef>
                <a:spcPts val="640"/>
              </a:spcBef>
              <a:spcAft>
                <a:spcPts val="0"/>
              </a:spcAft>
              <a:buClr>
                <a:schemeClr val="dk1"/>
              </a:buClr>
              <a:buSzPts val="3200"/>
              <a:buChar char="•"/>
            </a:pPr>
            <a:r>
              <a:rPr lang="en-US"/>
              <a:t>Cost Rs. 2 each to produce.</a:t>
            </a:r>
            <a:endParaRPr/>
          </a:p>
          <a:p>
            <a:pPr indent="-342900" lvl="0" marL="342900" rtl="0" algn="l">
              <a:lnSpc>
                <a:spcPct val="100000"/>
              </a:lnSpc>
              <a:spcBef>
                <a:spcPts val="640"/>
              </a:spcBef>
              <a:spcAft>
                <a:spcPts val="0"/>
              </a:spcAft>
              <a:buClr>
                <a:schemeClr val="dk1"/>
              </a:buClr>
              <a:buSzPts val="3200"/>
              <a:buChar char="•"/>
            </a:pPr>
            <a:r>
              <a:rPr lang="en-US"/>
              <a:t>On balance sheet current asset will appear as Rs. 2000(cost price) rather than (10,000)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3"/>
          <p:cNvPicPr preferRelativeResize="0"/>
          <p:nvPr/>
        </p:nvPicPr>
        <p:blipFill rotWithShape="1">
          <a:blip r:embed="rId3">
            <a:alphaModFix/>
          </a:blip>
          <a:srcRect b="0" l="0" r="0" t="0"/>
          <a:stretch/>
        </p:blipFill>
        <p:spPr>
          <a:xfrm>
            <a:off x="1147763" y="-728664"/>
            <a:ext cx="6819900" cy="4181475"/>
          </a:xfrm>
          <a:prstGeom prst="rect">
            <a:avLst/>
          </a:prstGeom>
          <a:noFill/>
          <a:ln>
            <a:noFill/>
          </a:ln>
        </p:spPr>
      </p:pic>
      <p:pic>
        <p:nvPicPr>
          <p:cNvPr id="150" name="Google Shape;150;p23"/>
          <p:cNvPicPr preferRelativeResize="0"/>
          <p:nvPr/>
        </p:nvPicPr>
        <p:blipFill rotWithShape="1">
          <a:blip r:embed="rId4">
            <a:alphaModFix/>
          </a:blip>
          <a:srcRect b="0" l="0" r="0" t="0"/>
          <a:stretch/>
        </p:blipFill>
        <p:spPr>
          <a:xfrm>
            <a:off x="1233488" y="3348035"/>
            <a:ext cx="6734175" cy="347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Assets</a:t>
            </a:r>
            <a:endParaRPr/>
          </a:p>
        </p:txBody>
      </p:sp>
      <p:sp>
        <p:nvSpPr>
          <p:cNvPr id="156" name="Google Shape;156;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if a company buys a car to enable one of its sales staff to operate more effectively, this is a fixed asset but, if a car dealer buys a car in order to resell it as part of the business, this is a current asset.</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Depreciation: Straight Line Method</a:t>
            </a:r>
            <a:endParaRPr/>
          </a:p>
        </p:txBody>
      </p:sp>
      <p:sp>
        <p:nvSpPr>
          <p:cNvPr id="162" name="Google Shape;162;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Decide how many years the asset will continue to be useful for</a:t>
            </a:r>
            <a:endParaRPr/>
          </a:p>
          <a:p>
            <a:pPr indent="-342900" lvl="0" marL="342900" rtl="0" algn="l">
              <a:lnSpc>
                <a:spcPct val="100000"/>
              </a:lnSpc>
              <a:spcBef>
                <a:spcPts val="640"/>
              </a:spcBef>
              <a:spcAft>
                <a:spcPts val="0"/>
              </a:spcAft>
              <a:buClr>
                <a:schemeClr val="dk1"/>
              </a:buClr>
              <a:buSzPts val="3200"/>
              <a:buChar char="•"/>
            </a:pPr>
            <a:r>
              <a:rPr lang="en-US"/>
              <a:t>divide its initial cost by that number to get the</a:t>
            </a:r>
            <a:endParaRPr/>
          </a:p>
          <a:p>
            <a:pPr indent="-342900" lvl="0" marL="342900" rtl="0" algn="l">
              <a:lnSpc>
                <a:spcPct val="100000"/>
              </a:lnSpc>
              <a:spcBef>
                <a:spcPts val="640"/>
              </a:spcBef>
              <a:spcAft>
                <a:spcPts val="0"/>
              </a:spcAft>
              <a:buClr>
                <a:schemeClr val="dk1"/>
              </a:buClr>
              <a:buSzPts val="3200"/>
              <a:buNone/>
            </a:pPr>
            <a:r>
              <a:rPr lang="en-US"/>
              <a:t>annual depreciation</a:t>
            </a:r>
            <a:endParaRPr/>
          </a:p>
          <a:p>
            <a:pPr indent="-342900" lvl="0" marL="342900" rtl="0" algn="l">
              <a:lnSpc>
                <a:spcPct val="100000"/>
              </a:lnSpc>
              <a:spcBef>
                <a:spcPts val="640"/>
              </a:spcBef>
              <a:spcAft>
                <a:spcPts val="0"/>
              </a:spcAft>
              <a:buClr>
                <a:schemeClr val="dk1"/>
              </a:buClr>
              <a:buSzPts val="3200"/>
              <a:buChar char="•"/>
            </a:pPr>
            <a:r>
              <a:rPr lang="en-US"/>
              <a:t>Each year reduce by the amount of annual depreciation until the value of the asset reaches zero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Depreciation</a:t>
            </a:r>
            <a:endParaRPr/>
          </a:p>
        </p:txBody>
      </p:sp>
      <p:sp>
        <p:nvSpPr>
          <p:cNvPr id="168" name="Google Shape;168;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Suppose a company buys a large database server costing Rs.100,000 and expects to use it for five years. Then the annual depreciation will be Rs.20,000 (100,000/5) and the values shown in the balance sheet will be Rs.80,000 at the end of year 1, Rs.60,000 at the end of year 2, Rs.40,000</a:t>
            </a:r>
            <a:endParaRPr/>
          </a:p>
          <a:p>
            <a:pPr indent="-342900" lvl="0" marL="342900" rtl="0" algn="l">
              <a:lnSpc>
                <a:spcPct val="100000"/>
              </a:lnSpc>
              <a:spcBef>
                <a:spcPts val="640"/>
              </a:spcBef>
              <a:spcAft>
                <a:spcPts val="0"/>
              </a:spcAft>
              <a:buClr>
                <a:schemeClr val="dk1"/>
              </a:buClr>
              <a:buSzPts val="3200"/>
              <a:buNone/>
            </a:pPr>
            <a:r>
              <a:rPr lang="en-US"/>
              <a:t>   at the end of year 3, Rs.20,000 at the end of year 4, and zero at the end of year 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DEPRECIATION </a:t>
            </a:r>
            <a:endParaRPr/>
          </a:p>
        </p:txBody>
      </p:sp>
      <p:sp>
        <p:nvSpPr>
          <p:cNvPr id="174" name="Google Shape;174;p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Generally valued on the basis of historic cost</a:t>
            </a:r>
            <a:endParaRPr/>
          </a:p>
          <a:p>
            <a:pPr indent="-342900" lvl="0" marL="342900" rtl="0" algn="l">
              <a:lnSpc>
                <a:spcPct val="100000"/>
              </a:lnSpc>
              <a:spcBef>
                <a:spcPts val="640"/>
              </a:spcBef>
              <a:spcAft>
                <a:spcPts val="0"/>
              </a:spcAft>
              <a:buClr>
                <a:schemeClr val="dk1"/>
              </a:buClr>
              <a:buSzPts val="3200"/>
              <a:buChar char="•"/>
            </a:pPr>
            <a:r>
              <a:rPr lang="en-US"/>
              <a:t>If a fixed asset is sold for a sum higher than its depreciated value, the company must show the difference as income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Depreciation </a:t>
            </a:r>
            <a:endParaRPr/>
          </a:p>
        </p:txBody>
      </p:sp>
      <p:sp>
        <p:nvSpPr>
          <p:cNvPr id="180" name="Google Shape;180;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240"/>
              <a:buNone/>
            </a:pPr>
            <a:r>
              <a:rPr lang="en-US" sz="2240"/>
              <a:t>Consider a payroll package. A company buys such a package because</a:t>
            </a:r>
            <a:endParaRPr/>
          </a:p>
          <a:p>
            <a:pPr indent="-342900" lvl="0" marL="342900" rtl="0" algn="just">
              <a:lnSpc>
                <a:spcPct val="80000"/>
              </a:lnSpc>
              <a:spcBef>
                <a:spcPts val="448"/>
              </a:spcBef>
              <a:spcAft>
                <a:spcPts val="0"/>
              </a:spcAft>
              <a:buClr>
                <a:schemeClr val="dk1"/>
              </a:buClr>
              <a:buSzPts val="2240"/>
              <a:buNone/>
            </a:pPr>
            <a:r>
              <a:rPr lang="en-US" sz="2240"/>
              <a:t>It will help it to carry out part of its day-to-day operations more</a:t>
            </a:r>
            <a:endParaRPr/>
          </a:p>
          <a:p>
            <a:pPr indent="-342900" lvl="0" marL="342900" rtl="0" algn="just">
              <a:lnSpc>
                <a:spcPct val="80000"/>
              </a:lnSpc>
              <a:spcBef>
                <a:spcPts val="448"/>
              </a:spcBef>
              <a:spcAft>
                <a:spcPts val="0"/>
              </a:spcAft>
              <a:buClr>
                <a:schemeClr val="dk1"/>
              </a:buClr>
              <a:buSzPts val="2240"/>
              <a:buNone/>
            </a:pPr>
            <a:r>
              <a:rPr lang="en-US" sz="2240"/>
              <a:t>efficiently. </a:t>
            </a:r>
            <a:endParaRPr sz="2240"/>
          </a:p>
          <a:p>
            <a:pPr indent="-342900" lvl="0" marL="342900" rtl="0" algn="just">
              <a:lnSpc>
                <a:spcPct val="80000"/>
              </a:lnSpc>
              <a:spcBef>
                <a:spcPts val="448"/>
              </a:spcBef>
              <a:spcAft>
                <a:spcPts val="0"/>
              </a:spcAft>
              <a:buClr>
                <a:schemeClr val="dk1"/>
              </a:buClr>
              <a:buSzPts val="2240"/>
              <a:buNone/>
            </a:pPr>
            <a:r>
              <a:rPr lang="en-US" sz="2240"/>
              <a:t>The package will be bought with the intention of using it for some time, at least five years and probably 10 or 15. Logically, the</a:t>
            </a:r>
            <a:endParaRPr/>
          </a:p>
          <a:p>
            <a:pPr indent="-342900" lvl="0" marL="342900" rtl="0" algn="just">
              <a:lnSpc>
                <a:spcPct val="80000"/>
              </a:lnSpc>
              <a:spcBef>
                <a:spcPts val="448"/>
              </a:spcBef>
              <a:spcAft>
                <a:spcPts val="0"/>
              </a:spcAft>
              <a:buClr>
                <a:schemeClr val="dk1"/>
              </a:buClr>
              <a:buSzPts val="2240"/>
              <a:buNone/>
            </a:pPr>
            <a:r>
              <a:rPr lang="en-US" sz="2240"/>
              <a:t>Package should be treated in the same way as a piece of machinery. It</a:t>
            </a:r>
            <a:endParaRPr/>
          </a:p>
          <a:p>
            <a:pPr indent="-342900" lvl="0" marL="342900" rtl="0" algn="just">
              <a:lnSpc>
                <a:spcPct val="80000"/>
              </a:lnSpc>
              <a:spcBef>
                <a:spcPts val="448"/>
              </a:spcBef>
              <a:spcAft>
                <a:spcPts val="0"/>
              </a:spcAft>
              <a:buClr>
                <a:schemeClr val="dk1"/>
              </a:buClr>
              <a:buSzPts val="2240"/>
              <a:buNone/>
            </a:pPr>
            <a:r>
              <a:rPr lang="en-US" sz="2240"/>
              <a:t>should be treated as a fixed asset and the initial cost depreciated over </a:t>
            </a:r>
            <a:endParaRPr sz="2240"/>
          </a:p>
          <a:p>
            <a:pPr indent="-342900" lvl="0" marL="342900" rtl="0" algn="just">
              <a:lnSpc>
                <a:spcPct val="80000"/>
              </a:lnSpc>
              <a:spcBef>
                <a:spcPts val="448"/>
              </a:spcBef>
              <a:spcAft>
                <a:spcPts val="0"/>
              </a:spcAft>
              <a:buClr>
                <a:schemeClr val="dk1"/>
              </a:buClr>
              <a:buSzPts val="2240"/>
              <a:buNone/>
            </a:pPr>
            <a:r>
              <a:rPr lang="en-US" sz="2240"/>
              <a:t>its useful lifetime. The rules of accounting allow this to be done.</a:t>
            </a:r>
            <a:endParaRPr/>
          </a:p>
          <a:p>
            <a:pPr indent="-342900" lvl="0" marL="342900" rtl="0" algn="just">
              <a:lnSpc>
                <a:spcPct val="80000"/>
              </a:lnSpc>
              <a:spcBef>
                <a:spcPts val="448"/>
              </a:spcBef>
              <a:spcAft>
                <a:spcPts val="0"/>
              </a:spcAft>
              <a:buClr>
                <a:schemeClr val="dk1"/>
              </a:buClr>
              <a:buSzPts val="2240"/>
              <a:buNone/>
            </a:pPr>
            <a:r>
              <a:rPr lang="en-US" sz="2240"/>
              <a:t>But, because software is intangible, many companies treat the cost of</a:t>
            </a:r>
            <a:endParaRPr/>
          </a:p>
          <a:p>
            <a:pPr indent="-342900" lvl="0" marL="342900" rtl="0" algn="just">
              <a:lnSpc>
                <a:spcPct val="80000"/>
              </a:lnSpc>
              <a:spcBef>
                <a:spcPts val="448"/>
              </a:spcBef>
              <a:spcAft>
                <a:spcPts val="0"/>
              </a:spcAft>
              <a:buClr>
                <a:schemeClr val="dk1"/>
              </a:buClr>
              <a:buSzPts val="2240"/>
              <a:buNone/>
            </a:pPr>
            <a:r>
              <a:rPr lang="en-US" sz="2240"/>
              <a:t>buying it as current expenditure</a:t>
            </a:r>
            <a:endParaRPr sz="224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Working Capital</a:t>
            </a:r>
            <a:endParaRPr/>
          </a:p>
        </p:txBody>
      </p:sp>
      <p:sp>
        <p:nvSpPr>
          <p:cNvPr id="187" name="Google Shape;187;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The figure obtained by subtracting the current liabilities from the current assets, referred to as net current assets in the example, is also known as the </a:t>
            </a:r>
            <a:r>
              <a:rPr b="1" lang="en-US"/>
              <a:t>working capital. It represents the amount of money </a:t>
            </a:r>
            <a:r>
              <a:rPr lang="en-US"/>
              <a:t>invested in the day-to-day operations of the company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Creditors</a:t>
            </a:r>
            <a:endParaRPr/>
          </a:p>
        </p:txBody>
      </p:sp>
      <p:sp>
        <p:nvSpPr>
          <p:cNvPr id="194" name="Google Shape;194;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Creditors: amounts falling due after one year’ refers to long term debts. These may be long term borrowings or they may be liabilities, that is sums that the company expects to have to pay at some time in the future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Called up share capital	</a:t>
            </a:r>
            <a:endParaRPr/>
          </a:p>
        </p:txBody>
      </p:sp>
      <p:sp>
        <p:nvSpPr>
          <p:cNvPr id="201" name="Google Shape;20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Amount raised from the par value of the shares that the company has issued</a:t>
            </a:r>
            <a:endParaRPr/>
          </a:p>
          <a:p>
            <a:pPr indent="-342900" lvl="0" marL="342900" rtl="0" algn="l">
              <a:lnSpc>
                <a:spcPct val="100000"/>
              </a:lnSpc>
              <a:spcBef>
                <a:spcPts val="640"/>
              </a:spcBef>
              <a:spcAft>
                <a:spcPts val="0"/>
              </a:spcAft>
              <a:buClr>
                <a:schemeClr val="dk1"/>
              </a:buClr>
              <a:buSzPts val="3200"/>
              <a:buChar char="•"/>
            </a:pPr>
            <a:r>
              <a:rPr lang="en-US"/>
              <a:t>Successful company decides to issue more shares, these are often sold at more than there par value. The extra is known as the share premium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DISCLOSURE REQUIREMENTS</a:t>
            </a:r>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An </a:t>
            </a:r>
            <a:r>
              <a:rPr b="1" lang="en-US"/>
              <a:t>annual report </a:t>
            </a:r>
            <a:r>
              <a:rPr lang="en-US"/>
              <a:t>is a document that public corporations must provide annually to </a:t>
            </a:r>
            <a:r>
              <a:rPr lang="en-US" u="sng">
                <a:solidFill>
                  <a:schemeClr val="hlink"/>
                </a:solidFill>
                <a:hlinkClick r:id="rId3"/>
              </a:rPr>
              <a:t>shareholders</a:t>
            </a:r>
            <a:r>
              <a:rPr lang="en-US"/>
              <a:t> that describes their operations and financial conditions</a:t>
            </a:r>
            <a:endParaRPr/>
          </a:p>
          <a:p>
            <a:pPr indent="-342900" lvl="0" marL="342900" rtl="0" algn="l">
              <a:lnSpc>
                <a:spcPct val="100000"/>
              </a:lnSpc>
              <a:spcBef>
                <a:spcPts val="592"/>
              </a:spcBef>
              <a:spcAft>
                <a:spcPts val="0"/>
              </a:spcAft>
              <a:buClr>
                <a:schemeClr val="dk1"/>
              </a:buClr>
              <a:buSzPct val="100000"/>
              <a:buChar char="•"/>
            </a:pPr>
            <a:r>
              <a:rPr lang="en-US"/>
              <a:t>Shareholders use it to evaluate the firm's financial performance and to make investment decisions.</a:t>
            </a:r>
            <a:endParaRPr/>
          </a:p>
          <a:p>
            <a:pPr indent="-342900" lvl="0" marL="342900" rtl="0" algn="l">
              <a:lnSpc>
                <a:spcPct val="100000"/>
              </a:lnSpc>
              <a:spcBef>
                <a:spcPts val="592"/>
              </a:spcBef>
              <a:spcAft>
                <a:spcPts val="0"/>
              </a:spcAft>
              <a:buClr>
                <a:schemeClr val="dk1"/>
              </a:buClr>
              <a:buSzPct val="100000"/>
              <a:buChar char="•"/>
            </a:pPr>
            <a:r>
              <a:rPr lang="en-US"/>
              <a:t>If the company is a public one, that is, if its shares are available for purchase by the public, through trading on a stock exchange, the stock exchange will impose additional </a:t>
            </a:r>
            <a:r>
              <a:rPr b="1" lang="en-US"/>
              <a:t>disclosure requirements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Profit and Loss account</a:t>
            </a:r>
            <a:endParaRPr/>
          </a:p>
        </p:txBody>
      </p:sp>
      <p:sp>
        <p:nvSpPr>
          <p:cNvPr id="207" name="Google Shape;20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how much money has been received and how much has been spent in a given period</a:t>
            </a:r>
            <a:endParaRPr/>
          </a:p>
          <a:p>
            <a:pPr indent="-342900" lvl="0" marL="342900" rtl="0" algn="l">
              <a:lnSpc>
                <a:spcPct val="100000"/>
              </a:lnSpc>
              <a:spcBef>
                <a:spcPts val="640"/>
              </a:spcBef>
              <a:spcAft>
                <a:spcPts val="0"/>
              </a:spcAft>
              <a:buClr>
                <a:schemeClr val="dk1"/>
              </a:buClr>
              <a:buSzPts val="3200"/>
              <a:buChar char="•"/>
            </a:pPr>
            <a:r>
              <a:rPr lang="en-US"/>
              <a:t>Also known as income statement/ income and expenditure account</a:t>
            </a:r>
            <a:endParaRPr/>
          </a:p>
          <a:p>
            <a:pPr indent="-342900" lvl="0" marL="342900" rtl="0" algn="l">
              <a:lnSpc>
                <a:spcPct val="100000"/>
              </a:lnSpc>
              <a:spcBef>
                <a:spcPts val="640"/>
              </a:spcBef>
              <a:spcAft>
                <a:spcPts val="0"/>
              </a:spcAft>
              <a:buClr>
                <a:schemeClr val="dk1"/>
              </a:buClr>
              <a:buSzPts val="3200"/>
              <a:buChar char="•"/>
            </a:pPr>
            <a:r>
              <a:rPr lang="en-US"/>
              <a:t>It does not include money borrowed or received from the sale of equity nor does it include expenditure on acquiring fixed assets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Profit and Loss Account</a:t>
            </a:r>
            <a:endParaRPr/>
          </a:p>
        </p:txBody>
      </p:sp>
      <p:pic>
        <p:nvPicPr>
          <p:cNvPr id="214" name="Google Shape;214;p33"/>
          <p:cNvPicPr preferRelativeResize="0"/>
          <p:nvPr>
            <p:ph idx="1" type="body"/>
          </p:nvPr>
        </p:nvPicPr>
        <p:blipFill rotWithShape="1">
          <a:blip r:embed="rId3">
            <a:alphaModFix/>
          </a:blip>
          <a:srcRect b="0" l="0" r="0" t="0"/>
          <a:stretch/>
        </p:blipFill>
        <p:spPr>
          <a:xfrm>
            <a:off x="1893827" y="1600200"/>
            <a:ext cx="5356346" cy="45259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Cash Flow</a:t>
            </a:r>
            <a:endParaRPr/>
          </a:p>
        </p:txBody>
      </p:sp>
      <p:sp>
        <p:nvSpPr>
          <p:cNvPr id="221" name="Google Shape;22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The link which ties the balance sheet and the profit and loss account to the capital expenditure is the cash flow statement</a:t>
            </a:r>
            <a:endParaRPr/>
          </a:p>
          <a:p>
            <a:pPr indent="-342900" lvl="0" marL="342900" rtl="0" algn="l">
              <a:lnSpc>
                <a:spcPct val="100000"/>
              </a:lnSpc>
              <a:spcBef>
                <a:spcPts val="640"/>
              </a:spcBef>
              <a:spcAft>
                <a:spcPts val="0"/>
              </a:spcAft>
              <a:buClr>
                <a:schemeClr val="dk1"/>
              </a:buClr>
              <a:buSzPts val="3200"/>
              <a:buChar char="•"/>
            </a:pPr>
            <a:r>
              <a:rPr lang="en-US"/>
              <a:t>Cash is defined as ‘cash at bank and in hand and cash equivalents less bank overdrafts and other borrowings repayable within one year of the accounting date’.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227" name="Google Shape;22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228" name="Google Shape;228;p35"/>
          <p:cNvPicPr preferRelativeResize="0"/>
          <p:nvPr/>
        </p:nvPicPr>
        <p:blipFill rotWithShape="1">
          <a:blip r:embed="rId3">
            <a:alphaModFix/>
          </a:blip>
          <a:srcRect b="0" l="0" r="0" t="0"/>
          <a:stretch/>
        </p:blipFill>
        <p:spPr>
          <a:xfrm>
            <a:off x="0" y="561975"/>
            <a:ext cx="8952601" cy="52375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234" name="Google Shape;234;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235" name="Google Shape;235;p36"/>
          <p:cNvPicPr preferRelativeResize="0"/>
          <p:nvPr/>
        </p:nvPicPr>
        <p:blipFill rotWithShape="1">
          <a:blip r:embed="rId3">
            <a:alphaModFix/>
          </a:blip>
          <a:srcRect b="0" l="0" r="0" t="0"/>
          <a:stretch/>
        </p:blipFill>
        <p:spPr>
          <a:xfrm>
            <a:off x="228600" y="523875"/>
            <a:ext cx="8686800" cy="581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Annual Report</a:t>
            </a:r>
            <a:endParaRPr/>
          </a:p>
        </p:txBody>
      </p:sp>
      <p:sp>
        <p:nvSpPr>
          <p:cNvPr id="101" name="Google Shape;10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General corporate information</a:t>
            </a:r>
            <a:endParaRPr/>
          </a:p>
          <a:p>
            <a:pPr indent="-342900" lvl="0" marL="342900" rtl="0" algn="l">
              <a:lnSpc>
                <a:spcPct val="100000"/>
              </a:lnSpc>
              <a:spcBef>
                <a:spcPts val="592"/>
              </a:spcBef>
              <a:spcAft>
                <a:spcPts val="0"/>
              </a:spcAft>
              <a:buClr>
                <a:schemeClr val="dk1"/>
              </a:buClr>
              <a:buSzPct val="100000"/>
              <a:buChar char="•"/>
            </a:pPr>
            <a:r>
              <a:rPr lang="en-US"/>
              <a:t>Operating and financial highlights</a:t>
            </a:r>
            <a:endParaRPr/>
          </a:p>
          <a:p>
            <a:pPr indent="-342900" lvl="0" marL="342900" rtl="0" algn="l">
              <a:lnSpc>
                <a:spcPct val="100000"/>
              </a:lnSpc>
              <a:spcBef>
                <a:spcPts val="592"/>
              </a:spcBef>
              <a:spcAft>
                <a:spcPts val="0"/>
              </a:spcAft>
              <a:buClr>
                <a:schemeClr val="dk1"/>
              </a:buClr>
              <a:buSzPct val="100000"/>
              <a:buChar char="•"/>
            </a:pPr>
            <a:r>
              <a:rPr lang="en-US"/>
              <a:t>Narrative text, graphics, and photos</a:t>
            </a:r>
            <a:endParaRPr/>
          </a:p>
          <a:p>
            <a:pPr indent="-342900" lvl="0" marL="342900" rtl="0" algn="l">
              <a:lnSpc>
                <a:spcPct val="100000"/>
              </a:lnSpc>
              <a:spcBef>
                <a:spcPts val="592"/>
              </a:spcBef>
              <a:spcAft>
                <a:spcPts val="0"/>
              </a:spcAft>
              <a:buClr>
                <a:schemeClr val="dk1"/>
              </a:buClr>
              <a:buSzPct val="100000"/>
              <a:buChar char="•"/>
            </a:pPr>
            <a:r>
              <a:rPr lang="en-US" u="sng">
                <a:solidFill>
                  <a:schemeClr val="hlink"/>
                </a:solidFill>
                <a:hlinkClick r:id="rId3"/>
              </a:rPr>
              <a:t>Management's discussion and analysis (MD&amp;A)</a:t>
            </a:r>
            <a:endParaRPr/>
          </a:p>
          <a:p>
            <a:pPr indent="-342900" lvl="0" marL="342900" rtl="0" algn="l">
              <a:lnSpc>
                <a:spcPct val="100000"/>
              </a:lnSpc>
              <a:spcBef>
                <a:spcPts val="592"/>
              </a:spcBef>
              <a:spcAft>
                <a:spcPts val="0"/>
              </a:spcAft>
              <a:buClr>
                <a:schemeClr val="dk1"/>
              </a:buClr>
              <a:buSzPct val="100000"/>
              <a:buChar char="•"/>
            </a:pPr>
            <a:r>
              <a:rPr lang="en-US"/>
              <a:t>Financial statements, including the balance sheet, income statement, and cash flow statement</a:t>
            </a:r>
            <a:endParaRPr/>
          </a:p>
          <a:p>
            <a:pPr indent="-342900" lvl="0" marL="342900" rtl="0" algn="l">
              <a:lnSpc>
                <a:spcPct val="100000"/>
              </a:lnSpc>
              <a:spcBef>
                <a:spcPts val="592"/>
              </a:spcBef>
              <a:spcAft>
                <a:spcPts val="0"/>
              </a:spcAft>
              <a:buClr>
                <a:schemeClr val="dk1"/>
              </a:buClr>
              <a:buSzPct val="100000"/>
              <a:buChar char="•"/>
            </a:pPr>
            <a:r>
              <a:rPr lang="en-US"/>
              <a:t>Auditor's report</a:t>
            </a:r>
            <a:endParaRPr/>
          </a:p>
          <a:p>
            <a:pPr indent="-342900" lvl="0" marL="342900" rtl="0" algn="l">
              <a:lnSpc>
                <a:spcPct val="100000"/>
              </a:lnSpc>
              <a:spcBef>
                <a:spcPts val="592"/>
              </a:spcBef>
              <a:spcAft>
                <a:spcPts val="0"/>
              </a:spcAft>
              <a:buClr>
                <a:schemeClr val="dk1"/>
              </a:buClr>
              <a:buSzPct val="100000"/>
              <a:buChar char="•"/>
            </a:pPr>
            <a:r>
              <a:rPr lang="en-US"/>
              <a:t>Summary of financial data</a:t>
            </a:r>
            <a:endParaRPr/>
          </a:p>
          <a:p>
            <a:pPr indent="-342900" lvl="0" marL="342900" rtl="0" algn="l">
              <a:lnSpc>
                <a:spcPct val="100000"/>
              </a:lnSpc>
              <a:spcBef>
                <a:spcPts val="592"/>
              </a:spcBef>
              <a:spcAft>
                <a:spcPts val="0"/>
              </a:spcAft>
              <a:buClr>
                <a:schemeClr val="dk1"/>
              </a:buClr>
              <a:buSzPct val="100000"/>
              <a:buChar char="•"/>
            </a:pPr>
            <a:r>
              <a:rPr lang="en-US"/>
              <a:t>Accounting policies</a:t>
            </a:r>
            <a:endParaRPr/>
          </a:p>
          <a:p>
            <a:pPr indent="-154940" lvl="0" marL="342900" rtl="0" algn="l">
              <a:lnSpc>
                <a:spcPct val="100000"/>
              </a:lnSpc>
              <a:spcBef>
                <a:spcPts val="592"/>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Balance Sheet</a:t>
            </a:r>
            <a:endParaRPr/>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The purpose of the balance sheet is to show what the company owns –its </a:t>
            </a:r>
            <a:r>
              <a:rPr b="1" lang="en-US"/>
              <a:t>assets – and what it owes, its liabilities. It is a snapshot of the state of </a:t>
            </a:r>
            <a:r>
              <a:rPr lang="en-US"/>
              <a:t>the company at a particular point in time, normally at the end of the last</a:t>
            </a:r>
            <a:endParaRPr/>
          </a:p>
          <a:p>
            <a:pPr indent="-342900" lvl="0" marL="342900" rtl="0" algn="l">
              <a:lnSpc>
                <a:spcPct val="100000"/>
              </a:lnSpc>
              <a:spcBef>
                <a:spcPts val="640"/>
              </a:spcBef>
              <a:spcAft>
                <a:spcPts val="0"/>
              </a:spcAft>
              <a:buClr>
                <a:schemeClr val="dk1"/>
              </a:buClr>
              <a:buSzPts val="3200"/>
              <a:buNone/>
            </a:pPr>
            <a:r>
              <a:rPr lang="en-US"/>
              <a:t>	day of the company’s financial year.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Balance Sheet </a:t>
            </a:r>
            <a:endParaRPr/>
          </a:p>
        </p:txBody>
      </p:sp>
      <p:sp>
        <p:nvSpPr>
          <p:cNvPr id="113" name="Google Shape;11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114" name="Google Shape;114;p17"/>
          <p:cNvPicPr preferRelativeResize="0"/>
          <p:nvPr/>
        </p:nvPicPr>
        <p:blipFill rotWithShape="1">
          <a:blip r:embed="rId3">
            <a:alphaModFix/>
          </a:blip>
          <a:srcRect b="0" l="0" r="0" t="0"/>
          <a:stretch/>
        </p:blipFill>
        <p:spPr>
          <a:xfrm>
            <a:off x="0" y="1074289"/>
            <a:ext cx="9144000" cy="57273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Balance sheet</a:t>
            </a:r>
            <a:endParaRPr/>
          </a:p>
        </p:txBody>
      </p:sp>
      <p:sp>
        <p:nvSpPr>
          <p:cNvPr id="120" name="Google Shape;120;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Net worth: amount of cash which Jemima would have if all her assets were sold and all her debts paid off – in other words, how much, in financial terms, she is ‘worth’.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Balance sheet</a:t>
            </a:r>
            <a:endParaRPr/>
          </a:p>
        </p:txBody>
      </p:sp>
      <p:sp>
        <p:nvSpPr>
          <p:cNvPr id="126" name="Google Shape;126;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Standard accounting practice is to reduce the value of fixed assets each year to reflect the likely lifetime of each asset; </a:t>
            </a:r>
            <a:r>
              <a:rPr lang="en-US">
                <a:solidFill>
                  <a:schemeClr val="accent6"/>
                </a:solidFill>
              </a:rPr>
              <a:t>the fall in the value of the asset from one year to the next </a:t>
            </a:r>
            <a:r>
              <a:rPr lang="en-US"/>
              <a:t>is called the </a:t>
            </a:r>
            <a:r>
              <a:rPr b="1" lang="en-US"/>
              <a:t>depreciation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aphicFrame>
        <p:nvGraphicFramePr>
          <p:cNvPr id="131" name="Google Shape;131;p20"/>
          <p:cNvGraphicFramePr/>
          <p:nvPr/>
        </p:nvGraphicFramePr>
        <p:xfrm>
          <a:off x="357158" y="1857364"/>
          <a:ext cx="3000000" cy="3000000"/>
        </p:xfrm>
        <a:graphic>
          <a:graphicData uri="http://schemas.openxmlformats.org/drawingml/2006/table">
            <a:tbl>
              <a:tblPr bandRow="1" firstRow="1">
                <a:noFill/>
                <a:tableStyleId>{1C8E0F2C-7A1D-4956-BB38-E8A1B296F127}</a:tableStyleId>
              </a:tblPr>
              <a:tblGrid>
                <a:gridCol w="4114800"/>
                <a:gridCol w="4114800"/>
              </a:tblGrid>
              <a:tr h="5135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Fixed Assets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Current Assets</a:t>
                      </a:r>
                      <a:endParaRPr sz="1800" u="none" cap="none" strike="noStrike"/>
                    </a:p>
                  </a:txBody>
                  <a:tcPr marT="45725" marB="45725" marR="91450" marL="91450"/>
                </a:tc>
              </a:tr>
              <a:tr h="8863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Intangible/Tangible property and equipment that a business uses to produce income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That can be converted easily to cash</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In a short-term.</a:t>
                      </a:r>
                      <a:r>
                        <a:rPr lang="en-US" sz="1800" u="none" cap="none" strike="noStrike">
                          <a:solidFill>
                            <a:schemeClr val="dk1"/>
                          </a:solidFill>
                          <a:latin typeface="Calibri"/>
                          <a:ea typeface="Calibri"/>
                          <a:cs typeface="Calibri"/>
                          <a:sym typeface="Calibri"/>
                        </a:rPr>
                        <a:t> </a:t>
                      </a:r>
                      <a:endParaRPr sz="1800" u="none" cap="none" strike="noStrike"/>
                    </a:p>
                  </a:txBody>
                  <a:tcPr marT="45725" marB="45725" marR="91450" marL="91450"/>
                </a:tc>
              </a:tr>
              <a:tr h="8863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Cannot be convertible to cash immediately.</a:t>
                      </a:r>
                      <a:r>
                        <a:rPr lang="en-US" sz="1800" u="none" cap="none" strike="noStrike">
                          <a:solidFill>
                            <a:schemeClr val="dk1"/>
                          </a:solidFill>
                          <a:latin typeface="Calibri"/>
                          <a:ea typeface="Calibri"/>
                          <a:cs typeface="Calibri"/>
                          <a:sym typeface="Calibri"/>
                        </a:rPr>
                        <a:t> Fixed assets are not expected to be sold in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normal trading operations and their resale value is irrelevant; what is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needed is a measure of their value to the company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Can be converted to cash immediately</a:t>
                      </a:r>
                      <a:endParaRPr sz="1800" u="none" cap="none" strike="noStrike"/>
                    </a:p>
                  </a:txBody>
                  <a:tcPr marT="45725" marB="45725" marR="91450" marL="91450"/>
                </a:tc>
              </a:tr>
              <a:tr h="8863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Land, building, plant, computers, machinery, vehicles and furniture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Cash, inventory</a:t>
                      </a:r>
                      <a:endParaRPr sz="1800" u="none" cap="none" strike="noStrike"/>
                    </a:p>
                  </a:txBody>
                  <a:tcPr marT="45725" marB="45725" marR="91450" marL="91450"/>
                </a:tc>
              </a:tr>
            </a:tbl>
          </a:graphicData>
        </a:graphic>
      </p:graphicFrame>
      <p:sp>
        <p:nvSpPr>
          <p:cNvPr id="132" name="Google Shape;13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Assets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Assets</a:t>
            </a:r>
            <a:endParaRPr/>
          </a:p>
        </p:txBody>
      </p:sp>
      <p:graphicFrame>
        <p:nvGraphicFramePr>
          <p:cNvPr id="138" name="Google Shape;138;p21"/>
          <p:cNvGraphicFramePr/>
          <p:nvPr/>
        </p:nvGraphicFramePr>
        <p:xfrm>
          <a:off x="457200" y="1600200"/>
          <a:ext cx="3000000" cy="3000000"/>
        </p:xfrm>
        <a:graphic>
          <a:graphicData uri="http://schemas.openxmlformats.org/drawingml/2006/table">
            <a:tbl>
              <a:tblPr bandRow="1" firstRow="1">
                <a:noFill/>
                <a:tableStyleId>{1C8E0F2C-7A1D-4956-BB38-E8A1B296F127}</a:tableStyleId>
              </a:tblPr>
              <a:tblGrid>
                <a:gridCol w="4114800"/>
                <a:gridCol w="4114800"/>
              </a:tblGrid>
              <a:tr h="5135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Fixed Assets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Current Assets</a:t>
                      </a:r>
                      <a:endParaRPr sz="1800" u="none" cap="none" strike="noStrike"/>
                    </a:p>
                  </a:txBody>
                  <a:tcPr marT="45725" marB="45725" marR="91450" marL="91450"/>
                </a:tc>
              </a:tr>
              <a:tr h="5135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Purchase price - depreciation or according to </a:t>
                      </a:r>
                      <a:r>
                        <a:rPr lang="en-US" sz="1800" u="none" cap="none" strike="noStrike">
                          <a:solidFill>
                            <a:schemeClr val="dk1"/>
                          </a:solidFill>
                          <a:latin typeface="Calibri"/>
                          <a:ea typeface="Calibri"/>
                          <a:cs typeface="Calibri"/>
                          <a:sym typeface="Calibri"/>
                        </a:rPr>
                        <a:t>company’s depreciation policy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Cost or market value whichever is low</a:t>
                      </a:r>
                      <a:endParaRPr sz="1800" u="none" cap="none" strike="noStrike"/>
                    </a:p>
                  </a:txBody>
                  <a:tcPr marT="45725" marB="45725" marR="91450" marL="91450"/>
                </a:tc>
              </a:tr>
              <a:tr h="5135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contribute to the company’s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productive capacity and are held primarily for the purpose of creating</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wealth</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current assets are items which are bought and sold in the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course of its day to day trading activities</a:t>
                      </a:r>
                      <a:endParaRPr sz="1800" u="none" cap="none" strike="noStrike"/>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