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351" r:id="rId2"/>
    <p:sldId id="263" r:id="rId3"/>
    <p:sldId id="349" r:id="rId4"/>
    <p:sldId id="260" r:id="rId5"/>
    <p:sldId id="267" r:id="rId6"/>
    <p:sldId id="268" r:id="rId7"/>
    <p:sldId id="272" r:id="rId8"/>
    <p:sldId id="282" r:id="rId9"/>
    <p:sldId id="289" r:id="rId10"/>
    <p:sldId id="291" r:id="rId11"/>
    <p:sldId id="292" r:id="rId12"/>
    <p:sldId id="350" r:id="rId13"/>
    <p:sldId id="326" r:id="rId14"/>
    <p:sldId id="328" r:id="rId15"/>
    <p:sldId id="330" r:id="rId16"/>
    <p:sldId id="334" r:id="rId17"/>
    <p:sldId id="339" r:id="rId18"/>
    <p:sldId id="348" r:id="rId19"/>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56" d="100"/>
          <a:sy n="56" d="100"/>
        </p:scale>
        <p:origin x="1508" y="2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214FF0CC-5D8A-422A-9F23-DE6423C3AC7E}" type="datetimeFigureOut">
              <a:rPr lang="en-US" smtClean="0"/>
              <a:t>26-Mar-25</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B8B4124F-3B1B-43DA-86BC-545C1E992E5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 Id="rId9"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777008" y="2839641"/>
            <a:ext cx="5929312" cy="3437929"/>
          </a:xfrm>
          <a:prstGeom prst="rect">
            <a:avLst/>
          </a:prstGeom>
        </p:spPr>
      </p:pic>
      <p:pic>
        <p:nvPicPr>
          <p:cNvPr id="17" name="bg object 17"/>
          <p:cNvPicPr/>
          <p:nvPr/>
        </p:nvPicPr>
        <p:blipFill>
          <a:blip r:embed="rId3" cstate="print"/>
          <a:stretch>
            <a:fillRect/>
          </a:stretch>
        </p:blipFill>
        <p:spPr>
          <a:xfrm>
            <a:off x="1625203" y="741164"/>
            <a:ext cx="1803796" cy="267890"/>
          </a:xfrm>
          <a:prstGeom prst="rect">
            <a:avLst/>
          </a:prstGeom>
        </p:spPr>
      </p:pic>
      <p:sp>
        <p:nvSpPr>
          <p:cNvPr id="2" name="Holder 2"/>
          <p:cNvSpPr>
            <a:spLocks noGrp="1"/>
          </p:cNvSpPr>
          <p:nvPr>
            <p:ph type="ctrTitle"/>
          </p:nvPr>
        </p:nvSpPr>
        <p:spPr>
          <a:xfrm>
            <a:off x="687107" y="160188"/>
            <a:ext cx="2554605" cy="509270"/>
          </a:xfrm>
          <a:prstGeom prst="rect">
            <a:avLst/>
          </a:prstGeom>
        </p:spPr>
        <p:txBody>
          <a:bodyPr wrap="square" lIns="0" tIns="0" rIns="0" bIns="0">
            <a:spAutoFit/>
          </a:bodyPr>
          <a:lstStyle>
            <a:lvl1pPr>
              <a:defRPr sz="3600" b="0" i="0">
                <a:solidFill>
                  <a:srgbClr val="FB0301"/>
                </a:solidFill>
                <a:latin typeface="Cambria" panose="02040503050406030204"/>
                <a:cs typeface="Cambria" panose="02040503050406030204"/>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2350" b="0" i="0">
                <a:solidFill>
                  <a:srgbClr val="BF0805"/>
                </a:solidFill>
                <a:latin typeface="Cambria" panose="02040503050406030204"/>
                <a:cs typeface="Cambria" panose="0204050305040603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MG1002 Instructor: Dr. Syed Shujaat Ali Shah</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6E8A8187-3963-4A97-A851-638875E95D55}" type="datetime1">
              <a:rPr lang="en-US" smtClean="0"/>
              <a:t>26-Mar-25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FB0301"/>
                </a:solidFill>
                <a:latin typeface="Cambria" panose="02040503050406030204"/>
                <a:cs typeface="Cambria" panose="02040503050406030204"/>
              </a:defRPr>
            </a:lvl1pPr>
          </a:lstStyle>
          <a:p>
            <a:endParaRPr/>
          </a:p>
        </p:txBody>
      </p:sp>
      <p:sp>
        <p:nvSpPr>
          <p:cNvPr id="3" name="Holder 3"/>
          <p:cNvSpPr>
            <a:spLocks noGrp="1"/>
          </p:cNvSpPr>
          <p:nvPr>
            <p:ph type="body" idx="1"/>
          </p:nvPr>
        </p:nvSpPr>
        <p:spPr/>
        <p:txBody>
          <a:bodyPr lIns="0" tIns="0" rIns="0" bIns="0"/>
          <a:lstStyle>
            <a:lvl1pPr>
              <a:defRPr sz="2350" b="0" i="0">
                <a:solidFill>
                  <a:srgbClr val="BF0805"/>
                </a:solidFill>
                <a:latin typeface="Cambria" panose="02040503050406030204"/>
                <a:cs typeface="Cambria" panose="0204050305040603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MG1002 Instructor: Dr. Syed Shujaat Ali Shah</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4CCAC72E-65FD-4A2D-A76C-DC2C0E34E772}" type="datetime1">
              <a:rPr lang="en-US" smtClean="0"/>
              <a:t>26-Mar-25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FB0301"/>
                </a:solidFill>
                <a:latin typeface="Cambria" panose="02040503050406030204"/>
                <a:cs typeface="Cambria" panose="02040503050406030204"/>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US"/>
              <a:t>MG1002 Instructor: Dr. Syed Shujaat Ali Shah</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7E9BC769-48EF-43DA-A6EE-6DE3FD3CEED8}" type="datetime1">
              <a:rPr lang="en-US" smtClean="0"/>
              <a:t>26-Mar-25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214312" y="1285875"/>
            <a:ext cx="8259960" cy="4652367"/>
          </a:xfrm>
          <a:prstGeom prst="rect">
            <a:avLst/>
          </a:prstGeom>
        </p:spPr>
      </p:pic>
      <p:sp>
        <p:nvSpPr>
          <p:cNvPr id="2" name="Holder 2"/>
          <p:cNvSpPr>
            <a:spLocks noGrp="1"/>
          </p:cNvSpPr>
          <p:nvPr>
            <p:ph type="title"/>
          </p:nvPr>
        </p:nvSpPr>
        <p:spPr/>
        <p:txBody>
          <a:bodyPr lIns="0" tIns="0" rIns="0" bIns="0"/>
          <a:lstStyle>
            <a:lvl1pPr>
              <a:defRPr sz="3600" b="0" i="0">
                <a:solidFill>
                  <a:srgbClr val="FB0301"/>
                </a:solidFill>
                <a:latin typeface="Cambria" panose="02040503050406030204"/>
                <a:cs typeface="Cambria" panose="0204050305040603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US"/>
              <a:t>MG1002 Instructor: Dr. Syed Shujaat Ali Shah</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758FF6AC-2D38-499B-994B-FCA21283CC8D}" type="datetime1">
              <a:rPr lang="en-US" smtClean="0"/>
              <a:t>26-Mar-25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80367" y="2160983"/>
            <a:ext cx="3178968" cy="1062632"/>
          </a:xfrm>
          <a:prstGeom prst="rect">
            <a:avLst/>
          </a:prstGeom>
        </p:spPr>
      </p:pic>
      <p:pic>
        <p:nvPicPr>
          <p:cNvPr id="17" name="bg object 17"/>
          <p:cNvPicPr/>
          <p:nvPr/>
        </p:nvPicPr>
        <p:blipFill>
          <a:blip r:embed="rId3" cstate="print"/>
          <a:stretch>
            <a:fillRect/>
          </a:stretch>
        </p:blipFill>
        <p:spPr>
          <a:xfrm>
            <a:off x="5741789" y="2160983"/>
            <a:ext cx="1660921" cy="1062632"/>
          </a:xfrm>
          <a:prstGeom prst="rect">
            <a:avLst/>
          </a:prstGeom>
        </p:spPr>
      </p:pic>
      <p:pic>
        <p:nvPicPr>
          <p:cNvPr id="18" name="bg object 18"/>
          <p:cNvPicPr/>
          <p:nvPr/>
        </p:nvPicPr>
        <p:blipFill>
          <a:blip r:embed="rId4" cstate="print"/>
          <a:stretch>
            <a:fillRect/>
          </a:stretch>
        </p:blipFill>
        <p:spPr>
          <a:xfrm>
            <a:off x="4063008" y="1714500"/>
            <a:ext cx="812601" cy="205382"/>
          </a:xfrm>
          <a:prstGeom prst="rect">
            <a:avLst/>
          </a:prstGeom>
        </p:spPr>
      </p:pic>
      <p:pic>
        <p:nvPicPr>
          <p:cNvPr id="19" name="bg object 19"/>
          <p:cNvPicPr/>
          <p:nvPr/>
        </p:nvPicPr>
        <p:blipFill>
          <a:blip r:embed="rId5" cstate="print"/>
          <a:stretch>
            <a:fillRect/>
          </a:stretch>
        </p:blipFill>
        <p:spPr>
          <a:xfrm>
            <a:off x="4098726" y="1500187"/>
            <a:ext cx="732234" cy="160734"/>
          </a:xfrm>
          <a:prstGeom prst="rect">
            <a:avLst/>
          </a:prstGeom>
        </p:spPr>
      </p:pic>
      <p:pic>
        <p:nvPicPr>
          <p:cNvPr id="20" name="bg object 20"/>
          <p:cNvPicPr/>
          <p:nvPr/>
        </p:nvPicPr>
        <p:blipFill>
          <a:blip r:embed="rId6" cstate="print"/>
          <a:stretch>
            <a:fillRect/>
          </a:stretch>
        </p:blipFill>
        <p:spPr>
          <a:xfrm>
            <a:off x="1607343" y="3232546"/>
            <a:ext cx="2062758" cy="1446609"/>
          </a:xfrm>
          <a:prstGeom prst="rect">
            <a:avLst/>
          </a:prstGeom>
        </p:spPr>
      </p:pic>
      <p:pic>
        <p:nvPicPr>
          <p:cNvPr id="21" name="bg object 21"/>
          <p:cNvPicPr/>
          <p:nvPr/>
        </p:nvPicPr>
        <p:blipFill>
          <a:blip r:embed="rId7" cstate="print"/>
          <a:stretch>
            <a:fillRect/>
          </a:stretch>
        </p:blipFill>
        <p:spPr>
          <a:xfrm>
            <a:off x="5223866" y="3232546"/>
            <a:ext cx="321468" cy="1321593"/>
          </a:xfrm>
          <a:prstGeom prst="rect">
            <a:avLst/>
          </a:prstGeom>
        </p:spPr>
      </p:pic>
      <p:pic>
        <p:nvPicPr>
          <p:cNvPr id="22" name="bg object 22"/>
          <p:cNvPicPr/>
          <p:nvPr/>
        </p:nvPicPr>
        <p:blipFill>
          <a:blip r:embed="rId8" cstate="print"/>
          <a:stretch>
            <a:fillRect/>
          </a:stretch>
        </p:blipFill>
        <p:spPr>
          <a:xfrm>
            <a:off x="3420070" y="2178843"/>
            <a:ext cx="250031" cy="1044773"/>
          </a:xfrm>
          <a:prstGeom prst="rect">
            <a:avLst/>
          </a:prstGeom>
        </p:spPr>
      </p:pic>
      <p:pic>
        <p:nvPicPr>
          <p:cNvPr id="23" name="bg object 23"/>
          <p:cNvPicPr/>
          <p:nvPr/>
        </p:nvPicPr>
        <p:blipFill>
          <a:blip r:embed="rId9" cstate="print"/>
          <a:stretch>
            <a:fillRect/>
          </a:stretch>
        </p:blipFill>
        <p:spPr>
          <a:xfrm>
            <a:off x="5223866" y="2232421"/>
            <a:ext cx="285750" cy="991195"/>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US"/>
              <a:t>MG1002 Instructor: Dr. Syed Shujaat Ali Shah</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45ACFAE3-147B-4532-8FA1-12B4503830D8}" type="datetime1">
              <a:rPr lang="en-US" smtClean="0"/>
              <a:t>26-Mar-25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94877" y="189706"/>
            <a:ext cx="7754245" cy="945515"/>
          </a:xfrm>
          <a:prstGeom prst="rect">
            <a:avLst/>
          </a:prstGeom>
        </p:spPr>
        <p:txBody>
          <a:bodyPr wrap="square" lIns="0" tIns="0" rIns="0" bIns="0">
            <a:spAutoFit/>
          </a:bodyPr>
          <a:lstStyle>
            <a:lvl1pPr>
              <a:defRPr sz="3600" b="0" i="0">
                <a:solidFill>
                  <a:srgbClr val="FB0301"/>
                </a:solidFill>
                <a:latin typeface="Cambria" panose="02040503050406030204"/>
                <a:cs typeface="Cambria" panose="02040503050406030204"/>
              </a:defRPr>
            </a:lvl1pPr>
          </a:lstStyle>
          <a:p>
            <a:endParaRPr/>
          </a:p>
        </p:txBody>
      </p:sp>
      <p:sp>
        <p:nvSpPr>
          <p:cNvPr id="3" name="Holder 3"/>
          <p:cNvSpPr>
            <a:spLocks noGrp="1"/>
          </p:cNvSpPr>
          <p:nvPr>
            <p:ph type="body" idx="1"/>
          </p:nvPr>
        </p:nvSpPr>
        <p:spPr>
          <a:xfrm>
            <a:off x="443276" y="1247874"/>
            <a:ext cx="7776845" cy="4067175"/>
          </a:xfrm>
          <a:prstGeom prst="rect">
            <a:avLst/>
          </a:prstGeom>
        </p:spPr>
        <p:txBody>
          <a:bodyPr wrap="square" lIns="0" tIns="0" rIns="0" bIns="0">
            <a:spAutoFit/>
          </a:bodyPr>
          <a:lstStyle>
            <a:lvl1pPr>
              <a:defRPr sz="2350" b="0" i="0">
                <a:solidFill>
                  <a:srgbClr val="BF0805"/>
                </a:solidFill>
                <a:latin typeface="Cambria" panose="02040503050406030204"/>
                <a:cs typeface="Cambria" panose="02040503050406030204"/>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r>
              <a:rPr lang="en-US"/>
              <a:t>MG1002 Instructor: Dr. Syed Shujaat Ali Shah</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E066F6F5-9C54-4AEB-A1D8-14E340748FC7}" type="datetime1">
              <a:rPr lang="en-US" smtClean="0"/>
              <a:t>26-Mar-25</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jpeg"/><Relationship Id="rId2" Type="http://schemas.openxmlformats.org/officeDocument/2006/relationships/image" Target="../media/image24.png"/><Relationship Id="rId16" Type="http://schemas.openxmlformats.org/officeDocument/2006/relationships/image" Target="../media/image38.jpe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5" Type="http://schemas.openxmlformats.org/officeDocument/2006/relationships/image" Target="../media/image37.jpe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jpeg"/></Relationships>
</file>

<file path=ppt/slides/_rels/slide1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2.xml"/><Relationship Id="rId4" Type="http://schemas.openxmlformats.org/officeDocument/2006/relationships/image" Target="../media/image44.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jpe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EF725-A327-80F1-6D48-901CCA5DB739}"/>
              </a:ext>
            </a:extLst>
          </p:cNvPr>
          <p:cNvSpPr>
            <a:spLocks noGrp="1"/>
          </p:cNvSpPr>
          <p:nvPr>
            <p:ph type="title"/>
          </p:nvPr>
        </p:nvSpPr>
        <p:spPr>
          <a:xfrm>
            <a:off x="694877" y="189706"/>
            <a:ext cx="7754245" cy="1477328"/>
          </a:xfrm>
        </p:spPr>
        <p:txBody>
          <a:bodyPr/>
          <a:lstStyle/>
          <a:p>
            <a:r>
              <a:rPr lang="en-US" sz="4800" b="1" dirty="0"/>
              <a:t>Part 03 </a:t>
            </a:r>
            <a:br>
              <a:rPr lang="en-US" sz="4800" b="1" dirty="0"/>
            </a:br>
            <a:r>
              <a:rPr lang="en-US" sz="4800" b="1" dirty="0"/>
              <a:t>Connecting with Customers</a:t>
            </a:r>
          </a:p>
        </p:txBody>
      </p:sp>
      <p:sp>
        <p:nvSpPr>
          <p:cNvPr id="3" name="Text Placeholder 2">
            <a:extLst>
              <a:ext uri="{FF2B5EF4-FFF2-40B4-BE49-F238E27FC236}">
                <a16:creationId xmlns:a16="http://schemas.microsoft.com/office/drawing/2014/main" id="{BE246AE3-C003-2095-2993-E145E065B9E9}"/>
              </a:ext>
            </a:extLst>
          </p:cNvPr>
          <p:cNvSpPr>
            <a:spLocks noGrp="1"/>
          </p:cNvSpPr>
          <p:nvPr>
            <p:ph type="body" idx="1"/>
          </p:nvPr>
        </p:nvSpPr>
        <p:spPr>
          <a:xfrm>
            <a:off x="533400" y="2590800"/>
            <a:ext cx="7776845" cy="1592744"/>
          </a:xfrm>
        </p:spPr>
        <p:txBody>
          <a:bodyPr/>
          <a:lstStyle/>
          <a:p>
            <a:r>
              <a:rPr lang="en-US" sz="3600" b="1" dirty="0"/>
              <a:t>Chapter 6</a:t>
            </a:r>
          </a:p>
          <a:p>
            <a:endParaRPr lang="en-US" dirty="0"/>
          </a:p>
          <a:p>
            <a:r>
              <a:rPr lang="en-US" sz="4400" b="1" dirty="0"/>
              <a:t>Analyzing Consumer Markets</a:t>
            </a:r>
          </a:p>
        </p:txBody>
      </p:sp>
      <p:sp>
        <p:nvSpPr>
          <p:cNvPr id="4" name="Footer Placeholder 3">
            <a:extLst>
              <a:ext uri="{FF2B5EF4-FFF2-40B4-BE49-F238E27FC236}">
                <a16:creationId xmlns:a16="http://schemas.microsoft.com/office/drawing/2014/main" id="{16ED2D56-F163-E23A-E0E3-B7970083BE48}"/>
              </a:ext>
            </a:extLst>
          </p:cNvPr>
          <p:cNvSpPr>
            <a:spLocks noGrp="1"/>
          </p:cNvSpPr>
          <p:nvPr>
            <p:ph type="ftr" sz="quarter" idx="5"/>
          </p:nvPr>
        </p:nvSpPr>
        <p:spPr/>
        <p:txBody>
          <a:bodyPr/>
          <a:lstStyle/>
          <a:p>
            <a:r>
              <a:rPr lang="en-US"/>
              <a:t>MG1002 Instructor: Dr. Syed Shujaat Ali Shah</a:t>
            </a:r>
          </a:p>
        </p:txBody>
      </p:sp>
    </p:spTree>
    <p:extLst>
      <p:ext uri="{BB962C8B-B14F-4D97-AF65-F5344CB8AC3E}">
        <p14:creationId xmlns:p14="http://schemas.microsoft.com/office/powerpoint/2010/main" val="3928329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82265" y="4107656"/>
            <a:ext cx="6652616" cy="714375"/>
          </a:xfrm>
          <a:prstGeom prst="rect">
            <a:avLst/>
          </a:prstGeom>
        </p:spPr>
      </p:pic>
      <p:pic>
        <p:nvPicPr>
          <p:cNvPr id="3" name="object 3"/>
          <p:cNvPicPr/>
          <p:nvPr/>
        </p:nvPicPr>
        <p:blipFill>
          <a:blip r:embed="rId3" cstate="print"/>
          <a:stretch>
            <a:fillRect/>
          </a:stretch>
        </p:blipFill>
        <p:spPr>
          <a:xfrm>
            <a:off x="982265" y="2053828"/>
            <a:ext cx="6643687" cy="848320"/>
          </a:xfrm>
          <a:prstGeom prst="rect">
            <a:avLst/>
          </a:prstGeom>
        </p:spPr>
      </p:pic>
      <p:sp>
        <p:nvSpPr>
          <p:cNvPr id="4" name="object 4"/>
          <p:cNvSpPr txBox="1">
            <a:spLocks noGrp="1"/>
          </p:cNvSpPr>
          <p:nvPr>
            <p:ph type="title"/>
          </p:nvPr>
        </p:nvSpPr>
        <p:spPr>
          <a:prstGeom prst="rect">
            <a:avLst/>
          </a:prstGeom>
        </p:spPr>
        <p:txBody>
          <a:bodyPr vert="horz" wrap="square" lIns="0" tIns="119666" rIns="0" bIns="0" rtlCol="0">
            <a:spAutoFit/>
          </a:bodyPr>
          <a:lstStyle/>
          <a:p>
            <a:pPr marL="155575">
              <a:lnSpc>
                <a:spcPct val="100000"/>
              </a:lnSpc>
              <a:spcBef>
                <a:spcPts val="120"/>
              </a:spcBef>
            </a:pPr>
            <a:r>
              <a:rPr sz="3150" dirty="0">
                <a:solidFill>
                  <a:srgbClr val="F60300"/>
                </a:solidFill>
                <a:latin typeface="Times New Roman" panose="02020603050405020304"/>
                <a:cs typeface="Times New Roman" panose="02020603050405020304"/>
              </a:rPr>
              <a:t>Personal</a:t>
            </a:r>
            <a:r>
              <a:rPr sz="3150" spc="220" dirty="0">
                <a:solidFill>
                  <a:srgbClr val="F60300"/>
                </a:solidFill>
                <a:latin typeface="Times New Roman" panose="02020603050405020304"/>
                <a:cs typeface="Times New Roman" panose="02020603050405020304"/>
              </a:rPr>
              <a:t> </a:t>
            </a:r>
            <a:r>
              <a:rPr sz="3150" spc="-10" dirty="0">
                <a:solidFill>
                  <a:srgbClr val="FB0801"/>
                </a:solidFill>
                <a:latin typeface="Times New Roman" panose="02020603050405020304"/>
                <a:cs typeface="Times New Roman" panose="02020603050405020304"/>
              </a:rPr>
              <a:t>Factors</a:t>
            </a:r>
            <a:endParaRPr sz="3150">
              <a:latin typeface="Times New Roman" panose="02020603050405020304"/>
              <a:cs typeface="Times New Roman" panose="02020603050405020304"/>
            </a:endParaRPr>
          </a:p>
        </p:txBody>
      </p:sp>
      <p:sp>
        <p:nvSpPr>
          <p:cNvPr id="5" name="object 5"/>
          <p:cNvSpPr txBox="1"/>
          <p:nvPr/>
        </p:nvSpPr>
        <p:spPr>
          <a:xfrm>
            <a:off x="2056274" y="1292025"/>
            <a:ext cx="4478655" cy="442595"/>
          </a:xfrm>
          <a:prstGeom prst="rect">
            <a:avLst/>
          </a:prstGeom>
        </p:spPr>
        <p:txBody>
          <a:bodyPr vert="horz" wrap="square" lIns="0" tIns="17145" rIns="0" bIns="0" rtlCol="0">
            <a:spAutoFit/>
          </a:bodyPr>
          <a:lstStyle/>
          <a:p>
            <a:pPr marL="12700">
              <a:lnSpc>
                <a:spcPct val="100000"/>
              </a:lnSpc>
              <a:spcBef>
                <a:spcPts val="135"/>
              </a:spcBef>
              <a:tabLst>
                <a:tab pos="1346200" algn="l"/>
              </a:tabLst>
            </a:pPr>
            <a:r>
              <a:rPr sz="2700" dirty="0">
                <a:latin typeface="Times New Roman" panose="02020603050405020304"/>
                <a:cs typeface="Times New Roman" panose="02020603050405020304"/>
              </a:rPr>
              <a:t>Age</a:t>
            </a:r>
            <a:r>
              <a:rPr sz="2700" spc="145" dirty="0">
                <a:latin typeface="Times New Roman" panose="02020603050405020304"/>
                <a:cs typeface="Times New Roman" panose="02020603050405020304"/>
              </a:rPr>
              <a:t> </a:t>
            </a:r>
            <a:r>
              <a:rPr sz="2700" spc="-25" dirty="0">
                <a:latin typeface="Times New Roman" panose="02020603050405020304"/>
                <a:cs typeface="Times New Roman" panose="02020603050405020304"/>
              </a:rPr>
              <a:t>and</a:t>
            </a:r>
            <a:r>
              <a:rPr sz="2700" dirty="0">
                <a:latin typeface="Times New Roman" panose="02020603050405020304"/>
                <a:cs typeface="Times New Roman" panose="02020603050405020304"/>
              </a:rPr>
              <a:t>	</a:t>
            </a:r>
            <a:r>
              <a:rPr sz="2700" spc="105" dirty="0">
                <a:latin typeface="Times New Roman" panose="02020603050405020304"/>
                <a:cs typeface="Times New Roman" panose="02020603050405020304"/>
              </a:rPr>
              <a:t>stage</a:t>
            </a:r>
            <a:r>
              <a:rPr sz="2700" spc="25" dirty="0">
                <a:latin typeface="Times New Roman" panose="02020603050405020304"/>
                <a:cs typeface="Times New Roman" panose="02020603050405020304"/>
              </a:rPr>
              <a:t> </a:t>
            </a:r>
            <a:r>
              <a:rPr sz="2700" spc="105" dirty="0">
                <a:latin typeface="Times New Roman" panose="02020603050405020304"/>
                <a:cs typeface="Times New Roman" panose="02020603050405020304"/>
              </a:rPr>
              <a:t>in</a:t>
            </a:r>
            <a:r>
              <a:rPr sz="2700" spc="170" dirty="0">
                <a:latin typeface="Times New Roman" panose="02020603050405020304"/>
                <a:cs typeface="Times New Roman" panose="02020603050405020304"/>
              </a:rPr>
              <a:t> </a:t>
            </a:r>
            <a:r>
              <a:rPr sz="2700" spc="105" dirty="0">
                <a:latin typeface="Times New Roman" panose="02020603050405020304"/>
                <a:cs typeface="Times New Roman" panose="02020603050405020304"/>
              </a:rPr>
              <a:t>the</a:t>
            </a:r>
            <a:r>
              <a:rPr sz="2700" spc="75" dirty="0">
                <a:latin typeface="Times New Roman" panose="02020603050405020304"/>
                <a:cs typeface="Times New Roman" panose="02020603050405020304"/>
              </a:rPr>
              <a:t> </a:t>
            </a:r>
            <a:r>
              <a:rPr sz="2700" dirty="0">
                <a:latin typeface="Times New Roman" panose="02020603050405020304"/>
                <a:cs typeface="Times New Roman" panose="02020603050405020304"/>
              </a:rPr>
              <a:t>life</a:t>
            </a:r>
            <a:r>
              <a:rPr sz="2700" spc="85" dirty="0">
                <a:latin typeface="Times New Roman" panose="02020603050405020304"/>
                <a:cs typeface="Times New Roman" panose="02020603050405020304"/>
              </a:rPr>
              <a:t> </a:t>
            </a:r>
            <a:r>
              <a:rPr sz="2700" spc="-10" dirty="0">
                <a:latin typeface="Times New Roman" panose="02020603050405020304"/>
                <a:cs typeface="Times New Roman" panose="02020603050405020304"/>
              </a:rPr>
              <a:t>cycle</a:t>
            </a:r>
            <a:endParaRPr sz="2700">
              <a:latin typeface="Times New Roman" panose="02020603050405020304"/>
              <a:cs typeface="Times New Roman" panose="02020603050405020304"/>
            </a:endParaRPr>
          </a:p>
        </p:txBody>
      </p:sp>
      <p:sp>
        <p:nvSpPr>
          <p:cNvPr id="6" name="object 6"/>
          <p:cNvSpPr txBox="1"/>
          <p:nvPr/>
        </p:nvSpPr>
        <p:spPr>
          <a:xfrm>
            <a:off x="2115624" y="3192313"/>
            <a:ext cx="4349115" cy="449580"/>
          </a:xfrm>
          <a:prstGeom prst="rect">
            <a:avLst/>
          </a:prstGeom>
        </p:spPr>
        <p:txBody>
          <a:bodyPr vert="horz" wrap="square" lIns="0" tIns="16510" rIns="0" bIns="0" rtlCol="0">
            <a:spAutoFit/>
          </a:bodyPr>
          <a:lstStyle/>
          <a:p>
            <a:pPr marL="12700">
              <a:lnSpc>
                <a:spcPct val="100000"/>
              </a:lnSpc>
              <a:spcBef>
                <a:spcPts val="130"/>
              </a:spcBef>
            </a:pPr>
            <a:r>
              <a:rPr sz="2750" spc="75" dirty="0">
                <a:latin typeface="Times New Roman" panose="02020603050405020304"/>
                <a:cs typeface="Times New Roman" panose="02020603050405020304"/>
              </a:rPr>
              <a:t>Personality</a:t>
            </a:r>
            <a:r>
              <a:rPr sz="2750" spc="305" dirty="0">
                <a:latin typeface="Times New Roman" panose="02020603050405020304"/>
                <a:cs typeface="Times New Roman" panose="02020603050405020304"/>
              </a:rPr>
              <a:t> </a:t>
            </a:r>
            <a:r>
              <a:rPr sz="2750" spc="90" dirty="0">
                <a:latin typeface="Times New Roman" panose="02020603050405020304"/>
                <a:cs typeface="Times New Roman" panose="02020603050405020304"/>
              </a:rPr>
              <a:t>and</a:t>
            </a:r>
            <a:r>
              <a:rPr sz="2750" spc="340" dirty="0">
                <a:latin typeface="Times New Roman" panose="02020603050405020304"/>
                <a:cs typeface="Times New Roman" panose="02020603050405020304"/>
              </a:rPr>
              <a:t> </a:t>
            </a:r>
            <a:r>
              <a:rPr sz="2750" dirty="0">
                <a:latin typeface="Times New Roman" panose="02020603050405020304"/>
                <a:cs typeface="Times New Roman" panose="02020603050405020304"/>
              </a:rPr>
              <a:t>self-</a:t>
            </a:r>
            <a:r>
              <a:rPr sz="2750" spc="-10" dirty="0">
                <a:latin typeface="Times New Roman" panose="02020603050405020304"/>
                <a:cs typeface="Times New Roman" panose="02020603050405020304"/>
              </a:rPr>
              <a:t>concept,</a:t>
            </a:r>
            <a:endParaRPr sz="2750">
              <a:latin typeface="Times New Roman" panose="02020603050405020304"/>
              <a:cs typeface="Times New Roman" panose="02020603050405020304"/>
            </a:endParaRPr>
          </a:p>
        </p:txBody>
      </p:sp>
      <p:sp>
        <p:nvSpPr>
          <p:cNvPr id="7" name="Footer Placeholder 6"/>
          <p:cNvSpPr>
            <a:spLocks noGrp="1"/>
          </p:cNvSpPr>
          <p:nvPr>
            <p:ph type="ftr" sz="quarter" idx="5"/>
          </p:nvPr>
        </p:nvSpPr>
        <p:spPr/>
        <p:txBody>
          <a:bodyPr/>
          <a:lstStyle/>
          <a:p>
            <a:r>
              <a:rPr lang="en-US"/>
              <a:t>MG1002 Instructor: Dr. Syed Shujaat Ali Shah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304358" y="6241851"/>
            <a:ext cx="491132" cy="53578"/>
          </a:xfrm>
          <a:prstGeom prst="rect">
            <a:avLst/>
          </a:prstGeom>
        </p:spPr>
      </p:pic>
      <p:pic>
        <p:nvPicPr>
          <p:cNvPr id="3" name="object 3"/>
          <p:cNvPicPr/>
          <p:nvPr/>
        </p:nvPicPr>
        <p:blipFill>
          <a:blip r:embed="rId3" cstate="print"/>
          <a:stretch>
            <a:fillRect/>
          </a:stretch>
        </p:blipFill>
        <p:spPr>
          <a:xfrm>
            <a:off x="5625703" y="5509616"/>
            <a:ext cx="500062" cy="562570"/>
          </a:xfrm>
          <a:prstGeom prst="rect">
            <a:avLst/>
          </a:prstGeom>
        </p:spPr>
      </p:pic>
      <p:pic>
        <p:nvPicPr>
          <p:cNvPr id="4" name="object 4"/>
          <p:cNvPicPr/>
          <p:nvPr/>
        </p:nvPicPr>
        <p:blipFill>
          <a:blip r:embed="rId4" cstate="print"/>
          <a:stretch>
            <a:fillRect/>
          </a:stretch>
        </p:blipFill>
        <p:spPr>
          <a:xfrm>
            <a:off x="6304358" y="5706070"/>
            <a:ext cx="884039" cy="366117"/>
          </a:xfrm>
          <a:prstGeom prst="rect">
            <a:avLst/>
          </a:prstGeom>
        </p:spPr>
      </p:pic>
      <p:pic>
        <p:nvPicPr>
          <p:cNvPr id="5" name="object 5"/>
          <p:cNvPicPr/>
          <p:nvPr/>
        </p:nvPicPr>
        <p:blipFill>
          <a:blip r:embed="rId5" cstate="print"/>
          <a:stretch>
            <a:fillRect/>
          </a:stretch>
        </p:blipFill>
        <p:spPr>
          <a:xfrm>
            <a:off x="7349132" y="5563195"/>
            <a:ext cx="937617" cy="508992"/>
          </a:xfrm>
          <a:prstGeom prst="rect">
            <a:avLst/>
          </a:prstGeom>
        </p:spPr>
      </p:pic>
      <p:pic>
        <p:nvPicPr>
          <p:cNvPr id="6" name="object 6"/>
          <p:cNvPicPr/>
          <p:nvPr/>
        </p:nvPicPr>
        <p:blipFill>
          <a:blip r:embed="rId6" cstate="print"/>
          <a:stretch>
            <a:fillRect/>
          </a:stretch>
        </p:blipFill>
        <p:spPr>
          <a:xfrm>
            <a:off x="5634633" y="4741664"/>
            <a:ext cx="544710" cy="607218"/>
          </a:xfrm>
          <a:prstGeom prst="rect">
            <a:avLst/>
          </a:prstGeom>
        </p:spPr>
      </p:pic>
      <p:pic>
        <p:nvPicPr>
          <p:cNvPr id="7" name="object 7"/>
          <p:cNvPicPr/>
          <p:nvPr/>
        </p:nvPicPr>
        <p:blipFill>
          <a:blip r:embed="rId7" cstate="print"/>
          <a:stretch>
            <a:fillRect/>
          </a:stretch>
        </p:blipFill>
        <p:spPr>
          <a:xfrm>
            <a:off x="6304358" y="4714875"/>
            <a:ext cx="348257" cy="634007"/>
          </a:xfrm>
          <a:prstGeom prst="rect">
            <a:avLst/>
          </a:prstGeom>
        </p:spPr>
      </p:pic>
      <p:pic>
        <p:nvPicPr>
          <p:cNvPr id="8" name="object 8"/>
          <p:cNvPicPr/>
          <p:nvPr/>
        </p:nvPicPr>
        <p:blipFill>
          <a:blip r:embed="rId8" cstate="print"/>
          <a:stretch>
            <a:fillRect/>
          </a:stretch>
        </p:blipFill>
        <p:spPr>
          <a:xfrm>
            <a:off x="6813351" y="4723804"/>
            <a:ext cx="294679" cy="625078"/>
          </a:xfrm>
          <a:prstGeom prst="rect">
            <a:avLst/>
          </a:prstGeom>
        </p:spPr>
      </p:pic>
      <p:pic>
        <p:nvPicPr>
          <p:cNvPr id="9" name="object 9"/>
          <p:cNvPicPr/>
          <p:nvPr/>
        </p:nvPicPr>
        <p:blipFill>
          <a:blip r:embed="rId9" cstate="print"/>
          <a:stretch>
            <a:fillRect/>
          </a:stretch>
        </p:blipFill>
        <p:spPr>
          <a:xfrm>
            <a:off x="7304483" y="4714875"/>
            <a:ext cx="348257" cy="634007"/>
          </a:xfrm>
          <a:prstGeom prst="rect">
            <a:avLst/>
          </a:prstGeom>
        </p:spPr>
      </p:pic>
      <p:pic>
        <p:nvPicPr>
          <p:cNvPr id="10" name="object 10"/>
          <p:cNvPicPr/>
          <p:nvPr/>
        </p:nvPicPr>
        <p:blipFill>
          <a:blip r:embed="rId10" cstate="print"/>
          <a:stretch>
            <a:fillRect/>
          </a:stretch>
        </p:blipFill>
        <p:spPr>
          <a:xfrm>
            <a:off x="7831335" y="4759523"/>
            <a:ext cx="375046" cy="589359"/>
          </a:xfrm>
          <a:prstGeom prst="rect">
            <a:avLst/>
          </a:prstGeom>
        </p:spPr>
      </p:pic>
      <p:pic>
        <p:nvPicPr>
          <p:cNvPr id="11" name="object 11"/>
          <p:cNvPicPr/>
          <p:nvPr/>
        </p:nvPicPr>
        <p:blipFill>
          <a:blip r:embed="rId11" cstate="print"/>
          <a:stretch>
            <a:fillRect/>
          </a:stretch>
        </p:blipFill>
        <p:spPr>
          <a:xfrm>
            <a:off x="7143750" y="4027289"/>
            <a:ext cx="276820" cy="446484"/>
          </a:xfrm>
          <a:prstGeom prst="rect">
            <a:avLst/>
          </a:prstGeom>
        </p:spPr>
      </p:pic>
      <p:pic>
        <p:nvPicPr>
          <p:cNvPr id="12" name="object 12"/>
          <p:cNvPicPr/>
          <p:nvPr/>
        </p:nvPicPr>
        <p:blipFill>
          <a:blip r:embed="rId12" cstate="print"/>
          <a:stretch>
            <a:fillRect/>
          </a:stretch>
        </p:blipFill>
        <p:spPr>
          <a:xfrm>
            <a:off x="7518796" y="3902273"/>
            <a:ext cx="321468" cy="571500"/>
          </a:xfrm>
          <a:prstGeom prst="rect">
            <a:avLst/>
          </a:prstGeom>
        </p:spPr>
      </p:pic>
      <p:pic>
        <p:nvPicPr>
          <p:cNvPr id="13" name="object 13"/>
          <p:cNvPicPr/>
          <p:nvPr/>
        </p:nvPicPr>
        <p:blipFill>
          <a:blip r:embed="rId13" cstate="print"/>
          <a:stretch>
            <a:fillRect/>
          </a:stretch>
        </p:blipFill>
        <p:spPr>
          <a:xfrm>
            <a:off x="8009929" y="3812976"/>
            <a:ext cx="285750" cy="660796"/>
          </a:xfrm>
          <a:prstGeom prst="rect">
            <a:avLst/>
          </a:prstGeom>
        </p:spPr>
      </p:pic>
      <p:pic>
        <p:nvPicPr>
          <p:cNvPr id="14" name="object 14"/>
          <p:cNvPicPr/>
          <p:nvPr/>
        </p:nvPicPr>
        <p:blipFill>
          <a:blip r:embed="rId14" cstate="print"/>
          <a:stretch>
            <a:fillRect/>
          </a:stretch>
        </p:blipFill>
        <p:spPr>
          <a:xfrm>
            <a:off x="6634757" y="1607343"/>
            <a:ext cx="723304" cy="1893093"/>
          </a:xfrm>
          <a:prstGeom prst="rect">
            <a:avLst/>
          </a:prstGeom>
        </p:spPr>
      </p:pic>
      <p:pic>
        <p:nvPicPr>
          <p:cNvPr id="15" name="object 15"/>
          <p:cNvPicPr/>
          <p:nvPr/>
        </p:nvPicPr>
        <p:blipFill>
          <a:blip r:embed="rId15" cstate="print"/>
          <a:stretch>
            <a:fillRect/>
          </a:stretch>
        </p:blipFill>
        <p:spPr>
          <a:xfrm>
            <a:off x="7420570" y="1732358"/>
            <a:ext cx="776882" cy="1366242"/>
          </a:xfrm>
          <a:prstGeom prst="rect">
            <a:avLst/>
          </a:prstGeom>
        </p:spPr>
      </p:pic>
      <p:pic>
        <p:nvPicPr>
          <p:cNvPr id="16" name="object 16"/>
          <p:cNvPicPr/>
          <p:nvPr/>
        </p:nvPicPr>
        <p:blipFill>
          <a:blip r:embed="rId16" cstate="print"/>
          <a:stretch>
            <a:fillRect/>
          </a:stretch>
        </p:blipFill>
        <p:spPr>
          <a:xfrm>
            <a:off x="6732983" y="1419820"/>
            <a:ext cx="607218" cy="169664"/>
          </a:xfrm>
          <a:prstGeom prst="rect">
            <a:avLst/>
          </a:prstGeom>
        </p:spPr>
      </p:pic>
      <p:pic>
        <p:nvPicPr>
          <p:cNvPr id="17" name="object 17"/>
          <p:cNvPicPr/>
          <p:nvPr/>
        </p:nvPicPr>
        <p:blipFill>
          <a:blip r:embed="rId17" cstate="print"/>
          <a:stretch>
            <a:fillRect/>
          </a:stretch>
        </p:blipFill>
        <p:spPr>
          <a:xfrm>
            <a:off x="821531" y="1272480"/>
            <a:ext cx="5723929" cy="1718964"/>
          </a:xfrm>
          <a:prstGeom prst="rect">
            <a:avLst/>
          </a:prstGeom>
        </p:spPr>
      </p:pic>
      <p:sp>
        <p:nvSpPr>
          <p:cNvPr id="18" name="object 18"/>
          <p:cNvSpPr txBox="1">
            <a:spLocks noGrp="1"/>
          </p:cNvSpPr>
          <p:nvPr>
            <p:ph type="title"/>
          </p:nvPr>
        </p:nvSpPr>
        <p:spPr>
          <a:xfrm>
            <a:off x="686977" y="166886"/>
            <a:ext cx="5392420" cy="866775"/>
          </a:xfrm>
          <a:prstGeom prst="rect">
            <a:avLst/>
          </a:prstGeom>
        </p:spPr>
        <p:txBody>
          <a:bodyPr vert="horz" wrap="square" lIns="0" tIns="17145" rIns="0" bIns="0" rtlCol="0">
            <a:spAutoFit/>
          </a:bodyPr>
          <a:lstStyle/>
          <a:p>
            <a:pPr marL="12700">
              <a:lnSpc>
                <a:spcPct val="100000"/>
              </a:lnSpc>
              <a:spcBef>
                <a:spcPts val="135"/>
              </a:spcBef>
            </a:pPr>
            <a:r>
              <a:rPr sz="2700" spc="110" dirty="0">
                <a:solidFill>
                  <a:srgbClr val="FB0108"/>
                </a:solidFill>
                <a:latin typeface="Times New Roman" panose="02020603050405020304"/>
                <a:cs typeface="Times New Roman" panose="02020603050405020304"/>
              </a:rPr>
              <a:t>Personal</a:t>
            </a:r>
            <a:r>
              <a:rPr sz="2700" spc="200" dirty="0">
                <a:solidFill>
                  <a:srgbClr val="FB0108"/>
                </a:solidFill>
                <a:latin typeface="Times New Roman" panose="02020603050405020304"/>
                <a:cs typeface="Times New Roman" panose="02020603050405020304"/>
              </a:rPr>
              <a:t> </a:t>
            </a:r>
            <a:r>
              <a:rPr sz="2700" spc="125" dirty="0">
                <a:solidFill>
                  <a:srgbClr val="F40500"/>
                </a:solidFill>
                <a:latin typeface="Times New Roman" panose="02020603050405020304"/>
                <a:cs typeface="Times New Roman" panose="02020603050405020304"/>
              </a:rPr>
              <a:t>Factors:</a:t>
            </a:r>
            <a:endParaRPr sz="2700">
              <a:latin typeface="Times New Roman" panose="02020603050405020304"/>
              <a:cs typeface="Times New Roman" panose="02020603050405020304"/>
            </a:endParaRPr>
          </a:p>
          <a:p>
            <a:pPr marL="935355">
              <a:lnSpc>
                <a:spcPct val="100000"/>
              </a:lnSpc>
              <a:spcBef>
                <a:spcPts val="100"/>
              </a:spcBef>
              <a:tabLst>
                <a:tab pos="2260600" algn="l"/>
              </a:tabLst>
            </a:pPr>
            <a:r>
              <a:rPr sz="2700" dirty="0">
                <a:solidFill>
                  <a:srgbClr val="ED0005"/>
                </a:solidFill>
                <a:latin typeface="Times New Roman" panose="02020603050405020304"/>
                <a:cs typeface="Times New Roman" panose="02020603050405020304"/>
              </a:rPr>
              <a:t>Age</a:t>
            </a:r>
            <a:r>
              <a:rPr sz="2700" spc="75" dirty="0">
                <a:solidFill>
                  <a:srgbClr val="ED0005"/>
                </a:solidFill>
                <a:latin typeface="Times New Roman" panose="02020603050405020304"/>
                <a:cs typeface="Times New Roman" panose="02020603050405020304"/>
              </a:rPr>
              <a:t> </a:t>
            </a:r>
            <a:r>
              <a:rPr sz="2700" spc="-25" dirty="0">
                <a:solidFill>
                  <a:srgbClr val="ED0808"/>
                </a:solidFill>
                <a:latin typeface="Times New Roman" panose="02020603050405020304"/>
                <a:cs typeface="Times New Roman" panose="02020603050405020304"/>
              </a:rPr>
              <a:t>and</a:t>
            </a:r>
            <a:r>
              <a:rPr sz="2700" dirty="0">
                <a:solidFill>
                  <a:srgbClr val="ED0808"/>
                </a:solidFill>
                <a:latin typeface="Times New Roman" panose="02020603050405020304"/>
                <a:cs typeface="Times New Roman" panose="02020603050405020304"/>
              </a:rPr>
              <a:t>	</a:t>
            </a:r>
            <a:r>
              <a:rPr sz="2700" spc="105" dirty="0">
                <a:solidFill>
                  <a:srgbClr val="D30C0C"/>
                </a:solidFill>
                <a:latin typeface="Times New Roman" panose="02020603050405020304"/>
                <a:cs typeface="Times New Roman" panose="02020603050405020304"/>
              </a:rPr>
              <a:t>stage</a:t>
            </a:r>
            <a:r>
              <a:rPr sz="2700" spc="95" dirty="0">
                <a:solidFill>
                  <a:srgbClr val="D30C0C"/>
                </a:solidFill>
                <a:latin typeface="Times New Roman" panose="02020603050405020304"/>
                <a:cs typeface="Times New Roman" panose="02020603050405020304"/>
              </a:rPr>
              <a:t> </a:t>
            </a:r>
            <a:r>
              <a:rPr sz="2700" spc="60" dirty="0">
                <a:solidFill>
                  <a:srgbClr val="F20505"/>
                </a:solidFill>
                <a:latin typeface="Times New Roman" panose="02020603050405020304"/>
                <a:cs typeface="Times New Roman" panose="02020603050405020304"/>
              </a:rPr>
              <a:t>in</a:t>
            </a:r>
            <a:r>
              <a:rPr sz="2700" spc="190" dirty="0">
                <a:solidFill>
                  <a:srgbClr val="F20505"/>
                </a:solidFill>
                <a:latin typeface="Times New Roman" panose="02020603050405020304"/>
                <a:cs typeface="Times New Roman" panose="02020603050405020304"/>
              </a:rPr>
              <a:t> </a:t>
            </a:r>
            <a:r>
              <a:rPr sz="2700" spc="105" dirty="0">
                <a:solidFill>
                  <a:srgbClr val="F00801"/>
                </a:solidFill>
                <a:latin typeface="Times New Roman" panose="02020603050405020304"/>
                <a:cs typeface="Times New Roman" panose="02020603050405020304"/>
              </a:rPr>
              <a:t>the</a:t>
            </a:r>
            <a:r>
              <a:rPr sz="2700" spc="75" dirty="0">
                <a:solidFill>
                  <a:srgbClr val="F00801"/>
                </a:solidFill>
                <a:latin typeface="Times New Roman" panose="02020603050405020304"/>
                <a:cs typeface="Times New Roman" panose="02020603050405020304"/>
              </a:rPr>
              <a:t> </a:t>
            </a:r>
            <a:r>
              <a:rPr sz="2700" dirty="0">
                <a:solidFill>
                  <a:srgbClr val="F40505"/>
                </a:solidFill>
                <a:latin typeface="Times New Roman" panose="02020603050405020304"/>
                <a:cs typeface="Times New Roman" panose="02020603050405020304"/>
              </a:rPr>
              <a:t>life</a:t>
            </a:r>
            <a:r>
              <a:rPr sz="2700" spc="85" dirty="0">
                <a:solidFill>
                  <a:srgbClr val="F40505"/>
                </a:solidFill>
                <a:latin typeface="Times New Roman" panose="02020603050405020304"/>
                <a:cs typeface="Times New Roman" panose="02020603050405020304"/>
              </a:rPr>
              <a:t> </a:t>
            </a:r>
            <a:r>
              <a:rPr sz="2700" spc="-10" dirty="0">
                <a:solidFill>
                  <a:srgbClr val="F6080A"/>
                </a:solidFill>
                <a:latin typeface="Times New Roman" panose="02020603050405020304"/>
                <a:cs typeface="Times New Roman" panose="02020603050405020304"/>
              </a:rPr>
              <a:t>cycle</a:t>
            </a:r>
            <a:endParaRPr sz="2700">
              <a:latin typeface="Times New Roman" panose="02020603050405020304"/>
              <a:cs typeface="Times New Roman" panose="02020603050405020304"/>
            </a:endParaRPr>
          </a:p>
        </p:txBody>
      </p:sp>
      <p:sp>
        <p:nvSpPr>
          <p:cNvPr id="19" name="object 19"/>
          <p:cNvSpPr txBox="1"/>
          <p:nvPr/>
        </p:nvSpPr>
        <p:spPr>
          <a:xfrm>
            <a:off x="535909" y="3855353"/>
            <a:ext cx="5209540" cy="2232660"/>
          </a:xfrm>
          <a:prstGeom prst="rect">
            <a:avLst/>
          </a:prstGeom>
        </p:spPr>
        <p:txBody>
          <a:bodyPr vert="horz" wrap="square" lIns="0" tIns="59690" rIns="0" bIns="0" rtlCol="0">
            <a:spAutoFit/>
          </a:bodyPr>
          <a:lstStyle/>
          <a:p>
            <a:pPr marR="581025" algn="ctr">
              <a:lnSpc>
                <a:spcPct val="100000"/>
              </a:lnSpc>
              <a:spcBef>
                <a:spcPts val="470"/>
              </a:spcBef>
            </a:pPr>
            <a:r>
              <a:rPr sz="2150" spc="60" dirty="0">
                <a:solidFill>
                  <a:srgbClr val="07245B"/>
                </a:solidFill>
                <a:latin typeface="Times New Roman" panose="02020603050405020304"/>
                <a:cs typeface="Times New Roman" panose="02020603050405020304"/>
              </a:rPr>
              <a:t>Marketers</a:t>
            </a:r>
            <a:r>
              <a:rPr sz="2150" spc="95" dirty="0">
                <a:solidFill>
                  <a:srgbClr val="07245B"/>
                </a:solidFill>
                <a:latin typeface="Times New Roman" panose="02020603050405020304"/>
                <a:cs typeface="Times New Roman" panose="02020603050405020304"/>
              </a:rPr>
              <a:t> </a:t>
            </a:r>
            <a:r>
              <a:rPr sz="2150" dirty="0">
                <a:solidFill>
                  <a:srgbClr val="0A1C46"/>
                </a:solidFill>
                <a:latin typeface="Times New Roman" panose="02020603050405020304"/>
                <a:cs typeface="Times New Roman" panose="02020603050405020304"/>
              </a:rPr>
              <a:t>should</a:t>
            </a:r>
            <a:r>
              <a:rPr sz="2150" spc="165" dirty="0">
                <a:solidFill>
                  <a:srgbClr val="0A1C46"/>
                </a:solidFill>
                <a:latin typeface="Times New Roman" panose="02020603050405020304"/>
                <a:cs typeface="Times New Roman" panose="02020603050405020304"/>
              </a:rPr>
              <a:t> </a:t>
            </a:r>
            <a:r>
              <a:rPr sz="2150" dirty="0">
                <a:solidFill>
                  <a:srgbClr val="001346"/>
                </a:solidFill>
                <a:latin typeface="Times New Roman" panose="02020603050405020304"/>
                <a:cs typeface="Times New Roman" panose="02020603050405020304"/>
              </a:rPr>
              <a:t>also</a:t>
            </a:r>
            <a:r>
              <a:rPr sz="2150" spc="55" dirty="0">
                <a:solidFill>
                  <a:srgbClr val="001346"/>
                </a:solidFill>
                <a:latin typeface="Times New Roman" panose="02020603050405020304"/>
                <a:cs typeface="Times New Roman" panose="02020603050405020304"/>
              </a:rPr>
              <a:t> </a:t>
            </a:r>
            <a:r>
              <a:rPr sz="2150" dirty="0">
                <a:solidFill>
                  <a:srgbClr val="08235D"/>
                </a:solidFill>
                <a:latin typeface="Times New Roman" panose="02020603050405020304"/>
                <a:cs typeface="Times New Roman" panose="02020603050405020304"/>
              </a:rPr>
              <a:t>consider</a:t>
            </a:r>
            <a:r>
              <a:rPr sz="2150" spc="250" dirty="0">
                <a:solidFill>
                  <a:srgbClr val="08235D"/>
                </a:solidFill>
                <a:latin typeface="Times New Roman" panose="02020603050405020304"/>
                <a:cs typeface="Times New Roman" panose="02020603050405020304"/>
              </a:rPr>
              <a:t> </a:t>
            </a:r>
            <a:r>
              <a:rPr sz="2150" spc="-10" dirty="0">
                <a:solidFill>
                  <a:srgbClr val="001A49"/>
                </a:solidFill>
                <a:latin typeface="Times New Roman" panose="02020603050405020304"/>
                <a:cs typeface="Times New Roman" panose="02020603050405020304"/>
              </a:rPr>
              <a:t>critical</a:t>
            </a:r>
            <a:endParaRPr sz="2150">
              <a:latin typeface="Times New Roman" panose="02020603050405020304"/>
              <a:cs typeface="Times New Roman" panose="02020603050405020304"/>
            </a:endParaRPr>
          </a:p>
          <a:p>
            <a:pPr marL="23495" algn="ctr">
              <a:lnSpc>
                <a:spcPct val="100000"/>
              </a:lnSpc>
              <a:spcBef>
                <a:spcPts val="345"/>
              </a:spcBef>
              <a:tabLst>
                <a:tab pos="5076190" algn="l"/>
              </a:tabLst>
            </a:pPr>
            <a:r>
              <a:rPr sz="2000" dirty="0">
                <a:solidFill>
                  <a:srgbClr val="011A52"/>
                </a:solidFill>
                <a:latin typeface="Cambria" panose="02040503050406030204"/>
                <a:cs typeface="Cambria" panose="02040503050406030204"/>
              </a:rPr>
              <a:t>life</a:t>
            </a:r>
            <a:r>
              <a:rPr sz="2000" spc="90" dirty="0">
                <a:solidFill>
                  <a:srgbClr val="011A52"/>
                </a:solidFill>
                <a:latin typeface="Cambria" panose="02040503050406030204"/>
                <a:cs typeface="Cambria" panose="02040503050406030204"/>
              </a:rPr>
              <a:t> </a:t>
            </a:r>
            <a:r>
              <a:rPr sz="2000" dirty="0">
                <a:solidFill>
                  <a:srgbClr val="012159"/>
                </a:solidFill>
                <a:latin typeface="Cambria" panose="02040503050406030204"/>
                <a:cs typeface="Cambria" panose="02040503050406030204"/>
              </a:rPr>
              <a:t>events</a:t>
            </a:r>
            <a:r>
              <a:rPr sz="2000" spc="155" dirty="0">
                <a:solidFill>
                  <a:srgbClr val="012159"/>
                </a:solidFill>
                <a:latin typeface="Cambria" panose="02040503050406030204"/>
                <a:cs typeface="Cambria" panose="02040503050406030204"/>
              </a:rPr>
              <a:t> </a:t>
            </a:r>
            <a:r>
              <a:rPr sz="2000" spc="50" dirty="0">
                <a:solidFill>
                  <a:srgbClr val="00184D"/>
                </a:solidFill>
                <a:latin typeface="Cambria" panose="02040503050406030204"/>
                <a:cs typeface="Cambria" panose="02040503050406030204"/>
              </a:rPr>
              <a:t>or</a:t>
            </a:r>
            <a:r>
              <a:rPr sz="2000" spc="180" dirty="0">
                <a:solidFill>
                  <a:srgbClr val="00184D"/>
                </a:solidFill>
                <a:latin typeface="Cambria" panose="02040503050406030204"/>
                <a:cs typeface="Cambria" panose="02040503050406030204"/>
              </a:rPr>
              <a:t> </a:t>
            </a:r>
            <a:r>
              <a:rPr sz="2000" dirty="0">
                <a:solidFill>
                  <a:srgbClr val="031A52"/>
                </a:solidFill>
                <a:latin typeface="Cambria" panose="02040503050406030204"/>
                <a:cs typeface="Cambria" panose="02040503050406030204"/>
              </a:rPr>
              <a:t>transitions</a:t>
            </a:r>
            <a:r>
              <a:rPr sz="2000" spc="240" dirty="0">
                <a:solidFill>
                  <a:srgbClr val="031A52"/>
                </a:solidFill>
                <a:latin typeface="Cambria" panose="02040503050406030204"/>
                <a:cs typeface="Cambria" panose="02040503050406030204"/>
              </a:rPr>
              <a:t> </a:t>
            </a:r>
            <a:r>
              <a:rPr sz="2000" dirty="0">
                <a:solidFill>
                  <a:srgbClr val="071C4F"/>
                </a:solidFill>
                <a:latin typeface="Cambria" panose="02040503050406030204"/>
                <a:cs typeface="Cambria" panose="02040503050406030204"/>
              </a:rPr>
              <a:t>as</a:t>
            </a:r>
            <a:r>
              <a:rPr sz="2000" spc="155" dirty="0">
                <a:solidFill>
                  <a:srgbClr val="071C4F"/>
                </a:solidFill>
                <a:latin typeface="Cambria" panose="02040503050406030204"/>
                <a:cs typeface="Cambria" panose="02040503050406030204"/>
              </a:rPr>
              <a:t> </a:t>
            </a:r>
            <a:r>
              <a:rPr sz="2000" dirty="0">
                <a:solidFill>
                  <a:srgbClr val="051D4D"/>
                </a:solidFill>
                <a:latin typeface="Cambria" panose="02040503050406030204"/>
                <a:cs typeface="Cambria" panose="02040503050406030204"/>
              </a:rPr>
              <a:t>giving</a:t>
            </a:r>
            <a:r>
              <a:rPr sz="2000" spc="229" dirty="0">
                <a:solidFill>
                  <a:srgbClr val="051D4D"/>
                </a:solidFill>
                <a:latin typeface="Cambria" panose="02040503050406030204"/>
                <a:cs typeface="Cambria" panose="02040503050406030204"/>
              </a:rPr>
              <a:t> </a:t>
            </a:r>
            <a:r>
              <a:rPr sz="2000" dirty="0">
                <a:solidFill>
                  <a:srgbClr val="011854"/>
                </a:solidFill>
                <a:latin typeface="Cambria" panose="02040503050406030204"/>
                <a:cs typeface="Cambria" panose="02040503050406030204"/>
              </a:rPr>
              <a:t>rise</a:t>
            </a:r>
            <a:r>
              <a:rPr sz="2000" spc="155" dirty="0">
                <a:solidFill>
                  <a:srgbClr val="011854"/>
                </a:solidFill>
                <a:latin typeface="Cambria" panose="02040503050406030204"/>
                <a:cs typeface="Cambria" panose="02040503050406030204"/>
              </a:rPr>
              <a:t> </a:t>
            </a:r>
            <a:r>
              <a:rPr sz="2000" spc="-25" dirty="0">
                <a:solidFill>
                  <a:srgbClr val="071C50"/>
                </a:solidFill>
                <a:latin typeface="Cambria" panose="02040503050406030204"/>
                <a:cs typeface="Cambria" panose="02040503050406030204"/>
              </a:rPr>
              <a:t>to</a:t>
            </a:r>
            <a:r>
              <a:rPr sz="2000" dirty="0">
                <a:solidFill>
                  <a:srgbClr val="071C50"/>
                </a:solidFill>
                <a:latin typeface="Cambria" panose="02040503050406030204"/>
                <a:cs typeface="Cambria" panose="02040503050406030204"/>
              </a:rPr>
              <a:t>	</a:t>
            </a:r>
            <a:r>
              <a:rPr sz="2000" spc="-50" dirty="0">
                <a:latin typeface="Cambria" panose="02040503050406030204"/>
                <a:cs typeface="Cambria" panose="02040503050406030204"/>
              </a:rPr>
              <a:t>*</a:t>
            </a:r>
            <a:endParaRPr sz="2000">
              <a:latin typeface="Cambria" panose="02040503050406030204"/>
              <a:cs typeface="Cambria" panose="02040503050406030204"/>
            </a:endParaRPr>
          </a:p>
          <a:p>
            <a:pPr marR="574040" algn="ctr">
              <a:lnSpc>
                <a:spcPct val="100000"/>
              </a:lnSpc>
              <a:spcBef>
                <a:spcPts val="290"/>
              </a:spcBef>
            </a:pPr>
            <a:r>
              <a:rPr sz="2050" spc="-25" dirty="0">
                <a:solidFill>
                  <a:srgbClr val="052359"/>
                </a:solidFill>
                <a:latin typeface="Cambria" panose="02040503050406030204"/>
                <a:cs typeface="Cambria" panose="02040503050406030204"/>
              </a:rPr>
              <a:t>new</a:t>
            </a:r>
            <a:r>
              <a:rPr sz="2050" spc="-80" dirty="0">
                <a:solidFill>
                  <a:srgbClr val="052359"/>
                </a:solidFill>
                <a:latin typeface="Cambria" panose="02040503050406030204"/>
                <a:cs typeface="Cambria" panose="02040503050406030204"/>
              </a:rPr>
              <a:t> </a:t>
            </a:r>
            <a:r>
              <a:rPr sz="2050" spc="-10" dirty="0">
                <a:solidFill>
                  <a:srgbClr val="051D56"/>
                </a:solidFill>
                <a:latin typeface="Cambria" panose="02040503050406030204"/>
                <a:cs typeface="Cambria" panose="02040503050406030204"/>
              </a:rPr>
              <a:t>needs.</a:t>
            </a:r>
            <a:endParaRPr sz="2050">
              <a:latin typeface="Cambria" panose="02040503050406030204"/>
              <a:cs typeface="Cambria" panose="02040503050406030204"/>
            </a:endParaRPr>
          </a:p>
          <a:p>
            <a:pPr marL="12700" marR="605790" algn="ctr">
              <a:lnSpc>
                <a:spcPct val="112000"/>
              </a:lnSpc>
              <a:spcBef>
                <a:spcPts val="635"/>
              </a:spcBef>
            </a:pPr>
            <a:r>
              <a:rPr sz="2050" dirty="0">
                <a:solidFill>
                  <a:srgbClr val="C6160F"/>
                </a:solidFill>
                <a:latin typeface="Cambria" panose="02040503050406030204"/>
                <a:cs typeface="Cambria" panose="02040503050406030204"/>
              </a:rPr>
              <a:t>(marriage,</a:t>
            </a:r>
            <a:r>
              <a:rPr sz="2050" spc="210" dirty="0">
                <a:solidFill>
                  <a:srgbClr val="C6160F"/>
                </a:solidFill>
                <a:latin typeface="Cambria" panose="02040503050406030204"/>
                <a:cs typeface="Cambria" panose="02040503050406030204"/>
              </a:rPr>
              <a:t> </a:t>
            </a:r>
            <a:r>
              <a:rPr sz="2050" dirty="0">
                <a:solidFill>
                  <a:srgbClr val="E90A0A"/>
                </a:solidFill>
                <a:latin typeface="Cambria" panose="02040503050406030204"/>
                <a:cs typeface="Cambria" panose="02040503050406030204"/>
              </a:rPr>
              <a:t>childbirth,</a:t>
            </a:r>
            <a:r>
              <a:rPr sz="2050" spc="245" dirty="0">
                <a:solidFill>
                  <a:srgbClr val="E90A0A"/>
                </a:solidFill>
                <a:latin typeface="Cambria" panose="02040503050406030204"/>
                <a:cs typeface="Cambria" panose="02040503050406030204"/>
              </a:rPr>
              <a:t> </a:t>
            </a:r>
            <a:r>
              <a:rPr sz="2050" dirty="0">
                <a:solidFill>
                  <a:srgbClr val="DB0701"/>
                </a:solidFill>
                <a:latin typeface="Cambria" panose="02040503050406030204"/>
                <a:cs typeface="Cambria" panose="02040503050406030204"/>
              </a:rPr>
              <a:t>illness,</a:t>
            </a:r>
            <a:r>
              <a:rPr sz="2050" spc="200" dirty="0">
                <a:solidFill>
                  <a:srgbClr val="DB0701"/>
                </a:solidFill>
                <a:latin typeface="Cambria" panose="02040503050406030204"/>
                <a:cs typeface="Cambria" panose="02040503050406030204"/>
              </a:rPr>
              <a:t> </a:t>
            </a:r>
            <a:r>
              <a:rPr sz="2050" spc="-10" dirty="0">
                <a:solidFill>
                  <a:srgbClr val="E1160F"/>
                </a:solidFill>
                <a:latin typeface="Cambria" panose="02040503050406030204"/>
                <a:cs typeface="Cambria" panose="02040503050406030204"/>
              </a:rPr>
              <a:t>relocation, </a:t>
            </a:r>
            <a:r>
              <a:rPr sz="2100" dirty="0">
                <a:solidFill>
                  <a:srgbClr val="DF0F0A"/>
                </a:solidFill>
                <a:latin typeface="Cambria" panose="02040503050406030204"/>
                <a:cs typeface="Cambria" panose="02040503050406030204"/>
              </a:rPr>
              <a:t>divorce,</a:t>
            </a:r>
            <a:r>
              <a:rPr sz="2100" spc="40" dirty="0">
                <a:solidFill>
                  <a:srgbClr val="DF0F0A"/>
                </a:solidFill>
                <a:latin typeface="Cambria" panose="02040503050406030204"/>
                <a:cs typeface="Cambria" panose="02040503050406030204"/>
              </a:rPr>
              <a:t> </a:t>
            </a:r>
            <a:r>
              <a:rPr sz="2100" spc="-10" dirty="0">
                <a:solidFill>
                  <a:srgbClr val="DB0F0F"/>
                </a:solidFill>
                <a:latin typeface="Cambria" panose="02040503050406030204"/>
                <a:cs typeface="Cambria" panose="02040503050406030204"/>
              </a:rPr>
              <a:t>first</a:t>
            </a:r>
            <a:r>
              <a:rPr sz="2100" spc="-75" dirty="0">
                <a:solidFill>
                  <a:srgbClr val="DB0F0F"/>
                </a:solidFill>
                <a:latin typeface="Cambria" panose="02040503050406030204"/>
                <a:cs typeface="Cambria" panose="02040503050406030204"/>
              </a:rPr>
              <a:t> </a:t>
            </a:r>
            <a:r>
              <a:rPr sz="2100" dirty="0">
                <a:solidFill>
                  <a:srgbClr val="B62628"/>
                </a:solidFill>
                <a:latin typeface="Cambria" panose="02040503050406030204"/>
                <a:cs typeface="Cambria" panose="02040503050406030204"/>
              </a:rPr>
              <a:t>.job,</a:t>
            </a:r>
            <a:r>
              <a:rPr sz="2100" spc="30" dirty="0">
                <a:solidFill>
                  <a:srgbClr val="B62628"/>
                </a:solidFill>
                <a:latin typeface="Cambria" panose="02040503050406030204"/>
                <a:cs typeface="Cambria" panose="02040503050406030204"/>
              </a:rPr>
              <a:t> </a:t>
            </a:r>
            <a:r>
              <a:rPr sz="2100" dirty="0">
                <a:solidFill>
                  <a:srgbClr val="DA1316"/>
                </a:solidFill>
                <a:latin typeface="Cambria" panose="02040503050406030204"/>
                <a:cs typeface="Cambria" panose="02040503050406030204"/>
              </a:rPr>
              <a:t>career</a:t>
            </a:r>
            <a:r>
              <a:rPr sz="2100" spc="35" dirty="0">
                <a:solidFill>
                  <a:srgbClr val="DA1316"/>
                </a:solidFill>
                <a:latin typeface="Cambria" panose="02040503050406030204"/>
                <a:cs typeface="Cambria" panose="02040503050406030204"/>
              </a:rPr>
              <a:t> </a:t>
            </a:r>
            <a:r>
              <a:rPr sz="2100" spc="-10" dirty="0">
                <a:solidFill>
                  <a:srgbClr val="EB0A0C"/>
                </a:solidFill>
                <a:latin typeface="Cambria" panose="02040503050406030204"/>
                <a:cs typeface="Cambria" panose="02040503050406030204"/>
              </a:rPr>
              <a:t>change, </a:t>
            </a:r>
            <a:r>
              <a:rPr sz="2050" dirty="0">
                <a:solidFill>
                  <a:srgbClr val="D60E13"/>
                </a:solidFill>
                <a:latin typeface="Cambria" panose="02040503050406030204"/>
                <a:cs typeface="Cambria" panose="02040503050406030204"/>
              </a:rPr>
              <a:t>retirement,</a:t>
            </a:r>
            <a:r>
              <a:rPr sz="2050" spc="114" dirty="0">
                <a:solidFill>
                  <a:srgbClr val="D60E13"/>
                </a:solidFill>
                <a:latin typeface="Cambria" panose="02040503050406030204"/>
                <a:cs typeface="Cambria" panose="02040503050406030204"/>
              </a:rPr>
              <a:t> </a:t>
            </a:r>
            <a:r>
              <a:rPr sz="2050" dirty="0">
                <a:solidFill>
                  <a:srgbClr val="D10C0C"/>
                </a:solidFill>
                <a:latin typeface="Cambria" panose="02040503050406030204"/>
                <a:cs typeface="Cambria" panose="02040503050406030204"/>
              </a:rPr>
              <a:t>death</a:t>
            </a:r>
            <a:r>
              <a:rPr sz="2050" spc="95" dirty="0">
                <a:solidFill>
                  <a:srgbClr val="D10C0C"/>
                </a:solidFill>
                <a:latin typeface="Cambria" panose="02040503050406030204"/>
                <a:cs typeface="Cambria" panose="02040503050406030204"/>
              </a:rPr>
              <a:t> </a:t>
            </a:r>
            <a:r>
              <a:rPr sz="2050" dirty="0">
                <a:solidFill>
                  <a:srgbClr val="D6110F"/>
                </a:solidFill>
                <a:latin typeface="Cambria" panose="02040503050406030204"/>
                <a:cs typeface="Cambria" panose="02040503050406030204"/>
              </a:rPr>
              <a:t>of</a:t>
            </a:r>
            <a:r>
              <a:rPr sz="2050" spc="185" dirty="0">
                <a:solidFill>
                  <a:srgbClr val="D6110F"/>
                </a:solidFill>
                <a:latin typeface="Cambria" panose="02040503050406030204"/>
                <a:cs typeface="Cambria" panose="02040503050406030204"/>
              </a:rPr>
              <a:t> </a:t>
            </a:r>
            <a:r>
              <a:rPr sz="2050" dirty="0">
                <a:solidFill>
                  <a:srgbClr val="E20E0A"/>
                </a:solidFill>
                <a:latin typeface="Cambria" panose="02040503050406030204"/>
                <a:cs typeface="Cambria" panose="02040503050406030204"/>
              </a:rPr>
              <a:t>a</a:t>
            </a:r>
            <a:r>
              <a:rPr sz="2050" spc="35" dirty="0">
                <a:solidFill>
                  <a:srgbClr val="E20E0A"/>
                </a:solidFill>
                <a:latin typeface="Cambria" panose="02040503050406030204"/>
                <a:cs typeface="Cambria" panose="02040503050406030204"/>
              </a:rPr>
              <a:t> </a:t>
            </a:r>
            <a:r>
              <a:rPr sz="2050" spc="-10" dirty="0">
                <a:solidFill>
                  <a:srgbClr val="D10E08"/>
                </a:solidFill>
                <a:latin typeface="Cambria" panose="02040503050406030204"/>
                <a:cs typeface="Cambria" panose="02040503050406030204"/>
              </a:rPr>
              <a:t>spouse)</a:t>
            </a:r>
            <a:endParaRPr sz="2050">
              <a:latin typeface="Cambria" panose="02040503050406030204"/>
              <a:cs typeface="Cambria" panose="02040503050406030204"/>
            </a:endParaRPr>
          </a:p>
        </p:txBody>
      </p:sp>
      <p:sp>
        <p:nvSpPr>
          <p:cNvPr id="20" name="Footer Placeholder 19"/>
          <p:cNvSpPr>
            <a:spLocks noGrp="1"/>
          </p:cNvSpPr>
          <p:nvPr>
            <p:ph type="ftr" sz="quarter" idx="5"/>
          </p:nvPr>
        </p:nvSpPr>
        <p:spPr/>
        <p:txBody>
          <a:bodyPr/>
          <a:lstStyle/>
          <a:p>
            <a:r>
              <a:rPr lang="en-US"/>
              <a:t>MG1002 Instructor: Dr. Syed Shujaat Ali Shah</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object 18"/>
          <p:cNvSpPr txBox="1">
            <a:spLocks noGrp="1"/>
          </p:cNvSpPr>
          <p:nvPr>
            <p:ph type="title"/>
          </p:nvPr>
        </p:nvSpPr>
        <p:spPr>
          <a:xfrm>
            <a:off x="686977" y="166886"/>
            <a:ext cx="5392420" cy="432811"/>
          </a:xfrm>
          <a:prstGeom prst="rect">
            <a:avLst/>
          </a:prstGeom>
        </p:spPr>
        <p:txBody>
          <a:bodyPr vert="horz" wrap="square" lIns="0" tIns="17145" rIns="0" bIns="0" rtlCol="0">
            <a:spAutoFit/>
          </a:bodyPr>
          <a:lstStyle/>
          <a:p>
            <a:pPr marL="12700">
              <a:lnSpc>
                <a:spcPct val="100000"/>
              </a:lnSpc>
              <a:spcBef>
                <a:spcPts val="135"/>
              </a:spcBef>
            </a:pPr>
            <a:r>
              <a:rPr lang="en-US" sz="2700" spc="110" dirty="0">
                <a:solidFill>
                  <a:srgbClr val="FB0108"/>
                </a:solidFill>
                <a:latin typeface="Times New Roman" panose="02020603050405020304"/>
                <a:cs typeface="Times New Roman" panose="02020603050405020304"/>
              </a:rPr>
              <a:t>Psychological Factors</a:t>
            </a:r>
            <a:endParaRPr sz="2700" dirty="0">
              <a:latin typeface="Times New Roman" panose="02020603050405020304"/>
              <a:cs typeface="Times New Roman" panose="02020603050405020304"/>
            </a:endParaRPr>
          </a:p>
        </p:txBody>
      </p:sp>
      <p:sp>
        <p:nvSpPr>
          <p:cNvPr id="19" name="object 19"/>
          <p:cNvSpPr txBox="1"/>
          <p:nvPr/>
        </p:nvSpPr>
        <p:spPr>
          <a:xfrm>
            <a:off x="778417" y="1371600"/>
            <a:ext cx="2802983" cy="1971052"/>
          </a:xfrm>
          <a:prstGeom prst="rect">
            <a:avLst/>
          </a:prstGeom>
        </p:spPr>
        <p:txBody>
          <a:bodyPr vert="horz" wrap="square" lIns="0" tIns="59690" rIns="0" bIns="0" rtlCol="0">
            <a:spAutoFit/>
          </a:bodyPr>
          <a:lstStyle/>
          <a:p>
            <a:pPr marL="342900" marR="581025" indent="-342900" algn="ctr">
              <a:lnSpc>
                <a:spcPct val="100000"/>
              </a:lnSpc>
              <a:spcBef>
                <a:spcPts val="470"/>
              </a:spcBef>
              <a:buFont typeface="Arial" panose="020B0604020202020204" pitchFamily="34" charset="0"/>
              <a:buChar char="•"/>
            </a:pPr>
            <a:r>
              <a:rPr lang="en-US" sz="2150" spc="60" dirty="0">
                <a:solidFill>
                  <a:srgbClr val="07245B"/>
                </a:solidFill>
                <a:latin typeface="Times New Roman" panose="02020603050405020304"/>
                <a:cs typeface="Times New Roman" panose="02020603050405020304"/>
              </a:rPr>
              <a:t>Perception</a:t>
            </a:r>
          </a:p>
          <a:p>
            <a:pPr marL="342900" marR="581025" indent="-342900" algn="ctr">
              <a:lnSpc>
                <a:spcPct val="100000"/>
              </a:lnSpc>
              <a:spcBef>
                <a:spcPts val="470"/>
              </a:spcBef>
              <a:buFont typeface="Arial" panose="020B0604020202020204" pitchFamily="34" charset="0"/>
              <a:buChar char="•"/>
            </a:pPr>
            <a:r>
              <a:rPr lang="en-US" sz="2150" spc="60" dirty="0">
                <a:solidFill>
                  <a:srgbClr val="07245B"/>
                </a:solidFill>
                <a:latin typeface="Times New Roman" panose="02020603050405020304"/>
                <a:cs typeface="Times New Roman" panose="02020603050405020304"/>
              </a:rPr>
              <a:t>Motivation</a:t>
            </a:r>
          </a:p>
          <a:p>
            <a:pPr marL="342900" marR="581025" indent="-342900" algn="ctr">
              <a:lnSpc>
                <a:spcPct val="100000"/>
              </a:lnSpc>
              <a:spcBef>
                <a:spcPts val="470"/>
              </a:spcBef>
              <a:buFont typeface="Arial" panose="020B0604020202020204" pitchFamily="34" charset="0"/>
              <a:buChar char="•"/>
            </a:pPr>
            <a:r>
              <a:rPr lang="en-US" sz="2150" spc="60" dirty="0">
                <a:solidFill>
                  <a:srgbClr val="07245B"/>
                </a:solidFill>
                <a:latin typeface="Times New Roman" panose="02020603050405020304"/>
                <a:cs typeface="Times New Roman" panose="02020603050405020304"/>
              </a:rPr>
              <a:t>Learning</a:t>
            </a:r>
          </a:p>
          <a:p>
            <a:pPr marL="342900" marR="581025" indent="-342900" algn="ctr">
              <a:lnSpc>
                <a:spcPct val="100000"/>
              </a:lnSpc>
              <a:spcBef>
                <a:spcPts val="470"/>
              </a:spcBef>
              <a:buFont typeface="Arial" panose="020B0604020202020204" pitchFamily="34" charset="0"/>
              <a:buChar char="•"/>
            </a:pPr>
            <a:r>
              <a:rPr lang="en-US" sz="2150" spc="60" dirty="0">
                <a:solidFill>
                  <a:srgbClr val="07245B"/>
                </a:solidFill>
                <a:latin typeface="Times New Roman" panose="02020603050405020304"/>
                <a:cs typeface="Times New Roman" panose="02020603050405020304"/>
              </a:rPr>
              <a:t>Attitude</a:t>
            </a:r>
          </a:p>
          <a:p>
            <a:pPr marL="342900" marR="581025" indent="-342900" algn="ctr">
              <a:lnSpc>
                <a:spcPct val="100000"/>
              </a:lnSpc>
              <a:spcBef>
                <a:spcPts val="470"/>
              </a:spcBef>
              <a:buFont typeface="Arial" panose="020B0604020202020204" pitchFamily="34" charset="0"/>
              <a:buChar char="•"/>
            </a:pPr>
            <a:r>
              <a:rPr lang="en-US" sz="2150" spc="60" dirty="0">
                <a:solidFill>
                  <a:srgbClr val="07245B"/>
                </a:solidFill>
                <a:latin typeface="Times New Roman" panose="02020603050405020304"/>
                <a:cs typeface="Times New Roman" panose="02020603050405020304"/>
              </a:rPr>
              <a:t>Personality</a:t>
            </a:r>
          </a:p>
        </p:txBody>
      </p:sp>
      <p:sp>
        <p:nvSpPr>
          <p:cNvPr id="20" name="Footer Placeholder 19"/>
          <p:cNvSpPr>
            <a:spLocks noGrp="1"/>
          </p:cNvSpPr>
          <p:nvPr>
            <p:ph type="ftr" sz="quarter" idx="5"/>
          </p:nvPr>
        </p:nvSpPr>
        <p:spPr/>
        <p:txBody>
          <a:bodyPr/>
          <a:lstStyle/>
          <a:p>
            <a:r>
              <a:rPr lang="en-US"/>
              <a:t>MG1002 Instructor: Dr. Syed Shujaat Ali Shah</a:t>
            </a:r>
          </a:p>
        </p:txBody>
      </p:sp>
      <p:pic>
        <p:nvPicPr>
          <p:cNvPr id="23" name="Picture 22"/>
          <p:cNvPicPr>
            <a:picLocks noChangeAspect="1"/>
          </p:cNvPicPr>
          <p:nvPr/>
        </p:nvPicPr>
        <p:blipFill>
          <a:blip r:embed="rId2">
            <a:extLst>
              <a:ext uri="{28A0092B-C50C-407E-A947-70E740481C1C}">
                <a14:useLocalDpi xmlns:a14="http://schemas.microsoft.com/office/drawing/2010/main" val="0"/>
              </a:ext>
            </a:extLst>
          </a:blip>
          <a:srcRect b="10330"/>
          <a:stretch>
            <a:fillRect/>
          </a:stretch>
        </p:blipFill>
        <p:spPr>
          <a:xfrm>
            <a:off x="2987040" y="1427221"/>
            <a:ext cx="5242560" cy="352577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83197" rIns="0" bIns="0" rtlCol="0">
            <a:spAutoFit/>
          </a:bodyPr>
          <a:lstStyle/>
          <a:p>
            <a:pPr marL="5715">
              <a:lnSpc>
                <a:spcPct val="100000"/>
              </a:lnSpc>
              <a:spcBef>
                <a:spcPts val="130"/>
              </a:spcBef>
            </a:pPr>
            <a:r>
              <a:rPr sz="2900" dirty="0">
                <a:solidFill>
                  <a:srgbClr val="F20300"/>
                </a:solidFill>
                <a:latin typeface="Times New Roman" panose="02020603050405020304"/>
                <a:cs typeface="Times New Roman" panose="02020603050405020304"/>
              </a:rPr>
              <a:t>Consumer</a:t>
            </a:r>
            <a:r>
              <a:rPr sz="2900" spc="135" dirty="0">
                <a:solidFill>
                  <a:srgbClr val="F20300"/>
                </a:solidFill>
                <a:latin typeface="Times New Roman" panose="02020603050405020304"/>
                <a:cs typeface="Times New Roman" panose="02020603050405020304"/>
              </a:rPr>
              <a:t> </a:t>
            </a:r>
            <a:r>
              <a:rPr sz="2900" spc="-20" dirty="0">
                <a:solidFill>
                  <a:srgbClr val="EF0501"/>
                </a:solidFill>
                <a:latin typeface="Times New Roman" panose="02020603050405020304"/>
                <a:cs typeface="Times New Roman" panose="02020603050405020304"/>
              </a:rPr>
              <a:t>Decision</a:t>
            </a:r>
            <a:r>
              <a:rPr sz="2900" spc="175" dirty="0">
                <a:solidFill>
                  <a:srgbClr val="EF0501"/>
                </a:solidFill>
                <a:latin typeface="Times New Roman" panose="02020603050405020304"/>
                <a:cs typeface="Times New Roman" panose="02020603050405020304"/>
              </a:rPr>
              <a:t> </a:t>
            </a:r>
            <a:r>
              <a:rPr sz="2900" dirty="0">
                <a:solidFill>
                  <a:srgbClr val="F20307"/>
                </a:solidFill>
                <a:latin typeface="Times New Roman" panose="02020603050405020304"/>
                <a:cs typeface="Times New Roman" panose="02020603050405020304"/>
              </a:rPr>
              <a:t>Buying</a:t>
            </a:r>
            <a:r>
              <a:rPr sz="2900" spc="70" dirty="0">
                <a:solidFill>
                  <a:srgbClr val="F20307"/>
                </a:solidFill>
                <a:latin typeface="Times New Roman" panose="02020603050405020304"/>
                <a:cs typeface="Times New Roman" panose="02020603050405020304"/>
              </a:rPr>
              <a:t> </a:t>
            </a:r>
            <a:r>
              <a:rPr sz="2900" spc="-10" dirty="0">
                <a:solidFill>
                  <a:srgbClr val="F60705"/>
                </a:solidFill>
                <a:latin typeface="Times New Roman" panose="02020603050405020304"/>
                <a:cs typeface="Times New Roman" panose="02020603050405020304"/>
              </a:rPr>
              <a:t>Process</a:t>
            </a:r>
            <a:endParaRPr sz="2900">
              <a:latin typeface="Times New Roman" panose="02020603050405020304"/>
              <a:cs typeface="Times New Roman" panose="02020603050405020304"/>
            </a:endParaRPr>
          </a:p>
        </p:txBody>
      </p:sp>
      <p:sp>
        <p:nvSpPr>
          <p:cNvPr id="3" name="object 3"/>
          <p:cNvSpPr txBox="1"/>
          <p:nvPr/>
        </p:nvSpPr>
        <p:spPr>
          <a:xfrm>
            <a:off x="152400" y="944913"/>
            <a:ext cx="5181600" cy="4817857"/>
          </a:xfrm>
          <a:prstGeom prst="rect">
            <a:avLst/>
          </a:prstGeom>
        </p:spPr>
        <p:txBody>
          <a:bodyPr vert="horz" wrap="square" lIns="0" tIns="12065" rIns="0" bIns="0" rtlCol="0">
            <a:spAutoFit/>
          </a:bodyPr>
          <a:lstStyle/>
          <a:p>
            <a:pPr marL="128905" algn="just">
              <a:lnSpc>
                <a:spcPct val="100000"/>
              </a:lnSpc>
              <a:spcBef>
                <a:spcPts val="95"/>
              </a:spcBef>
            </a:pPr>
            <a:r>
              <a:rPr sz="2150" dirty="0">
                <a:latin typeface="Times New Roman" panose="02020603050405020304"/>
                <a:cs typeface="Times New Roman" panose="02020603050405020304"/>
              </a:rPr>
              <a:t>Clearly,</a:t>
            </a:r>
            <a:r>
              <a:rPr sz="2150" spc="150" dirty="0">
                <a:latin typeface="Times New Roman" panose="02020603050405020304"/>
                <a:cs typeface="Times New Roman" panose="02020603050405020304"/>
              </a:rPr>
              <a:t>  </a:t>
            </a:r>
            <a:r>
              <a:rPr sz="2150" dirty="0">
                <a:latin typeface="Times New Roman" panose="02020603050405020304"/>
                <a:cs typeface="Times New Roman" panose="02020603050405020304"/>
              </a:rPr>
              <a:t>the</a:t>
            </a:r>
            <a:r>
              <a:rPr sz="2150" spc="70" dirty="0">
                <a:latin typeface="Times New Roman" panose="02020603050405020304"/>
                <a:cs typeface="Times New Roman" panose="02020603050405020304"/>
              </a:rPr>
              <a:t>  </a:t>
            </a:r>
            <a:r>
              <a:rPr sz="2150" dirty="0">
                <a:latin typeface="Times New Roman" panose="02020603050405020304"/>
                <a:cs typeface="Times New Roman" panose="02020603050405020304"/>
              </a:rPr>
              <a:t>buying</a:t>
            </a:r>
            <a:r>
              <a:rPr sz="2150" spc="114" dirty="0">
                <a:latin typeface="Times New Roman" panose="02020603050405020304"/>
                <a:cs typeface="Times New Roman" panose="02020603050405020304"/>
              </a:rPr>
              <a:t>  </a:t>
            </a:r>
            <a:r>
              <a:rPr sz="2150" dirty="0">
                <a:latin typeface="Times New Roman" panose="02020603050405020304"/>
                <a:cs typeface="Times New Roman" panose="02020603050405020304"/>
              </a:rPr>
              <a:t>process</a:t>
            </a:r>
            <a:r>
              <a:rPr sz="2150" spc="70" dirty="0">
                <a:latin typeface="Times New Roman" panose="02020603050405020304"/>
                <a:cs typeface="Times New Roman" panose="02020603050405020304"/>
              </a:rPr>
              <a:t>  </a:t>
            </a:r>
            <a:r>
              <a:rPr sz="2150" dirty="0">
                <a:latin typeface="Times New Roman" panose="02020603050405020304"/>
                <a:cs typeface="Times New Roman" panose="02020603050405020304"/>
              </a:rPr>
              <a:t>starts</a:t>
            </a:r>
            <a:r>
              <a:rPr sz="2150" spc="80" dirty="0">
                <a:latin typeface="Times New Roman" panose="02020603050405020304"/>
                <a:cs typeface="Times New Roman" panose="02020603050405020304"/>
              </a:rPr>
              <a:t>  </a:t>
            </a:r>
            <a:r>
              <a:rPr sz="2150" dirty="0">
                <a:latin typeface="Times New Roman" panose="02020603050405020304"/>
                <a:cs typeface="Times New Roman" panose="02020603050405020304"/>
              </a:rPr>
              <a:t>long</a:t>
            </a:r>
            <a:r>
              <a:rPr sz="2150" spc="100" dirty="0">
                <a:latin typeface="Times New Roman" panose="02020603050405020304"/>
                <a:cs typeface="Times New Roman" panose="02020603050405020304"/>
              </a:rPr>
              <a:t>  </a:t>
            </a:r>
            <a:r>
              <a:rPr sz="2150" dirty="0">
                <a:latin typeface="Times New Roman" panose="02020603050405020304"/>
                <a:cs typeface="Times New Roman" panose="02020603050405020304"/>
              </a:rPr>
              <a:t>before</a:t>
            </a:r>
            <a:r>
              <a:rPr sz="2150" spc="105" dirty="0">
                <a:latin typeface="Times New Roman" panose="02020603050405020304"/>
                <a:cs typeface="Times New Roman" panose="02020603050405020304"/>
              </a:rPr>
              <a:t>  </a:t>
            </a:r>
            <a:r>
              <a:rPr sz="2150" dirty="0">
                <a:latin typeface="Times New Roman" panose="02020603050405020304"/>
                <a:cs typeface="Times New Roman" panose="02020603050405020304"/>
              </a:rPr>
              <a:t>the</a:t>
            </a:r>
            <a:r>
              <a:rPr sz="2150" spc="70" dirty="0">
                <a:latin typeface="Times New Roman" panose="02020603050405020304"/>
                <a:cs typeface="Times New Roman" panose="02020603050405020304"/>
              </a:rPr>
              <a:t>  </a:t>
            </a:r>
            <a:r>
              <a:rPr sz="2150" spc="-10" dirty="0">
                <a:latin typeface="Times New Roman" panose="02020603050405020304"/>
                <a:cs typeface="Times New Roman" panose="02020603050405020304"/>
              </a:rPr>
              <a:t>actual</a:t>
            </a:r>
            <a:r>
              <a:rPr lang="en-US" sz="2150" spc="-10" dirty="0">
                <a:latin typeface="Times New Roman" panose="02020603050405020304"/>
                <a:cs typeface="Times New Roman" panose="02020603050405020304"/>
              </a:rPr>
              <a:t> </a:t>
            </a:r>
            <a:r>
              <a:rPr sz="2100" dirty="0">
                <a:latin typeface="Times New Roman" panose="02020603050405020304"/>
                <a:cs typeface="Times New Roman" panose="02020603050405020304"/>
              </a:rPr>
              <a:t>purchase</a:t>
            </a:r>
            <a:r>
              <a:rPr sz="2100" spc="265" dirty="0">
                <a:latin typeface="Times New Roman" panose="02020603050405020304"/>
                <a:cs typeface="Times New Roman" panose="02020603050405020304"/>
              </a:rPr>
              <a:t> </a:t>
            </a:r>
            <a:r>
              <a:rPr sz="2100" dirty="0">
                <a:latin typeface="Times New Roman" panose="02020603050405020304"/>
                <a:cs typeface="Times New Roman" panose="02020603050405020304"/>
              </a:rPr>
              <a:t>and</a:t>
            </a:r>
            <a:r>
              <a:rPr sz="2100" spc="190" dirty="0">
                <a:latin typeface="Times New Roman" panose="02020603050405020304"/>
                <a:cs typeface="Times New Roman" panose="02020603050405020304"/>
              </a:rPr>
              <a:t> </a:t>
            </a:r>
            <a:r>
              <a:rPr sz="2100" dirty="0">
                <a:latin typeface="Times New Roman" panose="02020603050405020304"/>
                <a:cs typeface="Times New Roman" panose="02020603050405020304"/>
              </a:rPr>
              <a:t>has</a:t>
            </a:r>
            <a:r>
              <a:rPr sz="2100" spc="100" dirty="0">
                <a:latin typeface="Times New Roman" panose="02020603050405020304"/>
                <a:cs typeface="Times New Roman" panose="02020603050405020304"/>
              </a:rPr>
              <a:t> </a:t>
            </a:r>
            <a:r>
              <a:rPr sz="2100" dirty="0">
                <a:latin typeface="Times New Roman" panose="02020603050405020304"/>
                <a:cs typeface="Times New Roman" panose="02020603050405020304"/>
              </a:rPr>
              <a:t>consequences</a:t>
            </a:r>
            <a:r>
              <a:rPr sz="2100" spc="340" dirty="0">
                <a:latin typeface="Times New Roman" panose="02020603050405020304"/>
                <a:cs typeface="Times New Roman" panose="02020603050405020304"/>
              </a:rPr>
              <a:t> </a:t>
            </a:r>
            <a:r>
              <a:rPr sz="2100" dirty="0">
                <a:latin typeface="Times New Roman" panose="02020603050405020304"/>
                <a:cs typeface="Times New Roman" panose="02020603050405020304"/>
              </a:rPr>
              <a:t>long</a:t>
            </a:r>
            <a:r>
              <a:rPr sz="2100" spc="145" dirty="0">
                <a:latin typeface="Times New Roman" panose="02020603050405020304"/>
                <a:cs typeface="Times New Roman" panose="02020603050405020304"/>
              </a:rPr>
              <a:t> </a:t>
            </a:r>
            <a:r>
              <a:rPr sz="2100" spc="-10" dirty="0">
                <a:latin typeface="Times New Roman" panose="02020603050405020304"/>
                <a:cs typeface="Times New Roman" panose="02020603050405020304"/>
              </a:rPr>
              <a:t>afterward.</a:t>
            </a:r>
            <a:endParaRPr sz="2100" dirty="0">
              <a:latin typeface="Times New Roman" panose="02020603050405020304"/>
              <a:cs typeface="Times New Roman" panose="02020603050405020304"/>
            </a:endParaRPr>
          </a:p>
          <a:p>
            <a:pPr>
              <a:lnSpc>
                <a:spcPct val="100000"/>
              </a:lnSpc>
              <a:spcBef>
                <a:spcPts val="1395"/>
              </a:spcBef>
            </a:pPr>
            <a:endParaRPr sz="2100" dirty="0">
              <a:latin typeface="Times New Roman" panose="02020603050405020304"/>
              <a:cs typeface="Times New Roman" panose="02020603050405020304"/>
            </a:endParaRPr>
          </a:p>
          <a:p>
            <a:pPr marL="135890" marR="5080" indent="-5715" algn="just">
              <a:lnSpc>
                <a:spcPct val="99000"/>
              </a:lnSpc>
              <a:spcBef>
                <a:spcPts val="5"/>
              </a:spcBef>
            </a:pPr>
            <a:r>
              <a:rPr sz="2150" dirty="0">
                <a:latin typeface="Times New Roman" panose="02020603050405020304"/>
                <a:cs typeface="Times New Roman" panose="02020603050405020304"/>
              </a:rPr>
              <a:t>Some</a:t>
            </a:r>
            <a:r>
              <a:rPr sz="2150" spc="310" dirty="0">
                <a:latin typeface="Times New Roman" panose="02020603050405020304"/>
                <a:cs typeface="Times New Roman" panose="02020603050405020304"/>
              </a:rPr>
              <a:t> </a:t>
            </a:r>
            <a:r>
              <a:rPr sz="2150" dirty="0">
                <a:latin typeface="Times New Roman" panose="02020603050405020304"/>
                <a:cs typeface="Times New Roman" panose="02020603050405020304"/>
              </a:rPr>
              <a:t>consumers</a:t>
            </a:r>
            <a:r>
              <a:rPr sz="2150" spc="445" dirty="0">
                <a:latin typeface="Times New Roman" panose="02020603050405020304"/>
                <a:cs typeface="Times New Roman" panose="02020603050405020304"/>
              </a:rPr>
              <a:t> </a:t>
            </a:r>
            <a:r>
              <a:rPr sz="2150" dirty="0">
                <a:latin typeface="Times New Roman" panose="02020603050405020304"/>
                <a:cs typeface="Times New Roman" panose="02020603050405020304"/>
              </a:rPr>
              <a:t>passively</a:t>
            </a:r>
            <a:r>
              <a:rPr sz="2150" spc="459" dirty="0">
                <a:latin typeface="Times New Roman" panose="02020603050405020304"/>
                <a:cs typeface="Times New Roman" panose="02020603050405020304"/>
              </a:rPr>
              <a:t> </a:t>
            </a:r>
            <a:r>
              <a:rPr sz="2150" dirty="0">
                <a:latin typeface="Times New Roman" panose="02020603050405020304"/>
                <a:cs typeface="Times New Roman" panose="02020603050405020304"/>
              </a:rPr>
              <a:t>shop</a:t>
            </a:r>
            <a:r>
              <a:rPr sz="2150" spc="275" dirty="0">
                <a:latin typeface="Times New Roman" panose="02020603050405020304"/>
                <a:cs typeface="Times New Roman" panose="02020603050405020304"/>
              </a:rPr>
              <a:t> </a:t>
            </a:r>
            <a:r>
              <a:rPr sz="2150" dirty="0">
                <a:latin typeface="Times New Roman" panose="02020603050405020304"/>
                <a:cs typeface="Times New Roman" panose="02020603050405020304"/>
              </a:rPr>
              <a:t>and</a:t>
            </a:r>
            <a:r>
              <a:rPr sz="2150" spc="320" dirty="0">
                <a:latin typeface="Times New Roman" panose="02020603050405020304"/>
                <a:cs typeface="Times New Roman" panose="02020603050405020304"/>
              </a:rPr>
              <a:t> </a:t>
            </a:r>
            <a:r>
              <a:rPr sz="2150" dirty="0">
                <a:latin typeface="Times New Roman" panose="02020603050405020304"/>
                <a:cs typeface="Times New Roman" panose="02020603050405020304"/>
              </a:rPr>
              <a:t>may</a:t>
            </a:r>
            <a:r>
              <a:rPr sz="2150" spc="315" dirty="0">
                <a:latin typeface="Times New Roman" panose="02020603050405020304"/>
                <a:cs typeface="Times New Roman" panose="02020603050405020304"/>
              </a:rPr>
              <a:t> </a:t>
            </a:r>
            <a:r>
              <a:rPr sz="2150" dirty="0">
                <a:latin typeface="Times New Roman" panose="02020603050405020304"/>
                <a:cs typeface="Times New Roman" panose="02020603050405020304"/>
              </a:rPr>
              <a:t>decide</a:t>
            </a:r>
            <a:r>
              <a:rPr sz="2150" spc="360" dirty="0">
                <a:latin typeface="Times New Roman" panose="02020603050405020304"/>
                <a:cs typeface="Times New Roman" panose="02020603050405020304"/>
              </a:rPr>
              <a:t> </a:t>
            </a:r>
            <a:r>
              <a:rPr sz="2150" dirty="0">
                <a:latin typeface="Times New Roman" panose="02020603050405020304"/>
                <a:cs typeface="Times New Roman" panose="02020603050405020304"/>
              </a:rPr>
              <a:t>to</a:t>
            </a:r>
            <a:r>
              <a:rPr sz="2150" spc="270" dirty="0">
                <a:latin typeface="Times New Roman" panose="02020603050405020304"/>
                <a:cs typeface="Times New Roman" panose="02020603050405020304"/>
              </a:rPr>
              <a:t> </a:t>
            </a:r>
            <a:r>
              <a:rPr sz="2150" dirty="0">
                <a:latin typeface="Times New Roman" panose="02020603050405020304"/>
                <a:cs typeface="Times New Roman" panose="02020603050405020304"/>
              </a:rPr>
              <a:t>make</a:t>
            </a:r>
            <a:r>
              <a:rPr sz="2150" spc="275" dirty="0">
                <a:latin typeface="Times New Roman" panose="02020603050405020304"/>
                <a:cs typeface="Times New Roman" panose="02020603050405020304"/>
              </a:rPr>
              <a:t> </a:t>
            </a:r>
            <a:r>
              <a:rPr sz="2150" spc="-50" dirty="0">
                <a:latin typeface="Times New Roman" panose="02020603050405020304"/>
                <a:cs typeface="Times New Roman" panose="02020603050405020304"/>
              </a:rPr>
              <a:t>a </a:t>
            </a:r>
            <a:r>
              <a:rPr sz="2250" dirty="0">
                <a:latin typeface="Times New Roman" panose="02020603050405020304"/>
                <a:cs typeface="Times New Roman" panose="02020603050405020304"/>
              </a:rPr>
              <a:t>purchase</a:t>
            </a:r>
            <a:r>
              <a:rPr sz="2250" spc="385" dirty="0">
                <a:latin typeface="Times New Roman" panose="02020603050405020304"/>
                <a:cs typeface="Times New Roman" panose="02020603050405020304"/>
              </a:rPr>
              <a:t> </a:t>
            </a:r>
            <a:r>
              <a:rPr sz="2250" dirty="0">
                <a:latin typeface="Times New Roman" panose="02020603050405020304"/>
                <a:cs typeface="Times New Roman" panose="02020603050405020304"/>
              </a:rPr>
              <a:t>from</a:t>
            </a:r>
            <a:r>
              <a:rPr sz="2250" spc="459" dirty="0">
                <a:latin typeface="Times New Roman" panose="02020603050405020304"/>
                <a:cs typeface="Times New Roman" panose="02020603050405020304"/>
              </a:rPr>
              <a:t> </a:t>
            </a:r>
            <a:r>
              <a:rPr sz="2250" dirty="0">
                <a:latin typeface="Times New Roman" panose="02020603050405020304"/>
                <a:cs typeface="Times New Roman" panose="02020603050405020304"/>
              </a:rPr>
              <a:t>unsolicited</a:t>
            </a:r>
            <a:r>
              <a:rPr sz="2250" spc="5" dirty="0">
                <a:latin typeface="Times New Roman" panose="02020603050405020304"/>
                <a:cs typeface="Times New Roman" panose="02020603050405020304"/>
              </a:rPr>
              <a:t>  </a:t>
            </a:r>
            <a:r>
              <a:rPr sz="2250" dirty="0">
                <a:latin typeface="Times New Roman" panose="02020603050405020304"/>
                <a:cs typeface="Times New Roman" panose="02020603050405020304"/>
              </a:rPr>
              <a:t>information</a:t>
            </a:r>
            <a:r>
              <a:rPr sz="2250" spc="5" dirty="0">
                <a:latin typeface="Times New Roman" panose="02020603050405020304"/>
                <a:cs typeface="Times New Roman" panose="02020603050405020304"/>
              </a:rPr>
              <a:t>  </a:t>
            </a:r>
            <a:r>
              <a:rPr sz="2250" dirty="0">
                <a:latin typeface="Times New Roman" panose="02020603050405020304"/>
                <a:cs typeface="Times New Roman" panose="02020603050405020304"/>
              </a:rPr>
              <a:t>they</a:t>
            </a:r>
            <a:r>
              <a:rPr sz="2250" spc="430" dirty="0">
                <a:latin typeface="Times New Roman" panose="02020603050405020304"/>
                <a:cs typeface="Times New Roman" panose="02020603050405020304"/>
              </a:rPr>
              <a:t> </a:t>
            </a:r>
            <a:r>
              <a:rPr sz="2250" dirty="0">
                <a:latin typeface="Times New Roman" panose="02020603050405020304"/>
                <a:cs typeface="Times New Roman" panose="02020603050405020304"/>
              </a:rPr>
              <a:t>encounter</a:t>
            </a:r>
            <a:r>
              <a:rPr sz="2250" spc="465" dirty="0">
                <a:latin typeface="Times New Roman" panose="02020603050405020304"/>
                <a:cs typeface="Times New Roman" panose="02020603050405020304"/>
              </a:rPr>
              <a:t> </a:t>
            </a:r>
            <a:r>
              <a:rPr sz="2250" spc="-25" dirty="0">
                <a:latin typeface="Times New Roman" panose="02020603050405020304"/>
                <a:cs typeface="Times New Roman" panose="02020603050405020304"/>
              </a:rPr>
              <a:t>in </a:t>
            </a:r>
            <a:r>
              <a:rPr sz="2150" dirty="0">
                <a:latin typeface="Times New Roman" panose="02020603050405020304"/>
                <a:cs typeface="Times New Roman" panose="02020603050405020304"/>
              </a:rPr>
              <a:t>the</a:t>
            </a:r>
            <a:r>
              <a:rPr sz="2150" spc="15" dirty="0">
                <a:latin typeface="Times New Roman" panose="02020603050405020304"/>
                <a:cs typeface="Times New Roman" panose="02020603050405020304"/>
              </a:rPr>
              <a:t> </a:t>
            </a:r>
            <a:r>
              <a:rPr sz="2150" dirty="0">
                <a:latin typeface="Times New Roman" panose="02020603050405020304"/>
                <a:cs typeface="Times New Roman" panose="02020603050405020304"/>
              </a:rPr>
              <a:t>normal</a:t>
            </a:r>
            <a:r>
              <a:rPr sz="2150" spc="180" dirty="0">
                <a:latin typeface="Times New Roman" panose="02020603050405020304"/>
                <a:cs typeface="Times New Roman" panose="02020603050405020304"/>
              </a:rPr>
              <a:t> </a:t>
            </a:r>
            <a:r>
              <a:rPr sz="2150" dirty="0">
                <a:latin typeface="Times New Roman" panose="02020603050405020304"/>
                <a:cs typeface="Times New Roman" panose="02020603050405020304"/>
              </a:rPr>
              <a:t>course of</a:t>
            </a:r>
            <a:r>
              <a:rPr sz="2150" spc="55" dirty="0">
                <a:latin typeface="Times New Roman" panose="02020603050405020304"/>
                <a:cs typeface="Times New Roman" panose="02020603050405020304"/>
              </a:rPr>
              <a:t> </a:t>
            </a:r>
            <a:r>
              <a:rPr sz="2150" spc="-10" dirty="0">
                <a:latin typeface="Times New Roman" panose="02020603050405020304"/>
                <a:cs typeface="Times New Roman" panose="02020603050405020304"/>
              </a:rPr>
              <a:t>events.</a:t>
            </a:r>
            <a:endParaRPr sz="2150" dirty="0">
              <a:latin typeface="Times New Roman" panose="02020603050405020304"/>
              <a:cs typeface="Times New Roman" panose="02020603050405020304"/>
            </a:endParaRPr>
          </a:p>
          <a:p>
            <a:pPr>
              <a:lnSpc>
                <a:spcPct val="100000"/>
              </a:lnSpc>
              <a:spcBef>
                <a:spcPts val="1415"/>
              </a:spcBef>
            </a:pPr>
            <a:endParaRPr sz="2150" dirty="0">
              <a:latin typeface="Times New Roman" panose="02020603050405020304"/>
              <a:cs typeface="Times New Roman" panose="02020603050405020304"/>
            </a:endParaRPr>
          </a:p>
          <a:p>
            <a:pPr marL="128905" marR="14605" indent="1905" algn="just">
              <a:lnSpc>
                <a:spcPts val="2600"/>
              </a:lnSpc>
            </a:pPr>
            <a:r>
              <a:rPr sz="2200" spc="-20" dirty="0">
                <a:latin typeface="Cambria" panose="02040503050406030204"/>
                <a:cs typeface="Cambria" panose="02040503050406030204"/>
              </a:rPr>
              <a:t>Recognizing</a:t>
            </a:r>
            <a:r>
              <a:rPr sz="2200" spc="-15" dirty="0">
                <a:latin typeface="Cambria" panose="02040503050406030204"/>
                <a:cs typeface="Cambria" panose="02040503050406030204"/>
              </a:rPr>
              <a:t> </a:t>
            </a:r>
            <a:r>
              <a:rPr sz="2200" spc="-35" dirty="0">
                <a:latin typeface="Cambria" panose="02040503050406030204"/>
                <a:cs typeface="Cambria" panose="02040503050406030204"/>
              </a:rPr>
              <a:t>this </a:t>
            </a:r>
            <a:r>
              <a:rPr sz="2200" dirty="0">
                <a:latin typeface="Cambria" panose="02040503050406030204"/>
                <a:cs typeface="Cambria" panose="02040503050406030204"/>
              </a:rPr>
              <a:t>fact,</a:t>
            </a:r>
            <a:r>
              <a:rPr sz="2200" spc="-10" dirty="0">
                <a:latin typeface="Cambria" panose="02040503050406030204"/>
                <a:cs typeface="Cambria" panose="02040503050406030204"/>
              </a:rPr>
              <a:t> </a:t>
            </a:r>
            <a:r>
              <a:rPr sz="2200" spc="-110" dirty="0">
                <a:latin typeface="Cambria" panose="02040503050406030204"/>
                <a:cs typeface="Cambria" panose="02040503050406030204"/>
              </a:rPr>
              <a:t>marketers</a:t>
            </a:r>
            <a:r>
              <a:rPr sz="2200" spc="15" dirty="0">
                <a:latin typeface="Cambria" panose="02040503050406030204"/>
                <a:cs typeface="Cambria" panose="02040503050406030204"/>
              </a:rPr>
              <a:t> </a:t>
            </a:r>
            <a:r>
              <a:rPr sz="2200" spc="-65" dirty="0">
                <a:latin typeface="Cambria" panose="02040503050406030204"/>
                <a:cs typeface="Cambria" panose="02040503050406030204"/>
              </a:rPr>
              <a:t>must</a:t>
            </a:r>
            <a:r>
              <a:rPr sz="2200" spc="-20" dirty="0">
                <a:latin typeface="Cambria" panose="02040503050406030204"/>
                <a:cs typeface="Cambria" panose="02040503050406030204"/>
              </a:rPr>
              <a:t> </a:t>
            </a:r>
            <a:r>
              <a:rPr sz="2200" spc="-40" dirty="0">
                <a:latin typeface="Cambria" panose="02040503050406030204"/>
                <a:cs typeface="Cambria" panose="02040503050406030204"/>
              </a:rPr>
              <a:t>de</a:t>
            </a:r>
            <a:r>
              <a:rPr sz="3300" spc="-60" baseline="3000" dirty="0">
                <a:latin typeface="Cambria" panose="02040503050406030204"/>
                <a:cs typeface="Cambria" panose="02040503050406030204"/>
              </a:rPr>
              <a:t>v</a:t>
            </a:r>
            <a:r>
              <a:rPr sz="2200" spc="-40" dirty="0">
                <a:latin typeface="Cambria" panose="02040503050406030204"/>
                <a:cs typeface="Cambria" panose="02040503050406030204"/>
              </a:rPr>
              <a:t>elop</a:t>
            </a:r>
            <a:r>
              <a:rPr sz="2200" spc="-85" dirty="0">
                <a:latin typeface="Cambria" panose="02040503050406030204"/>
                <a:cs typeface="Cambria" panose="02040503050406030204"/>
              </a:rPr>
              <a:t> </a:t>
            </a:r>
            <a:r>
              <a:rPr sz="2200" spc="-40" dirty="0">
                <a:latin typeface="Cambria" panose="02040503050406030204"/>
                <a:cs typeface="Cambria" panose="02040503050406030204"/>
              </a:rPr>
              <a:t>activities</a:t>
            </a:r>
            <a:r>
              <a:rPr sz="2200" spc="40" dirty="0">
                <a:latin typeface="Cambria" panose="02040503050406030204"/>
                <a:cs typeface="Cambria" panose="02040503050406030204"/>
              </a:rPr>
              <a:t> </a:t>
            </a:r>
            <a:r>
              <a:rPr sz="2200" spc="-25" dirty="0">
                <a:latin typeface="Cambria" panose="02040503050406030204"/>
                <a:cs typeface="Cambria" panose="02040503050406030204"/>
              </a:rPr>
              <a:t>and </a:t>
            </a:r>
            <a:r>
              <a:rPr sz="2200" spc="-114" dirty="0">
                <a:latin typeface="Cambria" panose="02040503050406030204"/>
                <a:cs typeface="Cambria" panose="02040503050406030204"/>
              </a:rPr>
              <a:t>programs</a:t>
            </a:r>
            <a:r>
              <a:rPr sz="2200" spc="135" dirty="0">
                <a:latin typeface="Cambria" panose="02040503050406030204"/>
                <a:cs typeface="Cambria" panose="02040503050406030204"/>
              </a:rPr>
              <a:t> </a:t>
            </a:r>
            <a:r>
              <a:rPr sz="2200" spc="-125" dirty="0">
                <a:latin typeface="Cambria" panose="02040503050406030204"/>
                <a:cs typeface="Cambria" panose="02040503050406030204"/>
              </a:rPr>
              <a:t>that</a:t>
            </a:r>
            <a:r>
              <a:rPr sz="2200" spc="40" dirty="0">
                <a:latin typeface="Cambria" panose="02040503050406030204"/>
                <a:cs typeface="Cambria" panose="02040503050406030204"/>
              </a:rPr>
              <a:t> </a:t>
            </a:r>
            <a:r>
              <a:rPr sz="2200" dirty="0">
                <a:latin typeface="Cambria" panose="02040503050406030204"/>
                <a:cs typeface="Cambria" panose="02040503050406030204"/>
              </a:rPr>
              <a:t>reach</a:t>
            </a:r>
            <a:r>
              <a:rPr sz="2200" spc="10" dirty="0">
                <a:latin typeface="Cambria" panose="02040503050406030204"/>
                <a:cs typeface="Cambria" panose="02040503050406030204"/>
              </a:rPr>
              <a:t> </a:t>
            </a:r>
            <a:r>
              <a:rPr sz="2200" spc="-40" dirty="0">
                <a:latin typeface="Cambria" panose="02040503050406030204"/>
                <a:cs typeface="Cambria" panose="02040503050406030204"/>
              </a:rPr>
              <a:t>consumers</a:t>
            </a:r>
            <a:r>
              <a:rPr sz="2200" spc="95" dirty="0">
                <a:latin typeface="Cambria" panose="02040503050406030204"/>
                <a:cs typeface="Cambria" panose="02040503050406030204"/>
              </a:rPr>
              <a:t> </a:t>
            </a:r>
            <a:r>
              <a:rPr sz="2200" dirty="0">
                <a:latin typeface="Cambria" panose="02040503050406030204"/>
                <a:cs typeface="Cambria" panose="02040503050406030204"/>
              </a:rPr>
              <a:t>at</a:t>
            </a:r>
            <a:r>
              <a:rPr sz="2200" spc="-10" dirty="0">
                <a:latin typeface="Cambria" panose="02040503050406030204"/>
                <a:cs typeface="Cambria" panose="02040503050406030204"/>
              </a:rPr>
              <a:t> </a:t>
            </a:r>
            <a:r>
              <a:rPr sz="2200" dirty="0">
                <a:latin typeface="Cambria" panose="02040503050406030204"/>
                <a:cs typeface="Cambria" panose="02040503050406030204"/>
              </a:rPr>
              <a:t>all</a:t>
            </a:r>
            <a:r>
              <a:rPr sz="2200" spc="-114" dirty="0">
                <a:latin typeface="Cambria" panose="02040503050406030204"/>
                <a:cs typeface="Cambria" panose="02040503050406030204"/>
              </a:rPr>
              <a:t> </a:t>
            </a:r>
            <a:r>
              <a:rPr sz="2200" spc="-30" dirty="0">
                <a:latin typeface="Cambria" panose="02040503050406030204"/>
                <a:cs typeface="Cambria" panose="02040503050406030204"/>
              </a:rPr>
              <a:t>decision</a:t>
            </a:r>
            <a:r>
              <a:rPr sz="2200" spc="50" dirty="0">
                <a:latin typeface="Cambria" panose="02040503050406030204"/>
                <a:cs typeface="Cambria" panose="02040503050406030204"/>
              </a:rPr>
              <a:t> </a:t>
            </a:r>
            <a:r>
              <a:rPr sz="2200" spc="-10" dirty="0">
                <a:latin typeface="Cambria" panose="02040503050406030204"/>
                <a:cs typeface="Cambria" panose="02040503050406030204"/>
              </a:rPr>
              <a:t>stages.</a:t>
            </a:r>
            <a:endParaRPr sz="2200" dirty="0">
              <a:latin typeface="Cambria" panose="02040503050406030204"/>
              <a:cs typeface="Cambria" panose="02040503050406030204"/>
            </a:endParaRPr>
          </a:p>
          <a:p>
            <a:pPr>
              <a:lnSpc>
                <a:spcPct val="100000"/>
              </a:lnSpc>
              <a:spcBef>
                <a:spcPts val="995"/>
              </a:spcBef>
            </a:pPr>
            <a:endParaRPr sz="2200" dirty="0">
              <a:latin typeface="Cambria" panose="02040503050406030204"/>
              <a:cs typeface="Cambria" panose="02040503050406030204"/>
            </a:endParaRPr>
          </a:p>
        </p:txBody>
      </p:sp>
      <p:pic>
        <p:nvPicPr>
          <p:cNvPr id="4" name="Picture 3"/>
          <p:cNvPicPr>
            <a:picLocks noChangeAspect="1"/>
          </p:cNvPicPr>
          <p:nvPr/>
        </p:nvPicPr>
        <p:blipFill>
          <a:blip r:embed="rId2"/>
          <a:stretch>
            <a:fillRect/>
          </a:stretch>
        </p:blipFill>
        <p:spPr>
          <a:xfrm>
            <a:off x="6781800" y="865410"/>
            <a:ext cx="1201016" cy="5127180"/>
          </a:xfrm>
          <a:prstGeom prst="rect">
            <a:avLst/>
          </a:prstGeom>
        </p:spPr>
      </p:pic>
      <p:sp>
        <p:nvSpPr>
          <p:cNvPr id="5" name="Footer Placeholder 4"/>
          <p:cNvSpPr>
            <a:spLocks noGrp="1"/>
          </p:cNvSpPr>
          <p:nvPr>
            <p:ph type="ftr" sz="quarter" idx="5"/>
          </p:nvPr>
        </p:nvSpPr>
        <p:spPr/>
        <p:txBody>
          <a:bodyPr/>
          <a:lstStyle/>
          <a:p>
            <a:r>
              <a:rPr lang="en-US"/>
              <a:t>MG1002 Instructor: Dr. Syed Shujaat Ali Shah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9124" y="198139"/>
            <a:ext cx="5362575" cy="862330"/>
          </a:xfrm>
          <a:prstGeom prst="rect">
            <a:avLst/>
          </a:prstGeom>
        </p:spPr>
        <p:txBody>
          <a:bodyPr vert="horz" wrap="square" lIns="0" tIns="17145" rIns="0" bIns="0" rtlCol="0">
            <a:spAutoFit/>
          </a:bodyPr>
          <a:lstStyle/>
          <a:p>
            <a:pPr marL="12700">
              <a:lnSpc>
                <a:spcPct val="100000"/>
              </a:lnSpc>
              <a:spcBef>
                <a:spcPts val="135"/>
              </a:spcBef>
            </a:pPr>
            <a:r>
              <a:rPr sz="2700" spc="120" dirty="0">
                <a:solidFill>
                  <a:srgbClr val="F70C00"/>
                </a:solidFill>
                <a:latin typeface="Times New Roman" panose="02020603050405020304"/>
                <a:cs typeface="Times New Roman" panose="02020603050405020304"/>
              </a:rPr>
              <a:t>Consumer</a:t>
            </a:r>
            <a:r>
              <a:rPr sz="2700" spc="405" dirty="0">
                <a:solidFill>
                  <a:srgbClr val="F70C00"/>
                </a:solidFill>
                <a:latin typeface="Times New Roman" panose="02020603050405020304"/>
                <a:cs typeface="Times New Roman" panose="02020603050405020304"/>
              </a:rPr>
              <a:t> </a:t>
            </a:r>
            <a:r>
              <a:rPr sz="2700" dirty="0">
                <a:solidFill>
                  <a:srgbClr val="F00500"/>
                </a:solidFill>
                <a:latin typeface="Times New Roman" panose="02020603050405020304"/>
                <a:cs typeface="Times New Roman" panose="02020603050405020304"/>
              </a:rPr>
              <a:t>Decision</a:t>
            </a:r>
            <a:r>
              <a:rPr sz="2700" spc="355" dirty="0">
                <a:solidFill>
                  <a:srgbClr val="F00500"/>
                </a:solidFill>
                <a:latin typeface="Times New Roman" panose="02020603050405020304"/>
                <a:cs typeface="Times New Roman" panose="02020603050405020304"/>
              </a:rPr>
              <a:t> </a:t>
            </a:r>
            <a:r>
              <a:rPr sz="2700" spc="75" dirty="0">
                <a:solidFill>
                  <a:srgbClr val="F60507"/>
                </a:solidFill>
                <a:latin typeface="Times New Roman" panose="02020603050405020304"/>
                <a:cs typeface="Times New Roman" panose="02020603050405020304"/>
              </a:rPr>
              <a:t>Buying</a:t>
            </a:r>
            <a:r>
              <a:rPr sz="2700" spc="225" dirty="0">
                <a:solidFill>
                  <a:srgbClr val="F60507"/>
                </a:solidFill>
                <a:latin typeface="Times New Roman" panose="02020603050405020304"/>
                <a:cs typeface="Times New Roman" panose="02020603050405020304"/>
              </a:rPr>
              <a:t> </a:t>
            </a:r>
            <a:r>
              <a:rPr sz="2700" spc="65" dirty="0">
                <a:solidFill>
                  <a:srgbClr val="F40301"/>
                </a:solidFill>
                <a:latin typeface="Times New Roman" panose="02020603050405020304"/>
                <a:cs typeface="Times New Roman" panose="02020603050405020304"/>
              </a:rPr>
              <a:t>Process</a:t>
            </a:r>
            <a:endParaRPr sz="2700">
              <a:latin typeface="Times New Roman" panose="02020603050405020304"/>
              <a:cs typeface="Times New Roman" panose="02020603050405020304"/>
            </a:endParaRPr>
          </a:p>
          <a:p>
            <a:pPr marL="3636010">
              <a:lnSpc>
                <a:spcPct val="100000"/>
              </a:lnSpc>
              <a:spcBef>
                <a:spcPts val="65"/>
              </a:spcBef>
            </a:pPr>
            <a:r>
              <a:rPr sz="2700" spc="-25" dirty="0">
                <a:solidFill>
                  <a:srgbClr val="D80F0F"/>
                </a:solidFill>
                <a:latin typeface="Times New Roman" panose="02020603050405020304"/>
                <a:cs typeface="Times New Roman" panose="02020603050405020304"/>
              </a:rPr>
              <a:t>(1)</a:t>
            </a:r>
            <a:endParaRPr sz="2700">
              <a:latin typeface="Times New Roman" panose="02020603050405020304"/>
              <a:cs typeface="Times New Roman" panose="02020603050405020304"/>
            </a:endParaRPr>
          </a:p>
        </p:txBody>
      </p:sp>
      <p:sp>
        <p:nvSpPr>
          <p:cNvPr id="3" name="object 3"/>
          <p:cNvSpPr txBox="1"/>
          <p:nvPr/>
        </p:nvSpPr>
        <p:spPr>
          <a:xfrm>
            <a:off x="875530" y="1046459"/>
            <a:ext cx="7181850" cy="4633704"/>
          </a:xfrm>
          <a:prstGeom prst="rect">
            <a:avLst/>
          </a:prstGeom>
        </p:spPr>
        <p:txBody>
          <a:bodyPr vert="horz" wrap="square" lIns="0" tIns="17145" rIns="0" bIns="0" rtlCol="0">
            <a:spAutoFit/>
          </a:bodyPr>
          <a:lstStyle/>
          <a:p>
            <a:pPr marL="89535" algn="ctr">
              <a:lnSpc>
                <a:spcPct val="100000"/>
              </a:lnSpc>
              <a:spcBef>
                <a:spcPts val="135"/>
              </a:spcBef>
              <a:tabLst>
                <a:tab pos="1482090" algn="l"/>
              </a:tabLst>
            </a:pPr>
            <a:r>
              <a:rPr sz="2700" spc="90" dirty="0">
                <a:solidFill>
                  <a:srgbClr val="F60300"/>
                </a:solidFill>
                <a:latin typeface="Times New Roman" panose="02020603050405020304"/>
                <a:cs typeface="Times New Roman" panose="02020603050405020304"/>
              </a:rPr>
              <a:t>Problem</a:t>
            </a:r>
            <a:r>
              <a:rPr lang="en-US" sz="2700" spc="90" dirty="0">
                <a:solidFill>
                  <a:srgbClr val="F60300"/>
                </a:solidFill>
                <a:latin typeface="Times New Roman" panose="02020603050405020304"/>
                <a:cs typeface="Times New Roman" panose="02020603050405020304"/>
              </a:rPr>
              <a:t>/Gap/Need Recognition</a:t>
            </a:r>
            <a:endParaRPr sz="2700" dirty="0">
              <a:latin typeface="Times New Roman" panose="02020603050405020304"/>
              <a:cs typeface="Times New Roman" panose="02020603050405020304"/>
            </a:endParaRPr>
          </a:p>
          <a:p>
            <a:pPr marL="12700">
              <a:lnSpc>
                <a:spcPct val="100000"/>
              </a:lnSpc>
              <a:spcBef>
                <a:spcPts val="1640"/>
              </a:spcBef>
            </a:pPr>
            <a:r>
              <a:rPr sz="2250" spc="55" dirty="0">
                <a:latin typeface="Times New Roman" panose="02020603050405020304"/>
                <a:cs typeface="Times New Roman" panose="02020603050405020304"/>
              </a:rPr>
              <a:t>Marketers</a:t>
            </a:r>
            <a:r>
              <a:rPr sz="2250" spc="150" dirty="0">
                <a:latin typeface="Times New Roman" panose="02020603050405020304"/>
                <a:cs typeface="Times New Roman" panose="02020603050405020304"/>
              </a:rPr>
              <a:t> </a:t>
            </a:r>
            <a:r>
              <a:rPr sz="2250" dirty="0">
                <a:latin typeface="Times New Roman" panose="02020603050405020304"/>
                <a:cs typeface="Times New Roman" panose="02020603050405020304"/>
              </a:rPr>
              <a:t>need</a:t>
            </a:r>
            <a:r>
              <a:rPr sz="2250" spc="114" dirty="0">
                <a:latin typeface="Times New Roman" panose="02020603050405020304"/>
                <a:cs typeface="Times New Roman" panose="02020603050405020304"/>
              </a:rPr>
              <a:t> </a:t>
            </a:r>
            <a:r>
              <a:rPr sz="2250" spc="30" dirty="0">
                <a:latin typeface="Times New Roman" panose="02020603050405020304"/>
                <a:cs typeface="Times New Roman" panose="02020603050405020304"/>
              </a:rPr>
              <a:t>to:</a:t>
            </a:r>
            <a:endParaRPr sz="2250" dirty="0">
              <a:latin typeface="Times New Roman" panose="02020603050405020304"/>
              <a:cs typeface="Times New Roman" panose="02020603050405020304"/>
            </a:endParaRPr>
          </a:p>
          <a:p>
            <a:pPr marL="599440">
              <a:lnSpc>
                <a:spcPct val="100000"/>
              </a:lnSpc>
              <a:spcBef>
                <a:spcPts val="1215"/>
              </a:spcBef>
              <a:tabLst>
                <a:tab pos="1595120" algn="l"/>
                <a:tab pos="3853815" algn="l"/>
                <a:tab pos="5240020" algn="l"/>
                <a:tab pos="5483225" algn="l"/>
                <a:tab pos="6667500" algn="l"/>
              </a:tabLst>
            </a:pPr>
            <a:r>
              <a:rPr sz="2200" spc="-10" dirty="0">
                <a:latin typeface="Times New Roman" panose="02020603050405020304"/>
                <a:cs typeface="Times New Roman" panose="02020603050405020304"/>
              </a:rPr>
              <a:t>Identify</a:t>
            </a:r>
            <a:r>
              <a:rPr sz="2200" dirty="0">
                <a:latin typeface="Times New Roman" panose="02020603050405020304"/>
                <a:cs typeface="Times New Roman" panose="02020603050405020304"/>
              </a:rPr>
              <a:t>	the</a:t>
            </a:r>
            <a:r>
              <a:rPr sz="2200" spc="190" dirty="0">
                <a:latin typeface="Times New Roman" panose="02020603050405020304"/>
                <a:cs typeface="Times New Roman" panose="02020603050405020304"/>
              </a:rPr>
              <a:t> </a:t>
            </a:r>
            <a:r>
              <a:rPr sz="2200" spc="-10" dirty="0">
                <a:latin typeface="Times New Roman" panose="02020603050405020304"/>
                <a:cs typeface="Times New Roman" panose="02020603050405020304"/>
              </a:rPr>
              <a:t>circumstances</a:t>
            </a:r>
            <a:r>
              <a:rPr sz="2200" dirty="0">
                <a:latin typeface="Times New Roman" panose="02020603050405020304"/>
                <a:cs typeface="Times New Roman" panose="02020603050405020304"/>
              </a:rPr>
              <a:t>	that</a:t>
            </a:r>
            <a:r>
              <a:rPr sz="2200" spc="254" dirty="0">
                <a:latin typeface="Times New Roman" panose="02020603050405020304"/>
                <a:cs typeface="Times New Roman" panose="02020603050405020304"/>
              </a:rPr>
              <a:t> </a:t>
            </a:r>
            <a:r>
              <a:rPr sz="2200" spc="-10" dirty="0">
                <a:latin typeface="Times New Roman" panose="02020603050405020304"/>
                <a:cs typeface="Times New Roman" panose="02020603050405020304"/>
              </a:rPr>
              <a:t>trigger</a:t>
            </a:r>
            <a:r>
              <a:rPr sz="2200" dirty="0">
                <a:latin typeface="Times New Roman" panose="02020603050405020304"/>
                <a:cs typeface="Times New Roman" panose="02020603050405020304"/>
              </a:rPr>
              <a:t>	</a:t>
            </a:r>
            <a:r>
              <a:rPr sz="2200" spc="-50" dirty="0">
                <a:latin typeface="Times New Roman" panose="02020603050405020304"/>
                <a:cs typeface="Times New Roman" panose="02020603050405020304"/>
              </a:rPr>
              <a:t>a</a:t>
            </a:r>
            <a:r>
              <a:rPr sz="2200" dirty="0">
                <a:latin typeface="Times New Roman" panose="02020603050405020304"/>
                <a:cs typeface="Times New Roman" panose="02020603050405020304"/>
              </a:rPr>
              <a:t>	</a:t>
            </a:r>
            <a:r>
              <a:rPr sz="2200" spc="-10" dirty="0">
                <a:latin typeface="Times New Roman" panose="02020603050405020304"/>
                <a:cs typeface="Times New Roman" panose="02020603050405020304"/>
              </a:rPr>
              <a:t>particular</a:t>
            </a:r>
            <a:r>
              <a:rPr sz="2200" dirty="0">
                <a:latin typeface="Times New Roman" panose="02020603050405020304"/>
                <a:cs typeface="Times New Roman" panose="02020603050405020304"/>
              </a:rPr>
              <a:t>	</a:t>
            </a:r>
            <a:r>
              <a:rPr sz="2200" spc="-45" dirty="0">
                <a:latin typeface="Times New Roman" panose="02020603050405020304"/>
                <a:cs typeface="Times New Roman" panose="02020603050405020304"/>
              </a:rPr>
              <a:t>need</a:t>
            </a:r>
            <a:endParaRPr sz="2200" dirty="0">
              <a:latin typeface="Times New Roman" panose="02020603050405020304"/>
              <a:cs typeface="Times New Roman" panose="02020603050405020304"/>
            </a:endParaRPr>
          </a:p>
          <a:p>
            <a:pPr marL="589280">
              <a:lnSpc>
                <a:spcPct val="100000"/>
              </a:lnSpc>
              <a:spcBef>
                <a:spcPts val="785"/>
              </a:spcBef>
            </a:pPr>
            <a:r>
              <a:rPr sz="2150" dirty="0">
                <a:latin typeface="Times New Roman" panose="02020603050405020304"/>
                <a:cs typeface="Times New Roman" panose="02020603050405020304"/>
              </a:rPr>
              <a:t>by</a:t>
            </a:r>
            <a:r>
              <a:rPr sz="2150" spc="60" dirty="0">
                <a:latin typeface="Times New Roman" panose="02020603050405020304"/>
                <a:cs typeface="Times New Roman" panose="02020603050405020304"/>
              </a:rPr>
              <a:t> </a:t>
            </a:r>
            <a:r>
              <a:rPr sz="2150" dirty="0">
                <a:latin typeface="Times New Roman" panose="02020603050405020304"/>
                <a:cs typeface="Times New Roman" panose="02020603050405020304"/>
              </a:rPr>
              <a:t>gathering</a:t>
            </a:r>
            <a:r>
              <a:rPr sz="2150" spc="135" dirty="0">
                <a:latin typeface="Times New Roman" panose="02020603050405020304"/>
                <a:cs typeface="Times New Roman" panose="02020603050405020304"/>
              </a:rPr>
              <a:t> </a:t>
            </a:r>
            <a:r>
              <a:rPr sz="2150" dirty="0">
                <a:latin typeface="Times New Roman" panose="02020603050405020304"/>
                <a:cs typeface="Times New Roman" panose="02020603050405020304"/>
              </a:rPr>
              <a:t>information</a:t>
            </a:r>
            <a:r>
              <a:rPr sz="2150" spc="130" dirty="0">
                <a:latin typeface="Times New Roman" panose="02020603050405020304"/>
                <a:cs typeface="Times New Roman" panose="02020603050405020304"/>
              </a:rPr>
              <a:t> </a:t>
            </a:r>
            <a:r>
              <a:rPr sz="2150" dirty="0">
                <a:latin typeface="Times New Roman" panose="02020603050405020304"/>
                <a:cs typeface="Times New Roman" panose="02020603050405020304"/>
              </a:rPr>
              <a:t>from</a:t>
            </a:r>
            <a:r>
              <a:rPr sz="2150" spc="145" dirty="0">
                <a:latin typeface="Times New Roman" panose="02020603050405020304"/>
                <a:cs typeface="Times New Roman" panose="02020603050405020304"/>
              </a:rPr>
              <a:t> </a:t>
            </a:r>
            <a:r>
              <a:rPr sz="2150" dirty="0">
                <a:latin typeface="Times New Roman" panose="02020603050405020304"/>
                <a:cs typeface="Times New Roman" panose="02020603050405020304"/>
              </a:rPr>
              <a:t>a</a:t>
            </a:r>
            <a:r>
              <a:rPr sz="2150" spc="40" dirty="0">
                <a:latin typeface="Times New Roman" panose="02020603050405020304"/>
                <a:cs typeface="Times New Roman" panose="02020603050405020304"/>
              </a:rPr>
              <a:t> </a:t>
            </a:r>
            <a:r>
              <a:rPr sz="2150" dirty="0">
                <a:latin typeface="Times New Roman" panose="02020603050405020304"/>
                <a:cs typeface="Times New Roman" panose="02020603050405020304"/>
              </a:rPr>
              <a:t>number</a:t>
            </a:r>
            <a:r>
              <a:rPr sz="2150" spc="145" dirty="0">
                <a:latin typeface="Times New Roman" panose="02020603050405020304"/>
                <a:cs typeface="Times New Roman" panose="02020603050405020304"/>
              </a:rPr>
              <a:t> </a:t>
            </a:r>
            <a:r>
              <a:rPr sz="2150" dirty="0">
                <a:latin typeface="Times New Roman" panose="02020603050405020304"/>
                <a:cs typeface="Times New Roman" panose="02020603050405020304"/>
              </a:rPr>
              <a:t>of</a:t>
            </a:r>
            <a:r>
              <a:rPr sz="2150" spc="135" dirty="0">
                <a:latin typeface="Times New Roman" panose="02020603050405020304"/>
                <a:cs typeface="Times New Roman" panose="02020603050405020304"/>
              </a:rPr>
              <a:t> </a:t>
            </a:r>
            <a:r>
              <a:rPr sz="2150" spc="-10" dirty="0">
                <a:latin typeface="Times New Roman" panose="02020603050405020304"/>
                <a:cs typeface="Times New Roman" panose="02020603050405020304"/>
              </a:rPr>
              <a:t>consumers.</a:t>
            </a:r>
            <a:endParaRPr sz="2150" dirty="0">
              <a:latin typeface="Times New Roman" panose="02020603050405020304"/>
              <a:cs typeface="Times New Roman" panose="02020603050405020304"/>
            </a:endParaRPr>
          </a:p>
          <a:p>
            <a:pPr marL="589280" marR="22225" indent="3175">
              <a:lnSpc>
                <a:spcPct val="128000"/>
              </a:lnSpc>
              <a:spcBef>
                <a:spcPts val="440"/>
              </a:spcBef>
              <a:tabLst>
                <a:tab pos="1791970" algn="l"/>
                <a:tab pos="3173095" algn="l"/>
                <a:tab pos="4568190" algn="l"/>
                <a:tab pos="5236210" algn="l"/>
                <a:tab pos="6097270" algn="l"/>
              </a:tabLst>
            </a:pPr>
            <a:r>
              <a:rPr sz="2250" spc="-10" dirty="0">
                <a:latin typeface="Times New Roman" panose="02020603050405020304"/>
                <a:cs typeface="Times New Roman" panose="02020603050405020304"/>
              </a:rPr>
              <a:t>Develop</a:t>
            </a:r>
            <a:r>
              <a:rPr sz="2250" dirty="0">
                <a:latin typeface="Times New Roman" panose="02020603050405020304"/>
                <a:cs typeface="Times New Roman" panose="02020603050405020304"/>
              </a:rPr>
              <a:t>	</a:t>
            </a:r>
            <a:r>
              <a:rPr sz="2250" spc="-10" dirty="0">
                <a:latin typeface="Times New Roman" panose="02020603050405020304"/>
                <a:cs typeface="Times New Roman" panose="02020603050405020304"/>
              </a:rPr>
              <a:t>marketing</a:t>
            </a:r>
            <a:r>
              <a:rPr sz="2250" dirty="0">
                <a:latin typeface="Times New Roman" panose="02020603050405020304"/>
                <a:cs typeface="Times New Roman" panose="02020603050405020304"/>
              </a:rPr>
              <a:t>	</a:t>
            </a:r>
            <a:r>
              <a:rPr sz="2250" spc="-10" dirty="0">
                <a:latin typeface="Times New Roman" panose="02020603050405020304"/>
                <a:cs typeface="Times New Roman" panose="02020603050405020304"/>
              </a:rPr>
              <a:t>strategies</a:t>
            </a:r>
            <a:r>
              <a:rPr sz="2250" dirty="0">
                <a:latin typeface="Times New Roman" panose="02020603050405020304"/>
                <a:cs typeface="Times New Roman" panose="02020603050405020304"/>
              </a:rPr>
              <a:t>	</a:t>
            </a:r>
            <a:r>
              <a:rPr sz="2250" spc="-20" dirty="0">
                <a:latin typeface="Times New Roman" panose="02020603050405020304"/>
                <a:cs typeface="Times New Roman" panose="02020603050405020304"/>
              </a:rPr>
              <a:t>that</a:t>
            </a:r>
            <a:r>
              <a:rPr sz="2250" dirty="0">
                <a:latin typeface="Times New Roman" panose="02020603050405020304"/>
                <a:cs typeface="Times New Roman" panose="02020603050405020304"/>
              </a:rPr>
              <a:t>	</a:t>
            </a:r>
            <a:r>
              <a:rPr sz="2250" spc="-10" dirty="0">
                <a:latin typeface="Times New Roman" panose="02020603050405020304"/>
                <a:cs typeface="Times New Roman" panose="02020603050405020304"/>
              </a:rPr>
              <a:t>spark</a:t>
            </a:r>
            <a:r>
              <a:rPr sz="2250" dirty="0">
                <a:latin typeface="Times New Roman" panose="02020603050405020304"/>
                <a:cs typeface="Times New Roman" panose="02020603050405020304"/>
              </a:rPr>
              <a:t>	</a:t>
            </a:r>
            <a:r>
              <a:rPr sz="2250" spc="-70" dirty="0">
                <a:latin typeface="Times New Roman" panose="02020603050405020304"/>
                <a:cs typeface="Times New Roman" panose="02020603050405020304"/>
              </a:rPr>
              <a:t>consumer </a:t>
            </a:r>
            <a:r>
              <a:rPr sz="2250" spc="-10" dirty="0">
                <a:latin typeface="Times New Roman" panose="02020603050405020304"/>
                <a:cs typeface="Times New Roman" panose="02020603050405020304"/>
              </a:rPr>
              <a:t>interest.</a:t>
            </a:r>
            <a:endParaRPr sz="2250" dirty="0">
              <a:latin typeface="Times New Roman" panose="02020603050405020304"/>
              <a:cs typeface="Times New Roman" panose="02020603050405020304"/>
            </a:endParaRPr>
          </a:p>
          <a:p>
            <a:pPr marL="18415" marR="5715" indent="3175" algn="just">
              <a:lnSpc>
                <a:spcPct val="129000"/>
              </a:lnSpc>
              <a:spcBef>
                <a:spcPts val="460"/>
              </a:spcBef>
            </a:pPr>
            <a:r>
              <a:rPr sz="2150" dirty="0">
                <a:latin typeface="Times New Roman" panose="02020603050405020304"/>
                <a:cs typeface="Times New Roman" panose="02020603050405020304"/>
              </a:rPr>
              <a:t>Particularly</a:t>
            </a:r>
            <a:r>
              <a:rPr sz="2150" spc="459" dirty="0">
                <a:latin typeface="Times New Roman" panose="02020603050405020304"/>
                <a:cs typeface="Times New Roman" panose="02020603050405020304"/>
              </a:rPr>
              <a:t> </a:t>
            </a:r>
            <a:r>
              <a:rPr sz="2150" dirty="0">
                <a:latin typeface="Times New Roman" panose="02020603050405020304"/>
                <a:cs typeface="Times New Roman" panose="02020603050405020304"/>
              </a:rPr>
              <a:t>for</a:t>
            </a:r>
            <a:r>
              <a:rPr sz="2150" spc="335" dirty="0">
                <a:latin typeface="Times New Roman" panose="02020603050405020304"/>
                <a:cs typeface="Times New Roman" panose="02020603050405020304"/>
              </a:rPr>
              <a:t> </a:t>
            </a:r>
            <a:r>
              <a:rPr sz="2150" dirty="0">
                <a:latin typeface="Times New Roman" panose="02020603050405020304"/>
                <a:cs typeface="Times New Roman" panose="02020603050405020304"/>
              </a:rPr>
              <a:t>discretionary</a:t>
            </a:r>
            <a:r>
              <a:rPr sz="2150" spc="30" dirty="0">
                <a:latin typeface="Times New Roman" panose="02020603050405020304"/>
                <a:cs typeface="Times New Roman" panose="02020603050405020304"/>
              </a:rPr>
              <a:t>  </a:t>
            </a:r>
            <a:r>
              <a:rPr sz="2150" dirty="0">
                <a:latin typeface="Times New Roman" panose="02020603050405020304"/>
                <a:cs typeface="Times New Roman" panose="02020603050405020304"/>
              </a:rPr>
              <a:t>purchases</a:t>
            </a:r>
            <a:r>
              <a:rPr sz="2150" spc="484" dirty="0">
                <a:latin typeface="Times New Roman" panose="02020603050405020304"/>
                <a:cs typeface="Times New Roman" panose="02020603050405020304"/>
              </a:rPr>
              <a:t> </a:t>
            </a:r>
            <a:r>
              <a:rPr sz="2150" dirty="0">
                <a:latin typeface="Times New Roman" panose="02020603050405020304"/>
                <a:cs typeface="Times New Roman" panose="02020603050405020304"/>
              </a:rPr>
              <a:t>such</a:t>
            </a:r>
            <a:r>
              <a:rPr sz="2150" spc="415" dirty="0">
                <a:latin typeface="Times New Roman" panose="02020603050405020304"/>
                <a:cs typeface="Times New Roman" panose="02020603050405020304"/>
              </a:rPr>
              <a:t> </a:t>
            </a:r>
            <a:r>
              <a:rPr sz="2150" dirty="0">
                <a:latin typeface="Times New Roman" panose="02020603050405020304"/>
                <a:cs typeface="Times New Roman" panose="02020603050405020304"/>
              </a:rPr>
              <a:t>as</a:t>
            </a:r>
            <a:r>
              <a:rPr sz="2150" spc="315" dirty="0">
                <a:latin typeface="Times New Roman" panose="02020603050405020304"/>
                <a:cs typeface="Times New Roman" panose="02020603050405020304"/>
              </a:rPr>
              <a:t> </a:t>
            </a:r>
            <a:r>
              <a:rPr sz="2150" dirty="0">
                <a:latin typeface="Times New Roman" panose="02020603050405020304"/>
                <a:cs typeface="Times New Roman" panose="02020603050405020304"/>
              </a:rPr>
              <a:t>luxury</a:t>
            </a:r>
            <a:r>
              <a:rPr sz="2150" spc="434" dirty="0">
                <a:latin typeface="Times New Roman" panose="02020603050405020304"/>
                <a:cs typeface="Times New Roman" panose="02020603050405020304"/>
              </a:rPr>
              <a:t> </a:t>
            </a:r>
            <a:r>
              <a:rPr sz="2150" spc="-10" dirty="0">
                <a:latin typeface="Times New Roman" panose="02020603050405020304"/>
                <a:cs typeface="Times New Roman" panose="02020603050405020304"/>
              </a:rPr>
              <a:t>goods, </a:t>
            </a:r>
            <a:r>
              <a:rPr sz="2150" dirty="0">
                <a:latin typeface="Times New Roman" panose="02020603050405020304"/>
                <a:cs typeface="Times New Roman" panose="02020603050405020304"/>
              </a:rPr>
              <a:t>vacation</a:t>
            </a:r>
            <a:r>
              <a:rPr sz="2150" spc="395" dirty="0">
                <a:latin typeface="Times New Roman" panose="02020603050405020304"/>
                <a:cs typeface="Times New Roman" panose="02020603050405020304"/>
              </a:rPr>
              <a:t> </a:t>
            </a:r>
            <a:r>
              <a:rPr sz="2150" dirty="0">
                <a:latin typeface="Times New Roman" panose="02020603050405020304"/>
                <a:cs typeface="Times New Roman" panose="02020603050405020304"/>
              </a:rPr>
              <a:t>packages,</a:t>
            </a:r>
            <a:r>
              <a:rPr sz="2150" spc="275" dirty="0">
                <a:latin typeface="Times New Roman" panose="02020603050405020304"/>
                <a:cs typeface="Times New Roman" panose="02020603050405020304"/>
              </a:rPr>
              <a:t> </a:t>
            </a:r>
            <a:r>
              <a:rPr sz="2150" dirty="0">
                <a:latin typeface="Times New Roman" panose="02020603050405020304"/>
                <a:cs typeface="Times New Roman" panose="02020603050405020304"/>
              </a:rPr>
              <a:t>and</a:t>
            </a:r>
            <a:r>
              <a:rPr sz="2150" spc="245" dirty="0">
                <a:latin typeface="Times New Roman" panose="02020603050405020304"/>
                <a:cs typeface="Times New Roman" panose="02020603050405020304"/>
              </a:rPr>
              <a:t> </a:t>
            </a:r>
            <a:r>
              <a:rPr sz="2150" dirty="0">
                <a:latin typeface="Times New Roman" panose="02020603050405020304"/>
                <a:cs typeface="Times New Roman" panose="02020603050405020304"/>
              </a:rPr>
              <a:t>entertainment</a:t>
            </a:r>
            <a:r>
              <a:rPr sz="2150" spc="385" dirty="0">
                <a:latin typeface="Times New Roman" panose="02020603050405020304"/>
                <a:cs typeface="Times New Roman" panose="02020603050405020304"/>
              </a:rPr>
              <a:t> </a:t>
            </a:r>
            <a:r>
              <a:rPr sz="2150" dirty="0">
                <a:latin typeface="Times New Roman" panose="02020603050405020304"/>
                <a:cs typeface="Times New Roman" panose="02020603050405020304"/>
              </a:rPr>
              <a:t>options,</a:t>
            </a:r>
            <a:r>
              <a:rPr sz="2150" spc="345" dirty="0">
                <a:latin typeface="Times New Roman" panose="02020603050405020304"/>
                <a:cs typeface="Times New Roman" panose="02020603050405020304"/>
              </a:rPr>
              <a:t> </a:t>
            </a:r>
            <a:r>
              <a:rPr sz="2150" spc="105" dirty="0">
                <a:latin typeface="Times New Roman" panose="02020603050405020304"/>
                <a:cs typeface="Times New Roman" panose="02020603050405020304"/>
              </a:rPr>
              <a:t>marketers</a:t>
            </a:r>
            <a:r>
              <a:rPr sz="2150" spc="340" dirty="0">
                <a:latin typeface="Times New Roman" panose="02020603050405020304"/>
                <a:cs typeface="Times New Roman" panose="02020603050405020304"/>
              </a:rPr>
              <a:t> </a:t>
            </a:r>
            <a:r>
              <a:rPr sz="2150" spc="-25" dirty="0">
                <a:latin typeface="Times New Roman" panose="02020603050405020304"/>
                <a:cs typeface="Times New Roman" panose="02020603050405020304"/>
              </a:rPr>
              <a:t>may </a:t>
            </a:r>
            <a:r>
              <a:rPr sz="2300" dirty="0">
                <a:latin typeface="Times New Roman" panose="02020603050405020304"/>
                <a:cs typeface="Times New Roman" panose="02020603050405020304"/>
              </a:rPr>
              <a:t>need</a:t>
            </a:r>
            <a:r>
              <a:rPr sz="2300" spc="325" dirty="0">
                <a:latin typeface="Times New Roman" panose="02020603050405020304"/>
                <a:cs typeface="Times New Roman" panose="02020603050405020304"/>
              </a:rPr>
              <a:t>  </a:t>
            </a:r>
            <a:r>
              <a:rPr sz="2300" dirty="0">
                <a:latin typeface="Times New Roman" panose="02020603050405020304"/>
                <a:cs typeface="Times New Roman" panose="02020603050405020304"/>
              </a:rPr>
              <a:t>to</a:t>
            </a:r>
            <a:r>
              <a:rPr sz="2300" spc="210" dirty="0">
                <a:latin typeface="Times New Roman" panose="02020603050405020304"/>
                <a:cs typeface="Times New Roman" panose="02020603050405020304"/>
              </a:rPr>
              <a:t>  </a:t>
            </a:r>
            <a:r>
              <a:rPr sz="2300" dirty="0">
                <a:latin typeface="Times New Roman" panose="02020603050405020304"/>
                <a:cs typeface="Times New Roman" panose="02020603050405020304"/>
              </a:rPr>
              <a:t>increase</a:t>
            </a:r>
            <a:r>
              <a:rPr sz="2300" spc="310" dirty="0">
                <a:latin typeface="Times New Roman" panose="02020603050405020304"/>
                <a:cs typeface="Times New Roman" panose="02020603050405020304"/>
              </a:rPr>
              <a:t>  </a:t>
            </a:r>
            <a:r>
              <a:rPr sz="2300" dirty="0">
                <a:latin typeface="Times New Roman" panose="02020603050405020304"/>
                <a:cs typeface="Times New Roman" panose="02020603050405020304"/>
              </a:rPr>
              <a:t>consumer</a:t>
            </a:r>
            <a:r>
              <a:rPr sz="2300" spc="335" dirty="0">
                <a:latin typeface="Times New Roman" panose="02020603050405020304"/>
                <a:cs typeface="Times New Roman" panose="02020603050405020304"/>
              </a:rPr>
              <a:t>  </a:t>
            </a:r>
            <a:r>
              <a:rPr sz="2300" dirty="0">
                <a:latin typeface="Times New Roman" panose="02020603050405020304"/>
                <a:cs typeface="Times New Roman" panose="02020603050405020304"/>
              </a:rPr>
              <a:t>motivation</a:t>
            </a:r>
            <a:r>
              <a:rPr sz="2300" spc="315" dirty="0">
                <a:latin typeface="Times New Roman" panose="02020603050405020304"/>
                <a:cs typeface="Times New Roman" panose="02020603050405020304"/>
              </a:rPr>
              <a:t>  </a:t>
            </a:r>
            <a:r>
              <a:rPr sz="2300" dirty="0">
                <a:latin typeface="Times New Roman" panose="02020603050405020304"/>
                <a:cs typeface="Times New Roman" panose="02020603050405020304"/>
              </a:rPr>
              <a:t>so</a:t>
            </a:r>
            <a:r>
              <a:rPr sz="2300" spc="245" dirty="0">
                <a:latin typeface="Times New Roman" panose="02020603050405020304"/>
                <a:cs typeface="Times New Roman" panose="02020603050405020304"/>
              </a:rPr>
              <a:t>  </a:t>
            </a:r>
            <a:r>
              <a:rPr sz="2300" dirty="0">
                <a:latin typeface="Times New Roman" panose="02020603050405020304"/>
                <a:cs typeface="Times New Roman" panose="02020603050405020304"/>
              </a:rPr>
              <a:t>a</a:t>
            </a:r>
            <a:r>
              <a:rPr sz="2300" spc="315" dirty="0">
                <a:latin typeface="Times New Roman" panose="02020603050405020304"/>
                <a:cs typeface="Times New Roman" panose="02020603050405020304"/>
              </a:rPr>
              <a:t>  </a:t>
            </a:r>
            <a:r>
              <a:rPr sz="2300" spc="-10" dirty="0">
                <a:latin typeface="Times New Roman" panose="02020603050405020304"/>
                <a:cs typeface="Times New Roman" panose="02020603050405020304"/>
              </a:rPr>
              <a:t>potential </a:t>
            </a:r>
            <a:r>
              <a:rPr sz="2300" dirty="0">
                <a:latin typeface="Times New Roman" panose="02020603050405020304"/>
                <a:cs typeface="Times New Roman" panose="02020603050405020304"/>
              </a:rPr>
              <a:t>purchase</a:t>
            </a:r>
            <a:r>
              <a:rPr sz="2300" spc="175" dirty="0">
                <a:latin typeface="Times New Roman" panose="02020603050405020304"/>
                <a:cs typeface="Times New Roman" panose="02020603050405020304"/>
              </a:rPr>
              <a:t> </a:t>
            </a:r>
            <a:r>
              <a:rPr sz="2300" spc="-35" dirty="0">
                <a:latin typeface="Times New Roman" panose="02020603050405020304"/>
                <a:cs typeface="Times New Roman" panose="02020603050405020304"/>
              </a:rPr>
              <a:t>gets</a:t>
            </a:r>
            <a:r>
              <a:rPr sz="2300" spc="-60" dirty="0">
                <a:latin typeface="Times New Roman" panose="02020603050405020304"/>
                <a:cs typeface="Times New Roman" panose="02020603050405020304"/>
              </a:rPr>
              <a:t> </a:t>
            </a:r>
            <a:r>
              <a:rPr sz="2300" dirty="0">
                <a:latin typeface="Times New Roman" panose="02020603050405020304"/>
                <a:cs typeface="Times New Roman" panose="02020603050405020304"/>
              </a:rPr>
              <a:t>serious</a:t>
            </a:r>
            <a:r>
              <a:rPr sz="2300" spc="60" dirty="0">
                <a:latin typeface="Times New Roman" panose="02020603050405020304"/>
                <a:cs typeface="Times New Roman" panose="02020603050405020304"/>
              </a:rPr>
              <a:t> </a:t>
            </a:r>
            <a:r>
              <a:rPr sz="2300" spc="-10" dirty="0">
                <a:latin typeface="Times New Roman" panose="02020603050405020304"/>
                <a:cs typeface="Times New Roman" panose="02020603050405020304"/>
              </a:rPr>
              <a:t>consideration.</a:t>
            </a:r>
            <a:endParaRPr sz="2300" dirty="0">
              <a:latin typeface="Times New Roman" panose="02020603050405020304"/>
              <a:cs typeface="Times New Roman" panose="02020603050405020304"/>
            </a:endParaRPr>
          </a:p>
        </p:txBody>
      </p:sp>
      <p:sp>
        <p:nvSpPr>
          <p:cNvPr id="4" name="Footer Placeholder 3"/>
          <p:cNvSpPr>
            <a:spLocks noGrp="1"/>
          </p:cNvSpPr>
          <p:nvPr>
            <p:ph type="ftr" sz="quarter" idx="5"/>
          </p:nvPr>
        </p:nvSpPr>
        <p:spPr/>
        <p:txBody>
          <a:bodyPr/>
          <a:lstStyle/>
          <a:p>
            <a:r>
              <a:rPr lang="en-US"/>
              <a:t>MG1002 Instructor: Dr. Syed Shujaat Ali Shah</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44773" y="1721941"/>
            <a:ext cx="235585" cy="0"/>
          </a:xfrm>
          <a:custGeom>
            <a:avLst/>
            <a:gdLst/>
            <a:ahLst/>
            <a:cxnLst/>
            <a:rect l="l" t="t" r="r" b="b"/>
            <a:pathLst>
              <a:path w="235584">
                <a:moveTo>
                  <a:pt x="0" y="0"/>
                </a:moveTo>
                <a:lnTo>
                  <a:pt x="235148" y="0"/>
                </a:lnTo>
              </a:path>
            </a:pathLst>
          </a:custGeom>
          <a:ln w="20835">
            <a:solidFill>
              <a:srgbClr val="3B4F70"/>
            </a:solidFill>
          </a:ln>
        </p:spPr>
        <p:txBody>
          <a:bodyPr wrap="square" lIns="0" tIns="0" rIns="0" bIns="0" rtlCol="0"/>
          <a:lstStyle/>
          <a:p>
            <a:endParaRPr/>
          </a:p>
        </p:txBody>
      </p:sp>
      <p:sp>
        <p:nvSpPr>
          <p:cNvPr id="3" name="object 3"/>
          <p:cNvSpPr/>
          <p:nvPr/>
        </p:nvSpPr>
        <p:spPr>
          <a:xfrm>
            <a:off x="3750468" y="1721941"/>
            <a:ext cx="994410" cy="0"/>
          </a:xfrm>
          <a:custGeom>
            <a:avLst/>
            <a:gdLst/>
            <a:ahLst/>
            <a:cxnLst/>
            <a:rect l="l" t="t" r="r" b="b"/>
            <a:pathLst>
              <a:path w="994410">
                <a:moveTo>
                  <a:pt x="0" y="0"/>
                </a:moveTo>
                <a:lnTo>
                  <a:pt x="994172" y="0"/>
                </a:lnTo>
              </a:path>
            </a:pathLst>
          </a:custGeom>
          <a:ln w="20835">
            <a:solidFill>
              <a:srgbClr val="3B4F70"/>
            </a:solidFill>
          </a:ln>
        </p:spPr>
        <p:txBody>
          <a:bodyPr wrap="square" lIns="0" tIns="0" rIns="0" bIns="0" rtlCol="0"/>
          <a:lstStyle/>
          <a:p>
            <a:endParaRPr/>
          </a:p>
        </p:txBody>
      </p:sp>
      <p:sp>
        <p:nvSpPr>
          <p:cNvPr id="4" name="object 4"/>
          <p:cNvSpPr/>
          <p:nvPr/>
        </p:nvSpPr>
        <p:spPr>
          <a:xfrm>
            <a:off x="2964656" y="1721941"/>
            <a:ext cx="244475" cy="0"/>
          </a:xfrm>
          <a:custGeom>
            <a:avLst/>
            <a:gdLst/>
            <a:ahLst/>
            <a:cxnLst/>
            <a:rect l="l" t="t" r="r" b="b"/>
            <a:pathLst>
              <a:path w="244475">
                <a:moveTo>
                  <a:pt x="0" y="0"/>
                </a:moveTo>
                <a:lnTo>
                  <a:pt x="244078" y="0"/>
                </a:lnTo>
              </a:path>
            </a:pathLst>
          </a:custGeom>
          <a:ln w="20835">
            <a:solidFill>
              <a:srgbClr val="3B4F70"/>
            </a:solidFill>
          </a:ln>
        </p:spPr>
        <p:txBody>
          <a:bodyPr wrap="square" lIns="0" tIns="0" rIns="0" bIns="0" rtlCol="0"/>
          <a:lstStyle/>
          <a:p>
            <a:endParaRPr/>
          </a:p>
        </p:txBody>
      </p:sp>
      <p:sp>
        <p:nvSpPr>
          <p:cNvPr id="5" name="object 5"/>
          <p:cNvSpPr/>
          <p:nvPr/>
        </p:nvSpPr>
        <p:spPr>
          <a:xfrm>
            <a:off x="7322343" y="1713011"/>
            <a:ext cx="628650" cy="0"/>
          </a:xfrm>
          <a:custGeom>
            <a:avLst/>
            <a:gdLst/>
            <a:ahLst/>
            <a:cxnLst/>
            <a:rect l="l" t="t" r="r" b="b"/>
            <a:pathLst>
              <a:path w="628650">
                <a:moveTo>
                  <a:pt x="0" y="0"/>
                </a:moveTo>
                <a:lnTo>
                  <a:pt x="628054" y="0"/>
                </a:lnTo>
              </a:path>
            </a:pathLst>
          </a:custGeom>
          <a:ln w="20835">
            <a:solidFill>
              <a:srgbClr val="3B4F70"/>
            </a:solidFill>
          </a:ln>
        </p:spPr>
        <p:txBody>
          <a:bodyPr wrap="square" lIns="0" tIns="0" rIns="0" bIns="0" rtlCol="0"/>
          <a:lstStyle/>
          <a:p>
            <a:endParaRPr/>
          </a:p>
        </p:txBody>
      </p:sp>
      <p:pic>
        <p:nvPicPr>
          <p:cNvPr id="6" name="object 6"/>
          <p:cNvPicPr/>
          <p:nvPr/>
        </p:nvPicPr>
        <p:blipFill>
          <a:blip r:embed="rId2" cstate="print"/>
          <a:stretch>
            <a:fillRect/>
          </a:stretch>
        </p:blipFill>
        <p:spPr>
          <a:xfrm>
            <a:off x="250031" y="1902023"/>
            <a:ext cx="1473398" cy="1375171"/>
          </a:xfrm>
          <a:prstGeom prst="rect">
            <a:avLst/>
          </a:prstGeom>
        </p:spPr>
      </p:pic>
      <p:pic>
        <p:nvPicPr>
          <p:cNvPr id="7" name="object 7"/>
          <p:cNvPicPr/>
          <p:nvPr/>
        </p:nvPicPr>
        <p:blipFill>
          <a:blip r:embed="rId3" cstate="print"/>
          <a:stretch>
            <a:fillRect/>
          </a:stretch>
        </p:blipFill>
        <p:spPr>
          <a:xfrm>
            <a:off x="1955601" y="1902023"/>
            <a:ext cx="1455539" cy="1160859"/>
          </a:xfrm>
          <a:prstGeom prst="rect">
            <a:avLst/>
          </a:prstGeom>
        </p:spPr>
      </p:pic>
      <p:pic>
        <p:nvPicPr>
          <p:cNvPr id="8" name="object 8"/>
          <p:cNvPicPr/>
          <p:nvPr/>
        </p:nvPicPr>
        <p:blipFill>
          <a:blip r:embed="rId4" cstate="print"/>
          <a:stretch>
            <a:fillRect/>
          </a:stretch>
        </p:blipFill>
        <p:spPr>
          <a:xfrm>
            <a:off x="3652241" y="1902023"/>
            <a:ext cx="1348383" cy="767953"/>
          </a:xfrm>
          <a:prstGeom prst="rect">
            <a:avLst/>
          </a:prstGeom>
        </p:spPr>
      </p:pic>
      <p:sp>
        <p:nvSpPr>
          <p:cNvPr id="9" name="object 9"/>
          <p:cNvSpPr txBox="1">
            <a:spLocks noGrp="1"/>
          </p:cNvSpPr>
          <p:nvPr>
            <p:ph type="title"/>
          </p:nvPr>
        </p:nvSpPr>
        <p:spPr>
          <a:xfrm>
            <a:off x="688004" y="176063"/>
            <a:ext cx="5370830" cy="906780"/>
          </a:xfrm>
          <a:prstGeom prst="rect">
            <a:avLst/>
          </a:prstGeom>
        </p:spPr>
        <p:txBody>
          <a:bodyPr vert="horz" wrap="square" lIns="0" tIns="15875" rIns="0" bIns="0" rtlCol="0">
            <a:spAutoFit/>
          </a:bodyPr>
          <a:lstStyle/>
          <a:p>
            <a:pPr marL="12700">
              <a:lnSpc>
                <a:spcPts val="3480"/>
              </a:lnSpc>
              <a:spcBef>
                <a:spcPts val="125"/>
              </a:spcBef>
            </a:pPr>
            <a:r>
              <a:rPr sz="2950" dirty="0">
                <a:solidFill>
                  <a:srgbClr val="F20500"/>
                </a:solidFill>
                <a:latin typeface="Times New Roman" panose="02020603050405020304"/>
                <a:cs typeface="Times New Roman" panose="02020603050405020304"/>
              </a:rPr>
              <a:t>Consumer</a:t>
            </a:r>
            <a:r>
              <a:rPr sz="2950" spc="-65" dirty="0">
                <a:solidFill>
                  <a:srgbClr val="F20500"/>
                </a:solidFill>
                <a:latin typeface="Times New Roman" panose="02020603050405020304"/>
                <a:cs typeface="Times New Roman" panose="02020603050405020304"/>
              </a:rPr>
              <a:t> </a:t>
            </a:r>
            <a:r>
              <a:rPr sz="2950" spc="-50" dirty="0">
                <a:solidFill>
                  <a:srgbClr val="F00500"/>
                </a:solidFill>
                <a:latin typeface="Times New Roman" panose="02020603050405020304"/>
                <a:cs typeface="Times New Roman" panose="02020603050405020304"/>
              </a:rPr>
              <a:t>Decision</a:t>
            </a:r>
            <a:r>
              <a:rPr sz="2950" spc="-20" dirty="0">
                <a:solidFill>
                  <a:srgbClr val="F00500"/>
                </a:solidFill>
                <a:latin typeface="Times New Roman" panose="02020603050405020304"/>
                <a:cs typeface="Times New Roman" panose="02020603050405020304"/>
              </a:rPr>
              <a:t> </a:t>
            </a:r>
            <a:r>
              <a:rPr sz="2950" spc="-10" dirty="0">
                <a:solidFill>
                  <a:srgbClr val="F60305"/>
                </a:solidFill>
                <a:latin typeface="Times New Roman" panose="02020603050405020304"/>
                <a:cs typeface="Times New Roman" panose="02020603050405020304"/>
              </a:rPr>
              <a:t>Buying</a:t>
            </a:r>
            <a:r>
              <a:rPr sz="2950" spc="-100" dirty="0">
                <a:solidFill>
                  <a:srgbClr val="F60305"/>
                </a:solidFill>
                <a:latin typeface="Times New Roman" panose="02020603050405020304"/>
                <a:cs typeface="Times New Roman" panose="02020603050405020304"/>
              </a:rPr>
              <a:t> </a:t>
            </a:r>
            <a:r>
              <a:rPr sz="2950" spc="-10" dirty="0">
                <a:solidFill>
                  <a:srgbClr val="EB0A08"/>
                </a:solidFill>
                <a:latin typeface="Times New Roman" panose="02020603050405020304"/>
                <a:cs typeface="Times New Roman" panose="02020603050405020304"/>
              </a:rPr>
              <a:t>Process</a:t>
            </a:r>
            <a:endParaRPr sz="2950">
              <a:latin typeface="Times New Roman" panose="02020603050405020304"/>
              <a:cs typeface="Times New Roman" panose="02020603050405020304"/>
            </a:endParaRPr>
          </a:p>
          <a:p>
            <a:pPr marL="3636010">
              <a:lnSpc>
                <a:spcPts val="3425"/>
              </a:lnSpc>
            </a:pPr>
            <a:r>
              <a:rPr sz="2900" spc="-25" dirty="0">
                <a:solidFill>
                  <a:srgbClr val="D6110F"/>
                </a:solidFill>
                <a:latin typeface="Times New Roman" panose="02020603050405020304"/>
                <a:cs typeface="Times New Roman" panose="02020603050405020304"/>
              </a:rPr>
              <a:t>(2)</a:t>
            </a:r>
            <a:endParaRPr sz="2900">
              <a:latin typeface="Times New Roman" panose="02020603050405020304"/>
              <a:cs typeface="Times New Roman" panose="02020603050405020304"/>
            </a:endParaRPr>
          </a:p>
        </p:txBody>
      </p:sp>
      <p:sp>
        <p:nvSpPr>
          <p:cNvPr id="10" name="object 10"/>
          <p:cNvSpPr txBox="1"/>
          <p:nvPr/>
        </p:nvSpPr>
        <p:spPr>
          <a:xfrm>
            <a:off x="3023057" y="1035050"/>
            <a:ext cx="2991485" cy="472440"/>
          </a:xfrm>
          <a:prstGeom prst="rect">
            <a:avLst/>
          </a:prstGeom>
        </p:spPr>
        <p:txBody>
          <a:bodyPr vert="horz" wrap="square" lIns="0" tIns="16510" rIns="0" bIns="0" rtlCol="0">
            <a:spAutoFit/>
          </a:bodyPr>
          <a:lstStyle/>
          <a:p>
            <a:pPr marL="12700">
              <a:lnSpc>
                <a:spcPct val="100000"/>
              </a:lnSpc>
              <a:spcBef>
                <a:spcPts val="130"/>
              </a:spcBef>
            </a:pPr>
            <a:r>
              <a:rPr sz="2900" spc="50" dirty="0">
                <a:solidFill>
                  <a:srgbClr val="F40705"/>
                </a:solidFill>
                <a:latin typeface="Times New Roman" panose="02020603050405020304"/>
                <a:cs typeface="Times New Roman" panose="02020603050405020304"/>
              </a:rPr>
              <a:t>Information</a:t>
            </a:r>
            <a:r>
              <a:rPr sz="2900" spc="75" dirty="0">
                <a:solidFill>
                  <a:srgbClr val="F40705"/>
                </a:solidFill>
                <a:latin typeface="Times New Roman" panose="02020603050405020304"/>
                <a:cs typeface="Times New Roman" panose="02020603050405020304"/>
              </a:rPr>
              <a:t> </a:t>
            </a:r>
            <a:r>
              <a:rPr sz="2900" spc="-10" dirty="0">
                <a:solidFill>
                  <a:srgbClr val="DD1618"/>
                </a:solidFill>
                <a:latin typeface="Times New Roman" panose="02020603050405020304"/>
                <a:cs typeface="Times New Roman" panose="02020603050405020304"/>
              </a:rPr>
              <a:t>Sea</a:t>
            </a:r>
            <a:r>
              <a:rPr lang="en-US" sz="2900" spc="-10" dirty="0">
                <a:solidFill>
                  <a:srgbClr val="DD1618"/>
                </a:solidFill>
                <a:latin typeface="Times New Roman" panose="02020603050405020304"/>
                <a:cs typeface="Times New Roman" panose="02020603050405020304"/>
              </a:rPr>
              <a:t>rc</a:t>
            </a:r>
            <a:r>
              <a:rPr sz="2900" spc="-10" dirty="0">
                <a:solidFill>
                  <a:srgbClr val="DD1618"/>
                </a:solidFill>
                <a:latin typeface="Times New Roman" panose="02020603050405020304"/>
                <a:cs typeface="Times New Roman" panose="02020603050405020304"/>
              </a:rPr>
              <a:t>h</a:t>
            </a:r>
            <a:endParaRPr sz="2900" dirty="0">
              <a:latin typeface="Times New Roman" panose="02020603050405020304"/>
              <a:cs typeface="Times New Roman" panose="02020603050405020304"/>
            </a:endParaRPr>
          </a:p>
        </p:txBody>
      </p:sp>
      <p:sp>
        <p:nvSpPr>
          <p:cNvPr id="11" name="object 11"/>
          <p:cNvSpPr txBox="1"/>
          <p:nvPr/>
        </p:nvSpPr>
        <p:spPr>
          <a:xfrm>
            <a:off x="791263" y="3373883"/>
            <a:ext cx="7428865" cy="2708910"/>
          </a:xfrm>
          <a:prstGeom prst="rect">
            <a:avLst/>
          </a:prstGeom>
        </p:spPr>
        <p:txBody>
          <a:bodyPr vert="horz" wrap="square" lIns="0" tIns="12065" rIns="0" bIns="0" rtlCol="0">
            <a:spAutoFit/>
          </a:bodyPr>
          <a:lstStyle/>
          <a:p>
            <a:pPr marL="12700">
              <a:lnSpc>
                <a:spcPts val="2630"/>
              </a:lnSpc>
              <a:spcBef>
                <a:spcPts val="95"/>
              </a:spcBef>
            </a:pPr>
            <a:r>
              <a:rPr sz="2200" dirty="0">
                <a:latin typeface="Times New Roman" panose="02020603050405020304"/>
                <a:cs typeface="Times New Roman" panose="02020603050405020304"/>
              </a:rPr>
              <a:t>The</a:t>
            </a:r>
            <a:r>
              <a:rPr sz="2200" spc="-30" dirty="0">
                <a:latin typeface="Times New Roman" panose="02020603050405020304"/>
                <a:cs typeface="Times New Roman" panose="02020603050405020304"/>
              </a:rPr>
              <a:t> </a:t>
            </a:r>
            <a:r>
              <a:rPr sz="2200" spc="55" dirty="0">
                <a:latin typeface="Times New Roman" panose="02020603050405020304"/>
                <a:cs typeface="Times New Roman" panose="02020603050405020304"/>
              </a:rPr>
              <a:t>first</a:t>
            </a:r>
            <a:r>
              <a:rPr sz="2200" spc="125" dirty="0">
                <a:latin typeface="Times New Roman" panose="02020603050405020304"/>
                <a:cs typeface="Times New Roman" panose="02020603050405020304"/>
              </a:rPr>
              <a:t> </a:t>
            </a:r>
            <a:r>
              <a:rPr sz="2200" dirty="0">
                <a:latin typeface="Times New Roman" panose="02020603050405020304"/>
                <a:cs typeface="Times New Roman" panose="02020603050405020304"/>
              </a:rPr>
              <a:t>box</a:t>
            </a:r>
            <a:r>
              <a:rPr sz="2200" spc="55" dirty="0">
                <a:latin typeface="Times New Roman" panose="02020603050405020304"/>
                <a:cs typeface="Times New Roman" panose="02020603050405020304"/>
              </a:rPr>
              <a:t> </a:t>
            </a:r>
            <a:r>
              <a:rPr sz="2200" dirty="0">
                <a:latin typeface="Times New Roman" panose="02020603050405020304"/>
                <a:cs typeface="Times New Roman" panose="02020603050405020304"/>
              </a:rPr>
              <a:t>shows</a:t>
            </a:r>
            <a:r>
              <a:rPr sz="2200" spc="45" dirty="0">
                <a:latin typeface="Times New Roman" panose="02020603050405020304"/>
                <a:cs typeface="Times New Roman" panose="02020603050405020304"/>
              </a:rPr>
              <a:t> </a:t>
            </a:r>
            <a:r>
              <a:rPr sz="2200" spc="65" dirty="0">
                <a:solidFill>
                  <a:srgbClr val="A80A03"/>
                </a:solidFill>
                <a:latin typeface="Times New Roman" panose="02020603050405020304"/>
                <a:cs typeface="Times New Roman" panose="02020603050405020304"/>
              </a:rPr>
              <a:t>the</a:t>
            </a:r>
            <a:r>
              <a:rPr sz="2200" spc="20" dirty="0">
                <a:solidFill>
                  <a:srgbClr val="A80A03"/>
                </a:solidFill>
                <a:latin typeface="Times New Roman" panose="02020603050405020304"/>
                <a:cs typeface="Times New Roman" panose="02020603050405020304"/>
              </a:rPr>
              <a:t> </a:t>
            </a:r>
            <a:r>
              <a:rPr sz="2200" dirty="0">
                <a:solidFill>
                  <a:srgbClr val="AF0505"/>
                </a:solidFill>
                <a:latin typeface="Times New Roman" panose="02020603050405020304"/>
                <a:cs typeface="Times New Roman" panose="02020603050405020304"/>
              </a:rPr>
              <a:t>total</a:t>
            </a:r>
            <a:r>
              <a:rPr sz="2200" spc="60" dirty="0">
                <a:solidFill>
                  <a:srgbClr val="AF0505"/>
                </a:solidFill>
                <a:latin typeface="Times New Roman" panose="02020603050405020304"/>
                <a:cs typeface="Times New Roman" panose="02020603050405020304"/>
              </a:rPr>
              <a:t> </a:t>
            </a:r>
            <a:r>
              <a:rPr sz="2200" dirty="0">
                <a:solidFill>
                  <a:srgbClr val="AA0805"/>
                </a:solidFill>
                <a:latin typeface="Times New Roman" panose="02020603050405020304"/>
                <a:cs typeface="Times New Roman" panose="02020603050405020304"/>
              </a:rPr>
              <a:t>set</a:t>
            </a:r>
            <a:r>
              <a:rPr sz="2200" spc="40" dirty="0">
                <a:solidFill>
                  <a:srgbClr val="AA0805"/>
                </a:solidFill>
                <a:latin typeface="Times New Roman" panose="02020603050405020304"/>
                <a:cs typeface="Times New Roman" panose="02020603050405020304"/>
              </a:rPr>
              <a:t> </a:t>
            </a:r>
            <a:r>
              <a:rPr sz="2200" dirty="0">
                <a:latin typeface="Times New Roman" panose="02020603050405020304"/>
                <a:cs typeface="Times New Roman" panose="02020603050405020304"/>
              </a:rPr>
              <a:t>of</a:t>
            </a:r>
            <a:r>
              <a:rPr sz="2200" spc="170" dirty="0">
                <a:latin typeface="Times New Roman" panose="02020603050405020304"/>
                <a:cs typeface="Times New Roman" panose="02020603050405020304"/>
              </a:rPr>
              <a:t> </a:t>
            </a:r>
            <a:r>
              <a:rPr sz="2200" dirty="0">
                <a:latin typeface="Times New Roman" panose="02020603050405020304"/>
                <a:cs typeface="Times New Roman" panose="02020603050405020304"/>
              </a:rPr>
              <a:t>brands</a:t>
            </a:r>
            <a:r>
              <a:rPr sz="2200" spc="70" dirty="0">
                <a:latin typeface="Times New Roman" panose="02020603050405020304"/>
                <a:cs typeface="Times New Roman" panose="02020603050405020304"/>
              </a:rPr>
              <a:t> </a:t>
            </a:r>
            <a:r>
              <a:rPr sz="2200" spc="-10" dirty="0">
                <a:latin typeface="Times New Roman" panose="02020603050405020304"/>
                <a:cs typeface="Times New Roman" panose="02020603050405020304"/>
              </a:rPr>
              <a:t>available.</a:t>
            </a:r>
            <a:endParaRPr sz="2200" dirty="0">
              <a:latin typeface="Times New Roman" panose="02020603050405020304"/>
              <a:cs typeface="Times New Roman" panose="02020603050405020304"/>
            </a:endParaRPr>
          </a:p>
          <a:p>
            <a:pPr marL="12700">
              <a:lnSpc>
                <a:spcPts val="2665"/>
              </a:lnSpc>
            </a:pPr>
            <a:r>
              <a:rPr sz="2250" dirty="0">
                <a:latin typeface="Times New Roman" panose="02020603050405020304"/>
                <a:cs typeface="Times New Roman" panose="02020603050405020304"/>
              </a:rPr>
              <a:t>The</a:t>
            </a:r>
            <a:r>
              <a:rPr sz="2250" spc="-80" dirty="0">
                <a:latin typeface="Times New Roman" panose="02020603050405020304"/>
                <a:cs typeface="Times New Roman" panose="02020603050405020304"/>
              </a:rPr>
              <a:t> </a:t>
            </a:r>
            <a:r>
              <a:rPr sz="2250" spc="-30" dirty="0">
                <a:latin typeface="Times New Roman" panose="02020603050405020304"/>
                <a:cs typeface="Times New Roman" panose="02020603050405020304"/>
              </a:rPr>
              <a:t>individual</a:t>
            </a:r>
            <a:r>
              <a:rPr sz="2250" spc="10" dirty="0">
                <a:latin typeface="Times New Roman" panose="02020603050405020304"/>
                <a:cs typeface="Times New Roman" panose="02020603050405020304"/>
              </a:rPr>
              <a:t> </a:t>
            </a:r>
            <a:r>
              <a:rPr sz="2250" spc="-25" dirty="0">
                <a:latin typeface="Times New Roman" panose="02020603050405020304"/>
                <a:cs typeface="Times New Roman" panose="02020603050405020304"/>
              </a:rPr>
              <a:t>consumer</a:t>
            </a:r>
            <a:r>
              <a:rPr sz="2250" spc="55" dirty="0">
                <a:latin typeface="Times New Roman" panose="02020603050405020304"/>
                <a:cs typeface="Times New Roman" panose="02020603050405020304"/>
              </a:rPr>
              <a:t> </a:t>
            </a:r>
            <a:r>
              <a:rPr sz="2250" spc="-10" dirty="0">
                <a:latin typeface="Times New Roman" panose="02020603050405020304"/>
                <a:cs typeface="Times New Roman" panose="02020603050405020304"/>
              </a:rPr>
              <a:t>will</a:t>
            </a:r>
            <a:r>
              <a:rPr sz="2250" spc="-65" dirty="0">
                <a:latin typeface="Times New Roman" panose="02020603050405020304"/>
                <a:cs typeface="Times New Roman" panose="02020603050405020304"/>
              </a:rPr>
              <a:t> </a:t>
            </a:r>
            <a:r>
              <a:rPr sz="2250" dirty="0">
                <a:latin typeface="Times New Roman" panose="02020603050405020304"/>
                <a:cs typeface="Times New Roman" panose="02020603050405020304"/>
              </a:rPr>
              <a:t>come</a:t>
            </a:r>
            <a:r>
              <a:rPr sz="2250" spc="-80" dirty="0">
                <a:latin typeface="Times New Roman" panose="02020603050405020304"/>
                <a:cs typeface="Times New Roman" panose="02020603050405020304"/>
              </a:rPr>
              <a:t> </a:t>
            </a:r>
            <a:r>
              <a:rPr sz="2250" dirty="0">
                <a:latin typeface="Times New Roman" panose="02020603050405020304"/>
                <a:cs typeface="Times New Roman" panose="02020603050405020304"/>
              </a:rPr>
              <a:t>to</a:t>
            </a:r>
            <a:r>
              <a:rPr sz="2250" spc="-75" dirty="0">
                <a:latin typeface="Times New Roman" panose="02020603050405020304"/>
                <a:cs typeface="Times New Roman" panose="02020603050405020304"/>
              </a:rPr>
              <a:t> </a:t>
            </a:r>
            <a:r>
              <a:rPr sz="2250" spc="-10" dirty="0">
                <a:latin typeface="Times New Roman" panose="02020603050405020304"/>
                <a:cs typeface="Times New Roman" panose="02020603050405020304"/>
              </a:rPr>
              <a:t>know</a:t>
            </a:r>
            <a:r>
              <a:rPr sz="2250" spc="-30" dirty="0">
                <a:latin typeface="Times New Roman" panose="02020603050405020304"/>
                <a:cs typeface="Times New Roman" panose="02020603050405020304"/>
              </a:rPr>
              <a:t> </a:t>
            </a:r>
            <a:r>
              <a:rPr sz="2250" dirty="0">
                <a:latin typeface="Times New Roman" panose="02020603050405020304"/>
                <a:cs typeface="Times New Roman" panose="02020603050405020304"/>
              </a:rPr>
              <a:t>a</a:t>
            </a:r>
            <a:r>
              <a:rPr sz="2250" spc="-140" dirty="0">
                <a:latin typeface="Times New Roman" panose="02020603050405020304"/>
                <a:cs typeface="Times New Roman" panose="02020603050405020304"/>
              </a:rPr>
              <a:t> </a:t>
            </a:r>
            <a:r>
              <a:rPr sz="2250" spc="-20" dirty="0">
                <a:latin typeface="Times New Roman" panose="02020603050405020304"/>
                <a:cs typeface="Times New Roman" panose="02020603050405020304"/>
              </a:rPr>
              <a:t>subset</a:t>
            </a:r>
            <a:r>
              <a:rPr sz="2250" spc="-35" dirty="0">
                <a:latin typeface="Times New Roman" panose="02020603050405020304"/>
                <a:cs typeface="Times New Roman" panose="02020603050405020304"/>
              </a:rPr>
              <a:t> </a:t>
            </a:r>
            <a:r>
              <a:rPr sz="2250" dirty="0">
                <a:latin typeface="Times New Roman" panose="02020603050405020304"/>
                <a:cs typeface="Times New Roman" panose="02020603050405020304"/>
              </a:rPr>
              <a:t>of</a:t>
            </a:r>
            <a:r>
              <a:rPr sz="2250" spc="-15" dirty="0">
                <a:latin typeface="Times New Roman" panose="02020603050405020304"/>
                <a:cs typeface="Times New Roman" panose="02020603050405020304"/>
              </a:rPr>
              <a:t> </a:t>
            </a:r>
            <a:r>
              <a:rPr sz="2250" spc="-10" dirty="0">
                <a:latin typeface="Times New Roman" panose="02020603050405020304"/>
                <a:cs typeface="Times New Roman" panose="02020603050405020304"/>
              </a:rPr>
              <a:t>these,</a:t>
            </a:r>
            <a:r>
              <a:rPr sz="2250" spc="-15" dirty="0">
                <a:latin typeface="Times New Roman" panose="02020603050405020304"/>
                <a:cs typeface="Times New Roman" panose="02020603050405020304"/>
              </a:rPr>
              <a:t> </a:t>
            </a:r>
            <a:r>
              <a:rPr sz="2250" spc="-25" dirty="0">
                <a:latin typeface="Times New Roman" panose="02020603050405020304"/>
                <a:cs typeface="Times New Roman" panose="02020603050405020304"/>
              </a:rPr>
              <a:t>the</a:t>
            </a:r>
            <a:endParaRPr sz="2250" dirty="0">
              <a:latin typeface="Times New Roman" panose="02020603050405020304"/>
              <a:cs typeface="Times New Roman" panose="02020603050405020304"/>
            </a:endParaRPr>
          </a:p>
          <a:p>
            <a:pPr marL="20320">
              <a:lnSpc>
                <a:spcPts val="2605"/>
              </a:lnSpc>
            </a:pPr>
            <a:r>
              <a:rPr sz="2200" dirty="0">
                <a:solidFill>
                  <a:srgbClr val="AF0500"/>
                </a:solidFill>
                <a:latin typeface="Times New Roman" panose="02020603050405020304"/>
                <a:cs typeface="Times New Roman" panose="02020603050405020304"/>
              </a:rPr>
              <a:t>awareness</a:t>
            </a:r>
            <a:r>
              <a:rPr sz="2200" spc="475" dirty="0">
                <a:solidFill>
                  <a:srgbClr val="AF0500"/>
                </a:solidFill>
                <a:latin typeface="Times New Roman" panose="02020603050405020304"/>
                <a:cs typeface="Times New Roman" panose="02020603050405020304"/>
              </a:rPr>
              <a:t> </a:t>
            </a:r>
            <a:r>
              <a:rPr sz="2200" spc="-20" dirty="0">
                <a:latin typeface="Times New Roman" panose="02020603050405020304"/>
                <a:cs typeface="Times New Roman" panose="02020603050405020304"/>
              </a:rPr>
              <a:t>set.</a:t>
            </a:r>
            <a:endParaRPr sz="2200" dirty="0">
              <a:latin typeface="Times New Roman" panose="02020603050405020304"/>
              <a:cs typeface="Times New Roman" panose="02020603050405020304"/>
            </a:endParaRPr>
          </a:p>
          <a:p>
            <a:pPr marL="91440">
              <a:lnSpc>
                <a:spcPts val="2690"/>
              </a:lnSpc>
              <a:tabLst>
                <a:tab pos="819785" algn="l"/>
                <a:tab pos="1643380" algn="l"/>
                <a:tab pos="2172335" algn="l"/>
                <a:tab pos="3944620" algn="l"/>
                <a:tab pos="4519930" algn="l"/>
                <a:tab pos="5117465" algn="l"/>
                <a:tab pos="5826125" algn="l"/>
                <a:tab pos="6647180" algn="l"/>
              </a:tabLst>
            </a:pPr>
            <a:r>
              <a:rPr sz="2250" spc="-20" dirty="0">
                <a:latin typeface="Times New Roman" panose="02020603050405020304"/>
                <a:cs typeface="Times New Roman" panose="02020603050405020304"/>
              </a:rPr>
              <a:t>Only</a:t>
            </a:r>
            <a:r>
              <a:rPr sz="2250" dirty="0">
                <a:latin typeface="Times New Roman" panose="02020603050405020304"/>
                <a:cs typeface="Times New Roman" panose="02020603050405020304"/>
              </a:rPr>
              <a:t>	</a:t>
            </a:r>
            <a:r>
              <a:rPr sz="2250" spc="-10" dirty="0">
                <a:latin typeface="Times New Roman" panose="02020603050405020304"/>
                <a:cs typeface="Times New Roman" panose="02020603050405020304"/>
              </a:rPr>
              <a:t>some,</a:t>
            </a:r>
            <a:r>
              <a:rPr sz="2250" dirty="0">
                <a:latin typeface="Times New Roman" panose="02020603050405020304"/>
                <a:cs typeface="Times New Roman" panose="02020603050405020304"/>
              </a:rPr>
              <a:t>	</a:t>
            </a:r>
            <a:r>
              <a:rPr sz="2250" spc="-25" dirty="0">
                <a:solidFill>
                  <a:srgbClr val="A50A0C"/>
                </a:solidFill>
                <a:latin typeface="Times New Roman" panose="02020603050405020304"/>
                <a:cs typeface="Times New Roman" panose="02020603050405020304"/>
              </a:rPr>
              <a:t>the</a:t>
            </a:r>
            <a:r>
              <a:rPr sz="2250" dirty="0">
                <a:solidFill>
                  <a:srgbClr val="A50A0C"/>
                </a:solidFill>
                <a:latin typeface="Times New Roman" panose="02020603050405020304"/>
                <a:cs typeface="Times New Roman" panose="02020603050405020304"/>
              </a:rPr>
              <a:t>	</a:t>
            </a:r>
            <a:r>
              <a:rPr sz="2250" spc="-10" dirty="0">
                <a:solidFill>
                  <a:srgbClr val="BA0103"/>
                </a:solidFill>
                <a:latin typeface="Times New Roman" panose="02020603050405020304"/>
                <a:cs typeface="Times New Roman" panose="02020603050405020304"/>
              </a:rPr>
              <a:t>consideration</a:t>
            </a:r>
            <a:r>
              <a:rPr sz="2250" dirty="0">
                <a:solidFill>
                  <a:srgbClr val="BA0103"/>
                </a:solidFill>
                <a:latin typeface="Times New Roman" panose="02020603050405020304"/>
                <a:cs typeface="Times New Roman" panose="02020603050405020304"/>
              </a:rPr>
              <a:t>	</a:t>
            </a:r>
            <a:r>
              <a:rPr sz="2250" spc="-20" dirty="0">
                <a:latin typeface="Times New Roman" panose="02020603050405020304"/>
                <a:cs typeface="Times New Roman" panose="02020603050405020304"/>
              </a:rPr>
              <a:t>set,</a:t>
            </a:r>
            <a:r>
              <a:rPr sz="2250" dirty="0">
                <a:latin typeface="Times New Roman" panose="02020603050405020304"/>
                <a:cs typeface="Times New Roman" panose="02020603050405020304"/>
              </a:rPr>
              <a:t>	</a:t>
            </a:r>
            <a:r>
              <a:rPr sz="2250" spc="-20" dirty="0">
                <a:latin typeface="Times New Roman" panose="02020603050405020304"/>
                <a:cs typeface="Times New Roman" panose="02020603050405020304"/>
              </a:rPr>
              <a:t>will</a:t>
            </a:r>
            <a:r>
              <a:rPr sz="2250" dirty="0">
                <a:latin typeface="Times New Roman" panose="02020603050405020304"/>
                <a:cs typeface="Times New Roman" panose="02020603050405020304"/>
              </a:rPr>
              <a:t>	</a:t>
            </a:r>
            <a:r>
              <a:rPr sz="2250" spc="-20" dirty="0">
                <a:latin typeface="Times New Roman" panose="02020603050405020304"/>
                <a:cs typeface="Times New Roman" panose="02020603050405020304"/>
              </a:rPr>
              <a:t>meet</a:t>
            </a:r>
            <a:r>
              <a:rPr sz="2250" dirty="0">
                <a:latin typeface="Times New Roman" panose="02020603050405020304"/>
                <a:cs typeface="Times New Roman" panose="02020603050405020304"/>
              </a:rPr>
              <a:t>	</a:t>
            </a:r>
            <a:r>
              <a:rPr sz="2250" spc="-10" dirty="0">
                <a:latin typeface="Times New Roman" panose="02020603050405020304"/>
                <a:cs typeface="Times New Roman" panose="02020603050405020304"/>
              </a:rPr>
              <a:t>initial</a:t>
            </a:r>
            <a:r>
              <a:rPr sz="2250" dirty="0">
                <a:latin typeface="Times New Roman" panose="02020603050405020304"/>
                <a:cs typeface="Times New Roman" panose="02020603050405020304"/>
              </a:rPr>
              <a:t>	</a:t>
            </a:r>
            <a:r>
              <a:rPr sz="2250" spc="-30" dirty="0">
                <a:latin typeface="Times New Roman" panose="02020603050405020304"/>
                <a:cs typeface="Times New Roman" panose="02020603050405020304"/>
              </a:rPr>
              <a:t>buying</a:t>
            </a:r>
            <a:endParaRPr sz="2250" dirty="0">
              <a:latin typeface="Times New Roman" panose="02020603050405020304"/>
              <a:cs typeface="Times New Roman" panose="02020603050405020304"/>
            </a:endParaRPr>
          </a:p>
          <a:p>
            <a:pPr marL="20955">
              <a:lnSpc>
                <a:spcPct val="100000"/>
              </a:lnSpc>
              <a:spcBef>
                <a:spcPts val="100"/>
              </a:spcBef>
            </a:pPr>
            <a:r>
              <a:rPr sz="2050" spc="-10" dirty="0">
                <a:latin typeface="Times New Roman" panose="02020603050405020304"/>
                <a:cs typeface="Times New Roman" panose="02020603050405020304"/>
              </a:rPr>
              <a:t>criteria.</a:t>
            </a:r>
            <a:endParaRPr sz="2050" dirty="0">
              <a:latin typeface="Times New Roman" panose="02020603050405020304"/>
              <a:cs typeface="Times New Roman" panose="02020603050405020304"/>
            </a:endParaRPr>
          </a:p>
          <a:p>
            <a:pPr marL="27940">
              <a:lnSpc>
                <a:spcPct val="100000"/>
              </a:lnSpc>
              <a:spcBef>
                <a:spcPts val="65"/>
              </a:spcBef>
            </a:pPr>
            <a:r>
              <a:rPr sz="2200" dirty="0">
                <a:latin typeface="Times New Roman" panose="02020603050405020304"/>
                <a:cs typeface="Times New Roman" panose="02020603050405020304"/>
              </a:rPr>
              <a:t>As</a:t>
            </a:r>
            <a:r>
              <a:rPr sz="2200" spc="-35" dirty="0">
                <a:latin typeface="Times New Roman" panose="02020603050405020304"/>
                <a:cs typeface="Times New Roman" panose="02020603050405020304"/>
              </a:rPr>
              <a:t> </a:t>
            </a:r>
            <a:r>
              <a:rPr sz="2200" dirty="0">
                <a:latin typeface="Times New Roman" panose="02020603050405020304"/>
                <a:cs typeface="Times New Roman" panose="02020603050405020304"/>
              </a:rPr>
              <a:t>the</a:t>
            </a:r>
            <a:r>
              <a:rPr sz="2200" spc="-5" dirty="0">
                <a:latin typeface="Times New Roman" panose="02020603050405020304"/>
                <a:cs typeface="Times New Roman" panose="02020603050405020304"/>
              </a:rPr>
              <a:t> </a:t>
            </a:r>
            <a:r>
              <a:rPr sz="2200" dirty="0">
                <a:latin typeface="Times New Roman" panose="02020603050405020304"/>
                <a:cs typeface="Times New Roman" panose="02020603050405020304"/>
              </a:rPr>
              <a:t>consumer</a:t>
            </a:r>
            <a:r>
              <a:rPr sz="2200" spc="65" dirty="0">
                <a:latin typeface="Times New Roman" panose="02020603050405020304"/>
                <a:cs typeface="Times New Roman" panose="02020603050405020304"/>
              </a:rPr>
              <a:t> </a:t>
            </a:r>
            <a:r>
              <a:rPr sz="2200" dirty="0">
                <a:latin typeface="Times New Roman" panose="02020603050405020304"/>
                <a:cs typeface="Times New Roman" panose="02020603050405020304"/>
              </a:rPr>
              <a:t>gathers</a:t>
            </a:r>
            <a:r>
              <a:rPr sz="2200" spc="85" dirty="0">
                <a:latin typeface="Times New Roman" panose="02020603050405020304"/>
                <a:cs typeface="Times New Roman" panose="02020603050405020304"/>
              </a:rPr>
              <a:t> </a:t>
            </a:r>
            <a:r>
              <a:rPr sz="2200" dirty="0">
                <a:latin typeface="Times New Roman" panose="02020603050405020304"/>
                <a:cs typeface="Times New Roman" panose="02020603050405020304"/>
              </a:rPr>
              <a:t>more</a:t>
            </a:r>
            <a:r>
              <a:rPr sz="2200" spc="-25" dirty="0">
                <a:latin typeface="Times New Roman" panose="02020603050405020304"/>
                <a:cs typeface="Times New Roman" panose="02020603050405020304"/>
              </a:rPr>
              <a:t> </a:t>
            </a:r>
            <a:r>
              <a:rPr sz="2200" dirty="0">
                <a:latin typeface="Times New Roman" panose="02020603050405020304"/>
                <a:cs typeface="Times New Roman" panose="02020603050405020304"/>
              </a:rPr>
              <a:t>information,</a:t>
            </a:r>
            <a:r>
              <a:rPr sz="2200" spc="90" dirty="0">
                <a:latin typeface="Times New Roman" panose="02020603050405020304"/>
                <a:cs typeface="Times New Roman" panose="02020603050405020304"/>
              </a:rPr>
              <a:t> </a:t>
            </a:r>
            <a:r>
              <a:rPr sz="2200" dirty="0">
                <a:latin typeface="Times New Roman" panose="02020603050405020304"/>
                <a:cs typeface="Times New Roman" panose="02020603050405020304"/>
              </a:rPr>
              <a:t>just</a:t>
            </a:r>
            <a:r>
              <a:rPr sz="2200" spc="50" dirty="0">
                <a:latin typeface="Times New Roman" panose="02020603050405020304"/>
                <a:cs typeface="Times New Roman" panose="02020603050405020304"/>
              </a:rPr>
              <a:t> </a:t>
            </a:r>
            <a:r>
              <a:rPr sz="2200" dirty="0">
                <a:latin typeface="Times New Roman" panose="02020603050405020304"/>
                <a:cs typeface="Times New Roman" panose="02020603050405020304"/>
              </a:rPr>
              <a:t>a</a:t>
            </a:r>
            <a:r>
              <a:rPr sz="2200" spc="-50" dirty="0">
                <a:latin typeface="Times New Roman" panose="02020603050405020304"/>
                <a:cs typeface="Times New Roman" panose="02020603050405020304"/>
              </a:rPr>
              <a:t> </a:t>
            </a:r>
            <a:r>
              <a:rPr sz="2200" spc="-10" dirty="0">
                <a:latin typeface="Times New Roman" panose="02020603050405020304"/>
                <a:cs typeface="Times New Roman" panose="02020603050405020304"/>
              </a:rPr>
              <a:t>few,</a:t>
            </a:r>
            <a:r>
              <a:rPr sz="2200" spc="30" dirty="0">
                <a:latin typeface="Times New Roman" panose="02020603050405020304"/>
                <a:cs typeface="Times New Roman" panose="02020603050405020304"/>
              </a:rPr>
              <a:t> </a:t>
            </a:r>
            <a:r>
              <a:rPr sz="2200" dirty="0">
                <a:latin typeface="Times New Roman" panose="02020603050405020304"/>
                <a:cs typeface="Times New Roman" panose="02020603050405020304"/>
              </a:rPr>
              <a:t>the </a:t>
            </a:r>
            <a:r>
              <a:rPr sz="2200" spc="-10" dirty="0">
                <a:solidFill>
                  <a:srgbClr val="B60505"/>
                </a:solidFill>
                <a:latin typeface="Times New Roman" panose="02020603050405020304"/>
                <a:cs typeface="Times New Roman" panose="02020603050405020304"/>
              </a:rPr>
              <a:t>choice</a:t>
            </a:r>
            <a:endParaRPr sz="2200" dirty="0">
              <a:latin typeface="Times New Roman" panose="02020603050405020304"/>
              <a:cs typeface="Times New Roman" panose="02020603050405020304"/>
            </a:endParaRPr>
          </a:p>
          <a:p>
            <a:pPr marL="16510">
              <a:lnSpc>
                <a:spcPct val="100000"/>
              </a:lnSpc>
              <a:spcBef>
                <a:spcPts val="45"/>
              </a:spcBef>
            </a:pPr>
            <a:r>
              <a:rPr sz="2150" dirty="0">
                <a:latin typeface="Times New Roman" panose="02020603050405020304"/>
                <a:cs typeface="Times New Roman" panose="02020603050405020304"/>
              </a:rPr>
              <a:t>set,</a:t>
            </a:r>
            <a:r>
              <a:rPr sz="2150" spc="75" dirty="0">
                <a:latin typeface="Times New Roman" panose="02020603050405020304"/>
                <a:cs typeface="Times New Roman" panose="02020603050405020304"/>
              </a:rPr>
              <a:t> </a:t>
            </a:r>
            <a:r>
              <a:rPr sz="2150" dirty="0">
                <a:latin typeface="Times New Roman" panose="02020603050405020304"/>
                <a:cs typeface="Times New Roman" panose="02020603050405020304"/>
              </a:rPr>
              <a:t>will</a:t>
            </a:r>
            <a:r>
              <a:rPr sz="2150" spc="90" dirty="0">
                <a:latin typeface="Times New Roman" panose="02020603050405020304"/>
                <a:cs typeface="Times New Roman" panose="02020603050405020304"/>
              </a:rPr>
              <a:t> </a:t>
            </a:r>
            <a:r>
              <a:rPr sz="2150" dirty="0">
                <a:latin typeface="Times New Roman" panose="02020603050405020304"/>
                <a:cs typeface="Times New Roman" panose="02020603050405020304"/>
              </a:rPr>
              <a:t>remain</a:t>
            </a:r>
            <a:r>
              <a:rPr sz="2150" spc="210" dirty="0">
                <a:latin typeface="Times New Roman" panose="02020603050405020304"/>
                <a:cs typeface="Times New Roman" panose="02020603050405020304"/>
              </a:rPr>
              <a:t> </a:t>
            </a:r>
            <a:r>
              <a:rPr sz="2150" dirty="0">
                <a:latin typeface="Times New Roman" panose="02020603050405020304"/>
                <a:cs typeface="Times New Roman" panose="02020603050405020304"/>
              </a:rPr>
              <a:t>strong</a:t>
            </a:r>
            <a:r>
              <a:rPr sz="2150" spc="90" dirty="0">
                <a:latin typeface="Times New Roman" panose="02020603050405020304"/>
                <a:cs typeface="Times New Roman" panose="02020603050405020304"/>
              </a:rPr>
              <a:t> </a:t>
            </a:r>
            <a:r>
              <a:rPr sz="2150" spc="-10" dirty="0">
                <a:latin typeface="Times New Roman" panose="02020603050405020304"/>
                <a:cs typeface="Times New Roman" panose="02020603050405020304"/>
              </a:rPr>
              <a:t>contenders.</a:t>
            </a:r>
            <a:endParaRPr sz="2150" dirty="0">
              <a:latin typeface="Times New Roman" panose="02020603050405020304"/>
              <a:cs typeface="Times New Roman" panose="02020603050405020304"/>
            </a:endParaRPr>
          </a:p>
          <a:p>
            <a:pPr marL="12700">
              <a:lnSpc>
                <a:spcPct val="100000"/>
              </a:lnSpc>
              <a:spcBef>
                <a:spcPts val="10"/>
              </a:spcBef>
            </a:pPr>
            <a:r>
              <a:rPr sz="2200" dirty="0">
                <a:latin typeface="Times New Roman" panose="02020603050405020304"/>
                <a:cs typeface="Times New Roman" panose="02020603050405020304"/>
              </a:rPr>
              <a:t>The</a:t>
            </a:r>
            <a:r>
              <a:rPr sz="2200" spc="-100" dirty="0">
                <a:latin typeface="Times New Roman" panose="02020603050405020304"/>
                <a:cs typeface="Times New Roman" panose="02020603050405020304"/>
              </a:rPr>
              <a:t> </a:t>
            </a:r>
            <a:r>
              <a:rPr sz="2200" dirty="0">
                <a:latin typeface="Times New Roman" panose="02020603050405020304"/>
                <a:cs typeface="Times New Roman" panose="02020603050405020304"/>
              </a:rPr>
              <a:t>consumer</a:t>
            </a:r>
            <a:r>
              <a:rPr sz="2200" spc="140" dirty="0">
                <a:latin typeface="Times New Roman" panose="02020603050405020304"/>
                <a:cs typeface="Times New Roman" panose="02020603050405020304"/>
              </a:rPr>
              <a:t> </a:t>
            </a:r>
            <a:r>
              <a:rPr sz="2200" dirty="0">
                <a:latin typeface="Times New Roman" panose="02020603050405020304"/>
                <a:cs typeface="Times New Roman" panose="02020603050405020304"/>
              </a:rPr>
              <a:t>makes</a:t>
            </a:r>
            <a:r>
              <a:rPr sz="2200" spc="15" dirty="0">
                <a:latin typeface="Times New Roman" panose="02020603050405020304"/>
                <a:cs typeface="Times New Roman" panose="02020603050405020304"/>
              </a:rPr>
              <a:t> </a:t>
            </a:r>
            <a:r>
              <a:rPr sz="2200" dirty="0">
                <a:latin typeface="Times New Roman" panose="02020603050405020304"/>
                <a:cs typeface="Times New Roman" panose="02020603050405020304"/>
              </a:rPr>
              <a:t>a</a:t>
            </a:r>
            <a:r>
              <a:rPr sz="2200" spc="-135" dirty="0">
                <a:latin typeface="Times New Roman" panose="02020603050405020304"/>
                <a:cs typeface="Times New Roman" panose="02020603050405020304"/>
              </a:rPr>
              <a:t> </a:t>
            </a:r>
            <a:r>
              <a:rPr sz="2200" dirty="0">
                <a:latin typeface="Times New Roman" panose="02020603050405020304"/>
                <a:cs typeface="Times New Roman" panose="02020603050405020304"/>
              </a:rPr>
              <a:t>final</a:t>
            </a:r>
            <a:r>
              <a:rPr sz="2200" spc="-55" dirty="0">
                <a:latin typeface="Times New Roman" panose="02020603050405020304"/>
                <a:cs typeface="Times New Roman" panose="02020603050405020304"/>
              </a:rPr>
              <a:t> </a:t>
            </a:r>
            <a:r>
              <a:rPr sz="2200" dirty="0">
                <a:latin typeface="Times New Roman" panose="02020603050405020304"/>
                <a:cs typeface="Times New Roman" panose="02020603050405020304"/>
              </a:rPr>
              <a:t>choice</a:t>
            </a:r>
            <a:r>
              <a:rPr sz="2200" spc="-55" dirty="0">
                <a:latin typeface="Times New Roman" panose="02020603050405020304"/>
                <a:cs typeface="Times New Roman" panose="02020603050405020304"/>
              </a:rPr>
              <a:t> </a:t>
            </a:r>
            <a:r>
              <a:rPr sz="2200" dirty="0">
                <a:latin typeface="Times New Roman" panose="02020603050405020304"/>
                <a:cs typeface="Times New Roman" panose="02020603050405020304"/>
              </a:rPr>
              <a:t>from</a:t>
            </a:r>
            <a:r>
              <a:rPr sz="2200" spc="25" dirty="0">
                <a:latin typeface="Times New Roman" panose="02020603050405020304"/>
                <a:cs typeface="Times New Roman" panose="02020603050405020304"/>
              </a:rPr>
              <a:t> </a:t>
            </a:r>
            <a:r>
              <a:rPr sz="2200" spc="-10" dirty="0">
                <a:latin typeface="Times New Roman" panose="02020603050405020304"/>
                <a:cs typeface="Times New Roman" panose="02020603050405020304"/>
              </a:rPr>
              <a:t>these.</a:t>
            </a:r>
            <a:endParaRPr sz="2200" dirty="0">
              <a:latin typeface="Times New Roman" panose="02020603050405020304"/>
              <a:cs typeface="Times New Roman" panose="02020603050405020304"/>
            </a:endParaRPr>
          </a:p>
        </p:txBody>
      </p:sp>
      <p:sp>
        <p:nvSpPr>
          <p:cNvPr id="12" name="Footer Placeholder 11"/>
          <p:cNvSpPr>
            <a:spLocks noGrp="1"/>
          </p:cNvSpPr>
          <p:nvPr>
            <p:ph type="ftr" sz="quarter" idx="5"/>
          </p:nvPr>
        </p:nvSpPr>
        <p:spPr/>
        <p:txBody>
          <a:bodyPr/>
          <a:lstStyle/>
          <a:p>
            <a:r>
              <a:rPr lang="en-US"/>
              <a:t>MG1002 Instructor: Dr. Syed Shujaat Ali Shah</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689124" y="46334"/>
            <a:ext cx="5362575" cy="442595"/>
          </a:xfrm>
          <a:prstGeom prst="rect">
            <a:avLst/>
          </a:prstGeom>
        </p:spPr>
        <p:txBody>
          <a:bodyPr vert="horz" wrap="square" lIns="0" tIns="17145" rIns="0" bIns="0" rtlCol="0">
            <a:spAutoFit/>
          </a:bodyPr>
          <a:lstStyle/>
          <a:p>
            <a:pPr marL="12700">
              <a:lnSpc>
                <a:spcPct val="100000"/>
              </a:lnSpc>
              <a:spcBef>
                <a:spcPts val="135"/>
              </a:spcBef>
            </a:pPr>
            <a:r>
              <a:rPr sz="2700" spc="120" dirty="0">
                <a:solidFill>
                  <a:srgbClr val="F90800"/>
                </a:solidFill>
                <a:latin typeface="Times New Roman" panose="02020603050405020304"/>
                <a:cs typeface="Times New Roman" panose="02020603050405020304"/>
              </a:rPr>
              <a:t>Consumer</a:t>
            </a:r>
            <a:r>
              <a:rPr sz="2700" spc="405" dirty="0">
                <a:solidFill>
                  <a:srgbClr val="F90800"/>
                </a:solidFill>
                <a:latin typeface="Times New Roman" panose="02020603050405020304"/>
                <a:cs typeface="Times New Roman" panose="02020603050405020304"/>
              </a:rPr>
              <a:t> </a:t>
            </a:r>
            <a:r>
              <a:rPr sz="2700" dirty="0">
                <a:solidFill>
                  <a:srgbClr val="F20801"/>
                </a:solidFill>
                <a:latin typeface="Times New Roman" panose="02020603050405020304"/>
                <a:cs typeface="Times New Roman" panose="02020603050405020304"/>
              </a:rPr>
              <a:t>Decision</a:t>
            </a:r>
            <a:r>
              <a:rPr sz="2700" spc="355" dirty="0">
                <a:solidFill>
                  <a:srgbClr val="F20801"/>
                </a:solidFill>
                <a:latin typeface="Times New Roman" panose="02020603050405020304"/>
                <a:cs typeface="Times New Roman" panose="02020603050405020304"/>
              </a:rPr>
              <a:t> </a:t>
            </a:r>
            <a:r>
              <a:rPr sz="2700" spc="75" dirty="0">
                <a:solidFill>
                  <a:srgbClr val="F20308"/>
                </a:solidFill>
                <a:latin typeface="Times New Roman" panose="02020603050405020304"/>
                <a:cs typeface="Times New Roman" panose="02020603050405020304"/>
              </a:rPr>
              <a:t>Buying</a:t>
            </a:r>
            <a:r>
              <a:rPr sz="2700" spc="225" dirty="0">
                <a:solidFill>
                  <a:srgbClr val="F20308"/>
                </a:solidFill>
                <a:latin typeface="Times New Roman" panose="02020603050405020304"/>
                <a:cs typeface="Times New Roman" panose="02020603050405020304"/>
              </a:rPr>
              <a:t> </a:t>
            </a:r>
            <a:r>
              <a:rPr sz="2700" spc="65" dirty="0">
                <a:solidFill>
                  <a:srgbClr val="F70501"/>
                </a:solidFill>
                <a:latin typeface="Times New Roman" panose="02020603050405020304"/>
                <a:cs typeface="Times New Roman" panose="02020603050405020304"/>
              </a:rPr>
              <a:t>Process</a:t>
            </a:r>
            <a:endParaRPr sz="2700">
              <a:latin typeface="Times New Roman" panose="02020603050405020304"/>
              <a:cs typeface="Times New Roman" panose="02020603050405020304"/>
            </a:endParaRPr>
          </a:p>
        </p:txBody>
      </p:sp>
      <p:sp>
        <p:nvSpPr>
          <p:cNvPr id="6" name="object 6"/>
          <p:cNvSpPr txBox="1">
            <a:spLocks noGrp="1"/>
          </p:cNvSpPr>
          <p:nvPr>
            <p:ph type="title"/>
          </p:nvPr>
        </p:nvSpPr>
        <p:spPr>
          <a:xfrm>
            <a:off x="4309578" y="394344"/>
            <a:ext cx="429895" cy="539115"/>
          </a:xfrm>
          <a:prstGeom prst="rect">
            <a:avLst/>
          </a:prstGeom>
        </p:spPr>
        <p:txBody>
          <a:bodyPr vert="horz" wrap="square" lIns="0" tIns="15240" rIns="0" bIns="0" rtlCol="0">
            <a:spAutoFit/>
          </a:bodyPr>
          <a:lstStyle/>
          <a:p>
            <a:pPr marL="12700">
              <a:lnSpc>
                <a:spcPct val="100000"/>
              </a:lnSpc>
              <a:spcBef>
                <a:spcPts val="120"/>
              </a:spcBef>
            </a:pPr>
            <a:r>
              <a:rPr sz="3350" spc="-229" dirty="0">
                <a:solidFill>
                  <a:srgbClr val="DA0F0F"/>
                </a:solidFill>
                <a:latin typeface="Times New Roman" panose="02020603050405020304"/>
                <a:cs typeface="Times New Roman" panose="02020603050405020304"/>
              </a:rPr>
              <a:t>(3)</a:t>
            </a:r>
            <a:endParaRPr sz="3350">
              <a:latin typeface="Times New Roman" panose="02020603050405020304"/>
              <a:cs typeface="Times New Roman" panose="02020603050405020304"/>
            </a:endParaRPr>
          </a:p>
        </p:txBody>
      </p:sp>
      <p:sp>
        <p:nvSpPr>
          <p:cNvPr id="7" name="object 7"/>
          <p:cNvSpPr txBox="1"/>
          <p:nvPr/>
        </p:nvSpPr>
        <p:spPr>
          <a:xfrm>
            <a:off x="379747" y="842996"/>
            <a:ext cx="6103620" cy="495649"/>
          </a:xfrm>
          <a:prstGeom prst="rect">
            <a:avLst/>
          </a:prstGeom>
        </p:spPr>
        <p:txBody>
          <a:bodyPr vert="horz" wrap="square" lIns="0" tIns="41275" rIns="0" bIns="0" rtlCol="0">
            <a:spAutoFit/>
          </a:bodyPr>
          <a:lstStyle/>
          <a:p>
            <a:pPr marL="2192655">
              <a:lnSpc>
                <a:spcPct val="100000"/>
              </a:lnSpc>
              <a:spcBef>
                <a:spcPts val="325"/>
              </a:spcBef>
            </a:pPr>
            <a:r>
              <a:rPr sz="2950" dirty="0">
                <a:solidFill>
                  <a:srgbClr val="EF0803"/>
                </a:solidFill>
                <a:latin typeface="Times New Roman" panose="02020603050405020304"/>
                <a:cs typeface="Times New Roman" panose="02020603050405020304"/>
              </a:rPr>
              <a:t>Evaluation</a:t>
            </a:r>
            <a:r>
              <a:rPr sz="2950" spc="-25" dirty="0">
                <a:solidFill>
                  <a:srgbClr val="EF0803"/>
                </a:solidFill>
                <a:latin typeface="Times New Roman" panose="02020603050405020304"/>
                <a:cs typeface="Times New Roman" panose="02020603050405020304"/>
              </a:rPr>
              <a:t> </a:t>
            </a:r>
            <a:r>
              <a:rPr sz="2950" dirty="0">
                <a:solidFill>
                  <a:srgbClr val="F60108"/>
                </a:solidFill>
                <a:latin typeface="Times New Roman" panose="02020603050405020304"/>
                <a:cs typeface="Times New Roman" panose="02020603050405020304"/>
              </a:rPr>
              <a:t>of</a:t>
            </a:r>
            <a:r>
              <a:rPr sz="2950" spc="-10" dirty="0">
                <a:solidFill>
                  <a:srgbClr val="F60108"/>
                </a:solidFill>
                <a:latin typeface="Times New Roman" panose="02020603050405020304"/>
                <a:cs typeface="Times New Roman" panose="02020603050405020304"/>
              </a:rPr>
              <a:t> </a:t>
            </a:r>
            <a:r>
              <a:rPr sz="2950" spc="-10" dirty="0">
                <a:solidFill>
                  <a:srgbClr val="EF0307"/>
                </a:solidFill>
                <a:latin typeface="Times New Roman" panose="02020603050405020304"/>
                <a:cs typeface="Times New Roman" panose="02020603050405020304"/>
              </a:rPr>
              <a:t>alternatives</a:t>
            </a:r>
            <a:endParaRPr sz="2950" dirty="0">
              <a:latin typeface="Times New Roman" panose="02020603050405020304"/>
              <a:cs typeface="Times New Roman" panose="02020603050405020304"/>
            </a:endParaRPr>
          </a:p>
        </p:txBody>
      </p:sp>
      <p:sp>
        <p:nvSpPr>
          <p:cNvPr id="8" name="object 8"/>
          <p:cNvSpPr txBox="1"/>
          <p:nvPr/>
        </p:nvSpPr>
        <p:spPr>
          <a:xfrm>
            <a:off x="914400" y="2319042"/>
            <a:ext cx="6596065" cy="2061911"/>
          </a:xfrm>
          <a:prstGeom prst="rect">
            <a:avLst/>
          </a:prstGeom>
        </p:spPr>
        <p:txBody>
          <a:bodyPr vert="horz" wrap="square" lIns="0" tIns="12700" rIns="0" bIns="0" rtlCol="0">
            <a:spAutoFit/>
          </a:bodyPr>
          <a:lstStyle/>
          <a:p>
            <a:pPr marL="12700" marR="5080" indent="4445">
              <a:lnSpc>
                <a:spcPct val="123000"/>
              </a:lnSpc>
              <a:spcBef>
                <a:spcPts val="100"/>
              </a:spcBef>
              <a:tabLst>
                <a:tab pos="911860" algn="l"/>
                <a:tab pos="1430020" algn="l"/>
                <a:tab pos="1548130" algn="l"/>
                <a:tab pos="2138680" algn="l"/>
              </a:tabLst>
            </a:pPr>
            <a:r>
              <a:rPr lang="en-US" sz="2150" dirty="0">
                <a:latin typeface="Times New Roman" panose="02020603050405020304"/>
                <a:cs typeface="Times New Roman" panose="02020603050405020304"/>
              </a:rPr>
              <a:t>Criteria for Evaluations:</a:t>
            </a:r>
          </a:p>
          <a:p>
            <a:pPr marL="469900" marR="5080" indent="-457200">
              <a:lnSpc>
                <a:spcPct val="123000"/>
              </a:lnSpc>
              <a:spcBef>
                <a:spcPts val="100"/>
              </a:spcBef>
              <a:buAutoNum type="arabicPeriod"/>
              <a:tabLst>
                <a:tab pos="911860" algn="l"/>
                <a:tab pos="1430020" algn="l"/>
                <a:tab pos="1548130" algn="l"/>
                <a:tab pos="2138680" algn="l"/>
              </a:tabLst>
            </a:pPr>
            <a:r>
              <a:rPr lang="en-US" sz="2150" dirty="0">
                <a:latin typeface="Times New Roman" panose="02020603050405020304"/>
                <a:cs typeface="Times New Roman" panose="02020603050405020304"/>
              </a:rPr>
              <a:t>Price</a:t>
            </a:r>
          </a:p>
          <a:p>
            <a:pPr marL="469900" marR="5080" indent="-457200">
              <a:lnSpc>
                <a:spcPct val="123000"/>
              </a:lnSpc>
              <a:spcBef>
                <a:spcPts val="100"/>
              </a:spcBef>
              <a:buAutoNum type="arabicPeriod"/>
              <a:tabLst>
                <a:tab pos="911860" algn="l"/>
                <a:tab pos="1430020" algn="l"/>
                <a:tab pos="1548130" algn="l"/>
                <a:tab pos="2138680" algn="l"/>
              </a:tabLst>
            </a:pPr>
            <a:r>
              <a:rPr lang="en-US" sz="2150" dirty="0">
                <a:latin typeface="Times New Roman" panose="02020603050405020304"/>
                <a:cs typeface="Times New Roman" panose="02020603050405020304"/>
              </a:rPr>
              <a:t>Brand Name/Brand Reputation</a:t>
            </a:r>
          </a:p>
          <a:p>
            <a:pPr marL="469900" marR="5080" indent="-457200">
              <a:lnSpc>
                <a:spcPct val="123000"/>
              </a:lnSpc>
              <a:spcBef>
                <a:spcPts val="100"/>
              </a:spcBef>
              <a:buAutoNum type="arabicPeriod"/>
              <a:tabLst>
                <a:tab pos="911860" algn="l"/>
                <a:tab pos="1430020" algn="l"/>
                <a:tab pos="1548130" algn="l"/>
                <a:tab pos="2138680" algn="l"/>
              </a:tabLst>
            </a:pPr>
            <a:r>
              <a:rPr lang="en-US" sz="2150" dirty="0">
                <a:latin typeface="Times New Roman" panose="02020603050405020304"/>
                <a:cs typeface="Times New Roman" panose="02020603050405020304"/>
              </a:rPr>
              <a:t>Features</a:t>
            </a:r>
          </a:p>
          <a:p>
            <a:pPr marL="469900" marR="5080" indent="-457200">
              <a:lnSpc>
                <a:spcPct val="123000"/>
              </a:lnSpc>
              <a:spcBef>
                <a:spcPts val="100"/>
              </a:spcBef>
              <a:buAutoNum type="arabicPeriod"/>
              <a:tabLst>
                <a:tab pos="911860" algn="l"/>
                <a:tab pos="1430020" algn="l"/>
                <a:tab pos="1548130" algn="l"/>
                <a:tab pos="2138680" algn="l"/>
              </a:tabLst>
            </a:pPr>
            <a:r>
              <a:rPr lang="en-US" sz="2150" dirty="0">
                <a:latin typeface="Times New Roman" panose="02020603050405020304"/>
                <a:cs typeface="Times New Roman" panose="02020603050405020304"/>
              </a:rPr>
              <a:t>Country of Origin</a:t>
            </a:r>
            <a:endParaRPr sz="2150" dirty="0">
              <a:latin typeface="Times New Roman" panose="02020603050405020304"/>
              <a:cs typeface="Times New Roman" panose="02020603050405020304"/>
            </a:endParaRPr>
          </a:p>
        </p:txBody>
      </p:sp>
      <p:sp>
        <p:nvSpPr>
          <p:cNvPr id="12" name="Footer Placeholder 11"/>
          <p:cNvSpPr>
            <a:spLocks noGrp="1"/>
          </p:cNvSpPr>
          <p:nvPr>
            <p:ph type="ftr" sz="quarter" idx="5"/>
          </p:nvPr>
        </p:nvSpPr>
        <p:spPr/>
        <p:txBody>
          <a:bodyPr/>
          <a:lstStyle/>
          <a:p>
            <a:r>
              <a:rPr lang="en-US"/>
              <a:t>MG1002 Instructor: Dr. Syed Shujaat Ali Shah</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277570" y="2678906"/>
            <a:ext cx="2009179" cy="2152054"/>
          </a:xfrm>
          <a:prstGeom prst="rect">
            <a:avLst/>
          </a:prstGeom>
        </p:spPr>
      </p:pic>
      <p:pic>
        <p:nvPicPr>
          <p:cNvPr id="3" name="object 3"/>
          <p:cNvPicPr/>
          <p:nvPr/>
        </p:nvPicPr>
        <p:blipFill>
          <a:blip r:embed="rId3" cstate="print"/>
          <a:stretch>
            <a:fillRect/>
          </a:stretch>
        </p:blipFill>
        <p:spPr>
          <a:xfrm>
            <a:off x="634007" y="151804"/>
            <a:ext cx="5339953" cy="759023"/>
          </a:xfrm>
          <a:prstGeom prst="rect">
            <a:avLst/>
          </a:prstGeom>
        </p:spPr>
      </p:pic>
      <p:pic>
        <p:nvPicPr>
          <p:cNvPr id="4" name="object 4"/>
          <p:cNvPicPr/>
          <p:nvPr/>
        </p:nvPicPr>
        <p:blipFill>
          <a:blip r:embed="rId4" cstate="print"/>
          <a:stretch>
            <a:fillRect/>
          </a:stretch>
        </p:blipFill>
        <p:spPr>
          <a:xfrm>
            <a:off x="6393656" y="2294929"/>
            <a:ext cx="803671" cy="196453"/>
          </a:xfrm>
          <a:prstGeom prst="rect">
            <a:avLst/>
          </a:prstGeom>
        </p:spPr>
      </p:pic>
      <p:sp>
        <p:nvSpPr>
          <p:cNvPr id="5" name="object 5"/>
          <p:cNvSpPr txBox="1">
            <a:spLocks noGrp="1"/>
          </p:cNvSpPr>
          <p:nvPr>
            <p:ph type="title"/>
          </p:nvPr>
        </p:nvSpPr>
        <p:spPr>
          <a:xfrm>
            <a:off x="988455" y="1066800"/>
            <a:ext cx="4631055" cy="1435008"/>
          </a:xfrm>
          <a:prstGeom prst="rect">
            <a:avLst/>
          </a:prstGeom>
        </p:spPr>
        <p:txBody>
          <a:bodyPr vert="horz" wrap="square" lIns="0" tIns="11430" rIns="0" bIns="0" rtlCol="0">
            <a:spAutoFit/>
          </a:bodyPr>
          <a:lstStyle/>
          <a:p>
            <a:pPr marL="12700">
              <a:lnSpc>
                <a:spcPts val="2755"/>
              </a:lnSpc>
              <a:spcBef>
                <a:spcPts val="90"/>
              </a:spcBef>
              <a:tabLst>
                <a:tab pos="636270" algn="l"/>
                <a:tab pos="1583055" algn="l"/>
                <a:tab pos="1986280" algn="l"/>
                <a:tab pos="3287395" algn="l"/>
                <a:tab pos="3921125" algn="l"/>
              </a:tabLst>
            </a:pPr>
            <a:r>
              <a:rPr lang="en-US" sz="2350" spc="-25" dirty="0">
                <a:solidFill>
                  <a:srgbClr val="B10501"/>
                </a:solidFill>
                <a:latin typeface="Times New Roman" panose="02020603050405020304"/>
                <a:cs typeface="Times New Roman" panose="02020603050405020304"/>
              </a:rPr>
              <a:t>		</a:t>
            </a:r>
            <a:r>
              <a:rPr lang="en-US" sz="2800" spc="-25" dirty="0">
                <a:solidFill>
                  <a:srgbClr val="FF0000"/>
                </a:solidFill>
                <a:latin typeface="Times New Roman" panose="02020603050405020304"/>
                <a:cs typeface="Times New Roman" panose="02020603050405020304"/>
              </a:rPr>
              <a:t>Actual Purchase </a:t>
            </a:r>
            <a:br>
              <a:rPr lang="en-US" sz="2400" b="1" spc="-25" dirty="0">
                <a:solidFill>
                  <a:srgbClr val="FF0000"/>
                </a:solidFill>
                <a:latin typeface="Times New Roman" panose="02020603050405020304"/>
                <a:cs typeface="Times New Roman" panose="02020603050405020304"/>
              </a:rPr>
            </a:br>
            <a:br>
              <a:rPr lang="en-US" sz="2350" spc="-25" dirty="0">
                <a:solidFill>
                  <a:srgbClr val="B10501"/>
                </a:solidFill>
                <a:latin typeface="Times New Roman" panose="02020603050405020304"/>
                <a:cs typeface="Times New Roman" panose="02020603050405020304"/>
              </a:rPr>
            </a:br>
            <a:r>
              <a:rPr sz="2350" spc="-25" dirty="0">
                <a:solidFill>
                  <a:srgbClr val="B10501"/>
                </a:solidFill>
                <a:latin typeface="Times New Roman" panose="02020603050405020304"/>
                <a:cs typeface="Times New Roman" panose="02020603050405020304"/>
              </a:rPr>
              <a:t>The</a:t>
            </a:r>
            <a:r>
              <a:rPr sz="2350" dirty="0">
                <a:solidFill>
                  <a:srgbClr val="B10501"/>
                </a:solidFill>
                <a:latin typeface="Times New Roman" panose="02020603050405020304"/>
                <a:cs typeface="Times New Roman" panose="02020603050405020304"/>
              </a:rPr>
              <a:t>	</a:t>
            </a:r>
            <a:r>
              <a:rPr sz="2350" spc="-10" dirty="0">
                <a:solidFill>
                  <a:srgbClr val="A30A0C"/>
                </a:solidFill>
                <a:latin typeface="Times New Roman" panose="02020603050405020304"/>
                <a:cs typeface="Times New Roman" panose="02020603050405020304"/>
              </a:rPr>
              <a:t>degree</a:t>
            </a:r>
            <a:r>
              <a:rPr sz="2350" dirty="0">
                <a:solidFill>
                  <a:srgbClr val="A30A0C"/>
                </a:solidFill>
                <a:latin typeface="Times New Roman" panose="02020603050405020304"/>
                <a:cs typeface="Times New Roman" panose="02020603050405020304"/>
              </a:rPr>
              <a:t>	</a:t>
            </a:r>
            <a:r>
              <a:rPr sz="2350" spc="-25" dirty="0">
                <a:solidFill>
                  <a:srgbClr val="AA0705"/>
                </a:solidFill>
                <a:latin typeface="Times New Roman" panose="02020603050405020304"/>
                <a:cs typeface="Times New Roman" panose="02020603050405020304"/>
              </a:rPr>
              <a:t>of</a:t>
            </a:r>
            <a:r>
              <a:rPr sz="2350" dirty="0">
                <a:solidFill>
                  <a:srgbClr val="AA0705"/>
                </a:solidFill>
                <a:latin typeface="Times New Roman" panose="02020603050405020304"/>
                <a:cs typeface="Times New Roman" panose="02020603050405020304"/>
              </a:rPr>
              <a:t>	</a:t>
            </a:r>
            <a:r>
              <a:rPr sz="2350" spc="-10" dirty="0">
                <a:solidFill>
                  <a:srgbClr val="A8080C"/>
                </a:solidFill>
                <a:latin typeface="Times New Roman" panose="02020603050405020304"/>
                <a:cs typeface="Times New Roman" panose="02020603050405020304"/>
              </a:rPr>
              <a:t>perceived</a:t>
            </a:r>
            <a:r>
              <a:rPr sz="2350" dirty="0">
                <a:solidFill>
                  <a:srgbClr val="A8080C"/>
                </a:solidFill>
                <a:latin typeface="Times New Roman" panose="02020603050405020304"/>
                <a:cs typeface="Times New Roman" panose="02020603050405020304"/>
              </a:rPr>
              <a:t>	</a:t>
            </a:r>
            <a:r>
              <a:rPr sz="2350" spc="-20" dirty="0">
                <a:solidFill>
                  <a:srgbClr val="AC0E0C"/>
                </a:solidFill>
                <a:latin typeface="Times New Roman" panose="02020603050405020304"/>
                <a:cs typeface="Times New Roman" panose="02020603050405020304"/>
              </a:rPr>
              <a:t>risk</a:t>
            </a:r>
            <a:r>
              <a:rPr sz="2350" dirty="0">
                <a:solidFill>
                  <a:srgbClr val="AC0E0C"/>
                </a:solidFill>
                <a:latin typeface="Times New Roman" panose="02020603050405020304"/>
                <a:cs typeface="Times New Roman" panose="02020603050405020304"/>
              </a:rPr>
              <a:t>	</a:t>
            </a:r>
            <a:r>
              <a:rPr sz="2350" spc="-10" dirty="0">
                <a:solidFill>
                  <a:srgbClr val="B30E0C"/>
                </a:solidFill>
                <a:latin typeface="Times New Roman" panose="02020603050405020304"/>
                <a:cs typeface="Times New Roman" panose="02020603050405020304"/>
              </a:rPr>
              <a:t>varies</a:t>
            </a:r>
            <a:endParaRPr sz="2350" dirty="0">
              <a:latin typeface="Times New Roman" panose="02020603050405020304"/>
              <a:cs typeface="Times New Roman" panose="02020603050405020304"/>
            </a:endParaRPr>
          </a:p>
          <a:p>
            <a:pPr marL="19685">
              <a:lnSpc>
                <a:spcPts val="2695"/>
              </a:lnSpc>
            </a:pPr>
            <a:r>
              <a:rPr sz="2300" spc="-10" dirty="0">
                <a:solidFill>
                  <a:srgbClr val="AC070A"/>
                </a:solidFill>
                <a:latin typeface="Times New Roman" panose="02020603050405020304"/>
                <a:cs typeface="Times New Roman" panose="02020603050405020304"/>
              </a:rPr>
              <a:t>with:</a:t>
            </a:r>
            <a:endParaRPr sz="2300" dirty="0">
              <a:latin typeface="Times New Roman" panose="02020603050405020304"/>
              <a:cs typeface="Times New Roman" panose="02020603050405020304"/>
            </a:endParaRPr>
          </a:p>
        </p:txBody>
      </p:sp>
      <p:sp>
        <p:nvSpPr>
          <p:cNvPr id="6" name="object 6"/>
          <p:cNvSpPr txBox="1"/>
          <p:nvPr/>
        </p:nvSpPr>
        <p:spPr>
          <a:xfrm>
            <a:off x="836193" y="2508696"/>
            <a:ext cx="4633595" cy="2388870"/>
          </a:xfrm>
          <a:prstGeom prst="rect">
            <a:avLst/>
          </a:prstGeom>
        </p:spPr>
        <p:txBody>
          <a:bodyPr vert="horz" wrap="square" lIns="0" tIns="12065" rIns="0" bIns="0" rtlCol="0">
            <a:spAutoFit/>
          </a:bodyPr>
          <a:lstStyle/>
          <a:p>
            <a:pPr marL="538480">
              <a:lnSpc>
                <a:spcPct val="100000"/>
              </a:lnSpc>
              <a:spcBef>
                <a:spcPts val="95"/>
              </a:spcBef>
            </a:pPr>
            <a:r>
              <a:rPr sz="2300" spc="-25" dirty="0">
                <a:latin typeface="Times New Roman" panose="02020603050405020304"/>
                <a:cs typeface="Times New Roman" panose="02020603050405020304"/>
              </a:rPr>
              <a:t>The</a:t>
            </a:r>
            <a:r>
              <a:rPr sz="2300" spc="-120" dirty="0">
                <a:latin typeface="Times New Roman" panose="02020603050405020304"/>
                <a:cs typeface="Times New Roman" panose="02020603050405020304"/>
              </a:rPr>
              <a:t> </a:t>
            </a:r>
            <a:r>
              <a:rPr sz="2300" spc="-65" dirty="0">
                <a:latin typeface="Times New Roman" panose="02020603050405020304"/>
                <a:cs typeface="Times New Roman" panose="02020603050405020304"/>
              </a:rPr>
              <a:t>amount</a:t>
            </a:r>
            <a:r>
              <a:rPr sz="2300" spc="-80" dirty="0">
                <a:latin typeface="Times New Roman" panose="02020603050405020304"/>
                <a:cs typeface="Times New Roman" panose="02020603050405020304"/>
              </a:rPr>
              <a:t> </a:t>
            </a:r>
            <a:r>
              <a:rPr sz="2300" dirty="0">
                <a:latin typeface="Times New Roman" panose="02020603050405020304"/>
                <a:cs typeface="Times New Roman" panose="02020603050405020304"/>
              </a:rPr>
              <a:t>of</a:t>
            </a:r>
            <a:r>
              <a:rPr sz="2300" spc="-50" dirty="0">
                <a:latin typeface="Times New Roman" panose="02020603050405020304"/>
                <a:cs typeface="Times New Roman" panose="02020603050405020304"/>
              </a:rPr>
              <a:t> </a:t>
            </a:r>
            <a:r>
              <a:rPr sz="2300" dirty="0">
                <a:latin typeface="Times New Roman" panose="02020603050405020304"/>
                <a:cs typeface="Times New Roman" panose="02020603050405020304"/>
              </a:rPr>
              <a:t>money</a:t>
            </a:r>
            <a:r>
              <a:rPr sz="2300" spc="-80" dirty="0">
                <a:latin typeface="Times New Roman" panose="02020603050405020304"/>
                <a:cs typeface="Times New Roman" panose="02020603050405020304"/>
              </a:rPr>
              <a:t> </a:t>
            </a:r>
            <a:r>
              <a:rPr sz="2300" dirty="0">
                <a:latin typeface="Times New Roman" panose="02020603050405020304"/>
                <a:cs typeface="Times New Roman" panose="02020603050405020304"/>
              </a:rPr>
              <a:t>at</a:t>
            </a:r>
            <a:r>
              <a:rPr sz="2300" spc="-135" dirty="0">
                <a:latin typeface="Times New Roman" panose="02020603050405020304"/>
                <a:cs typeface="Times New Roman" panose="02020603050405020304"/>
              </a:rPr>
              <a:t> </a:t>
            </a:r>
            <a:r>
              <a:rPr sz="2300" spc="-10" dirty="0">
                <a:latin typeface="Times New Roman" panose="02020603050405020304"/>
                <a:cs typeface="Times New Roman" panose="02020603050405020304"/>
              </a:rPr>
              <a:t>stake,</a:t>
            </a:r>
            <a:endParaRPr sz="2300" dirty="0">
              <a:latin typeface="Times New Roman" panose="02020603050405020304"/>
              <a:cs typeface="Times New Roman" panose="02020603050405020304"/>
            </a:endParaRPr>
          </a:p>
          <a:p>
            <a:pPr marL="12700">
              <a:lnSpc>
                <a:spcPts val="2620"/>
              </a:lnSpc>
              <a:spcBef>
                <a:spcPts val="2560"/>
              </a:spcBef>
              <a:tabLst>
                <a:tab pos="466725" algn="l"/>
                <a:tab pos="1483995" algn="l"/>
                <a:tab pos="2895600" algn="l"/>
                <a:tab pos="3698240" algn="l"/>
              </a:tabLst>
            </a:pPr>
            <a:r>
              <a:rPr sz="2250" spc="-25" dirty="0">
                <a:latin typeface="Times New Roman" panose="02020603050405020304"/>
                <a:cs typeface="Times New Roman" panose="02020603050405020304"/>
              </a:rPr>
              <a:t>i.</a:t>
            </a:r>
            <a:r>
              <a:rPr sz="2250" dirty="0">
                <a:latin typeface="Times New Roman" panose="02020603050405020304"/>
                <a:cs typeface="Times New Roman" panose="02020603050405020304"/>
              </a:rPr>
              <a:t>	</a:t>
            </a:r>
            <a:r>
              <a:rPr sz="2250" spc="-25" dirty="0">
                <a:latin typeface="Times New Roman" panose="02020603050405020304"/>
                <a:cs typeface="Times New Roman" panose="02020603050405020304"/>
              </a:rPr>
              <a:t>The</a:t>
            </a:r>
            <a:r>
              <a:rPr sz="2250" dirty="0">
                <a:latin typeface="Times New Roman" panose="02020603050405020304"/>
                <a:cs typeface="Times New Roman" panose="02020603050405020304"/>
              </a:rPr>
              <a:t>	</a:t>
            </a:r>
            <a:r>
              <a:rPr sz="2250" spc="-10" dirty="0">
                <a:latin typeface="Times New Roman" panose="02020603050405020304"/>
                <a:cs typeface="Times New Roman" panose="02020603050405020304"/>
              </a:rPr>
              <a:t>amount</a:t>
            </a:r>
            <a:r>
              <a:rPr sz="2250" dirty="0">
                <a:latin typeface="Times New Roman" panose="02020603050405020304"/>
                <a:cs typeface="Times New Roman" panose="02020603050405020304"/>
              </a:rPr>
              <a:t>	</a:t>
            </a:r>
            <a:r>
              <a:rPr sz="2250" spc="-25" dirty="0">
                <a:latin typeface="Times New Roman" panose="02020603050405020304"/>
                <a:cs typeface="Times New Roman" panose="02020603050405020304"/>
              </a:rPr>
              <a:t>of</a:t>
            </a:r>
            <a:r>
              <a:rPr sz="2250" dirty="0">
                <a:latin typeface="Times New Roman" panose="02020603050405020304"/>
                <a:cs typeface="Times New Roman" panose="02020603050405020304"/>
              </a:rPr>
              <a:t>	</a:t>
            </a:r>
            <a:r>
              <a:rPr sz="2250" spc="-30" dirty="0">
                <a:latin typeface="Times New Roman" panose="02020603050405020304"/>
                <a:cs typeface="Times New Roman" panose="02020603050405020304"/>
              </a:rPr>
              <a:t>attribute</a:t>
            </a:r>
            <a:endParaRPr sz="2250" dirty="0">
              <a:latin typeface="Times New Roman" panose="02020603050405020304"/>
              <a:cs typeface="Times New Roman" panose="02020603050405020304"/>
            </a:endParaRPr>
          </a:p>
          <a:p>
            <a:pPr marL="484505">
              <a:lnSpc>
                <a:spcPts val="2740"/>
              </a:lnSpc>
            </a:pPr>
            <a:r>
              <a:rPr sz="2350" spc="-10" dirty="0">
                <a:latin typeface="Times New Roman" panose="02020603050405020304"/>
                <a:cs typeface="Times New Roman" panose="02020603050405020304"/>
              </a:rPr>
              <a:t>uncertainty,</a:t>
            </a:r>
            <a:endParaRPr sz="2350" dirty="0">
              <a:latin typeface="Times New Roman" panose="02020603050405020304"/>
              <a:cs typeface="Times New Roman" panose="02020603050405020304"/>
            </a:endParaRPr>
          </a:p>
          <a:p>
            <a:pPr marL="18415">
              <a:lnSpc>
                <a:spcPts val="2660"/>
              </a:lnSpc>
              <a:spcBef>
                <a:spcPts val="2555"/>
              </a:spcBef>
              <a:tabLst>
                <a:tab pos="466725" algn="l"/>
                <a:tab pos="1253490" algn="l"/>
                <a:tab pos="2136140" algn="l"/>
                <a:tab pos="2707640" algn="l"/>
                <a:tab pos="4122420" algn="l"/>
              </a:tabLst>
            </a:pPr>
            <a:r>
              <a:rPr sz="2250" spc="-625" dirty="0">
                <a:solidFill>
                  <a:srgbClr val="4B4B4B"/>
                </a:solidFill>
                <a:latin typeface="Times New Roman" panose="02020603050405020304"/>
                <a:cs typeface="Times New Roman" panose="02020603050405020304"/>
              </a:rPr>
              <a:t>3</a:t>
            </a:r>
            <a:r>
              <a:rPr sz="2250" dirty="0">
                <a:solidFill>
                  <a:srgbClr val="4B4B4B"/>
                </a:solidFill>
                <a:latin typeface="Times New Roman" panose="02020603050405020304"/>
                <a:cs typeface="Times New Roman" panose="02020603050405020304"/>
              </a:rPr>
              <a:t>	</a:t>
            </a:r>
            <a:r>
              <a:rPr sz="2250" spc="-25" dirty="0">
                <a:latin typeface="Times New Roman" panose="02020603050405020304"/>
                <a:cs typeface="Times New Roman" panose="02020603050405020304"/>
              </a:rPr>
              <a:t>The</a:t>
            </a:r>
            <a:r>
              <a:rPr sz="2250" dirty="0">
                <a:latin typeface="Times New Roman" panose="02020603050405020304"/>
                <a:cs typeface="Times New Roman" panose="02020603050405020304"/>
              </a:rPr>
              <a:t>	</a:t>
            </a:r>
            <a:r>
              <a:rPr sz="2250" spc="-10" dirty="0">
                <a:latin typeface="Times New Roman" panose="02020603050405020304"/>
                <a:cs typeface="Times New Roman" panose="02020603050405020304"/>
              </a:rPr>
              <a:t>level</a:t>
            </a:r>
            <a:r>
              <a:rPr sz="2250" dirty="0">
                <a:latin typeface="Times New Roman" panose="02020603050405020304"/>
                <a:cs typeface="Times New Roman" panose="02020603050405020304"/>
              </a:rPr>
              <a:t>	</a:t>
            </a:r>
            <a:r>
              <a:rPr sz="2250" spc="-25" dirty="0">
                <a:latin typeface="Times New Roman" panose="02020603050405020304"/>
                <a:cs typeface="Times New Roman" panose="02020603050405020304"/>
              </a:rPr>
              <a:t>of</a:t>
            </a:r>
            <a:r>
              <a:rPr sz="2250" dirty="0">
                <a:latin typeface="Times New Roman" panose="02020603050405020304"/>
                <a:cs typeface="Times New Roman" panose="02020603050405020304"/>
              </a:rPr>
              <a:t>	</a:t>
            </a:r>
            <a:r>
              <a:rPr sz="2250" spc="-10" dirty="0">
                <a:latin typeface="Times New Roman" panose="02020603050405020304"/>
                <a:cs typeface="Times New Roman" panose="02020603050405020304"/>
              </a:rPr>
              <a:t>consumer</a:t>
            </a:r>
            <a:r>
              <a:rPr sz="2250" dirty="0">
                <a:latin typeface="Times New Roman" panose="02020603050405020304"/>
                <a:cs typeface="Times New Roman" panose="02020603050405020304"/>
              </a:rPr>
              <a:t>	</a:t>
            </a:r>
            <a:r>
              <a:rPr sz="2250" spc="-10" dirty="0">
                <a:latin typeface="Times New Roman" panose="02020603050405020304"/>
                <a:cs typeface="Times New Roman" panose="02020603050405020304"/>
              </a:rPr>
              <a:t>self-</a:t>
            </a:r>
            <a:endParaRPr sz="2250" dirty="0">
              <a:latin typeface="Times New Roman" panose="02020603050405020304"/>
              <a:cs typeface="Times New Roman" panose="02020603050405020304"/>
            </a:endParaRPr>
          </a:p>
          <a:p>
            <a:pPr marL="474980">
              <a:lnSpc>
                <a:spcPts val="2720"/>
              </a:lnSpc>
            </a:pPr>
            <a:r>
              <a:rPr sz="2300" spc="-10" dirty="0">
                <a:latin typeface="Times New Roman" panose="02020603050405020304"/>
                <a:cs typeface="Times New Roman" panose="02020603050405020304"/>
              </a:rPr>
              <a:t>confidence</a:t>
            </a:r>
            <a:endParaRPr sz="2300" dirty="0">
              <a:latin typeface="Times New Roman" panose="02020603050405020304"/>
              <a:cs typeface="Times New Roman" panose="02020603050405020304"/>
            </a:endParaRPr>
          </a:p>
        </p:txBody>
      </p:sp>
      <p:sp>
        <p:nvSpPr>
          <p:cNvPr id="7" name="Footer Placeholder 6"/>
          <p:cNvSpPr>
            <a:spLocks noGrp="1"/>
          </p:cNvSpPr>
          <p:nvPr>
            <p:ph type="ftr" sz="quarter" idx="5"/>
          </p:nvPr>
        </p:nvSpPr>
        <p:spPr/>
        <p:txBody>
          <a:bodyPr/>
          <a:lstStyle/>
          <a:p>
            <a:r>
              <a:rPr lang="en-US"/>
              <a:t>MG1002 Instructor: Dr. Syed Shujaat Ali Shah</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7687" y="50800"/>
            <a:ext cx="5353685" cy="865505"/>
          </a:xfrm>
          <a:prstGeom prst="rect">
            <a:avLst/>
          </a:prstGeom>
        </p:spPr>
        <p:txBody>
          <a:bodyPr vert="horz" wrap="square" lIns="0" tIns="17145" rIns="0" bIns="0" rtlCol="0">
            <a:spAutoFit/>
          </a:bodyPr>
          <a:lstStyle/>
          <a:p>
            <a:pPr marL="12700">
              <a:lnSpc>
                <a:spcPct val="100000"/>
              </a:lnSpc>
              <a:spcBef>
                <a:spcPts val="135"/>
              </a:spcBef>
            </a:pPr>
            <a:r>
              <a:rPr sz="2700" spc="120" dirty="0">
                <a:solidFill>
                  <a:srgbClr val="F20000"/>
                </a:solidFill>
                <a:latin typeface="Times New Roman" panose="02020603050405020304"/>
                <a:cs typeface="Times New Roman" panose="02020603050405020304"/>
              </a:rPr>
              <a:t>Consumer</a:t>
            </a:r>
            <a:r>
              <a:rPr sz="2700" spc="320" dirty="0">
                <a:solidFill>
                  <a:srgbClr val="F20000"/>
                </a:solidFill>
                <a:latin typeface="Times New Roman" panose="02020603050405020304"/>
                <a:cs typeface="Times New Roman" panose="02020603050405020304"/>
              </a:rPr>
              <a:t> </a:t>
            </a:r>
            <a:r>
              <a:rPr sz="2700" dirty="0">
                <a:latin typeface="Times New Roman" panose="02020603050405020304"/>
                <a:cs typeface="Times New Roman" panose="02020603050405020304"/>
              </a:rPr>
              <a:t>Decision</a:t>
            </a:r>
            <a:r>
              <a:rPr sz="2700" spc="425" dirty="0">
                <a:latin typeface="Times New Roman" panose="02020603050405020304"/>
                <a:cs typeface="Times New Roman" panose="02020603050405020304"/>
              </a:rPr>
              <a:t> </a:t>
            </a:r>
            <a:r>
              <a:rPr sz="2700" spc="65" dirty="0">
                <a:solidFill>
                  <a:srgbClr val="F70107"/>
                </a:solidFill>
                <a:latin typeface="Times New Roman" panose="02020603050405020304"/>
                <a:cs typeface="Times New Roman" panose="02020603050405020304"/>
              </a:rPr>
              <a:t>Buying</a:t>
            </a:r>
            <a:r>
              <a:rPr sz="2700" spc="229" dirty="0">
                <a:solidFill>
                  <a:srgbClr val="F70107"/>
                </a:solidFill>
                <a:latin typeface="Times New Roman" panose="02020603050405020304"/>
                <a:cs typeface="Times New Roman" panose="02020603050405020304"/>
              </a:rPr>
              <a:t> </a:t>
            </a:r>
            <a:r>
              <a:rPr sz="2700" spc="65" dirty="0">
                <a:solidFill>
                  <a:srgbClr val="F60301"/>
                </a:solidFill>
                <a:latin typeface="Times New Roman" panose="02020603050405020304"/>
                <a:cs typeface="Times New Roman" panose="02020603050405020304"/>
              </a:rPr>
              <a:t>Process</a:t>
            </a:r>
            <a:endParaRPr sz="2700">
              <a:latin typeface="Times New Roman" panose="02020603050405020304"/>
              <a:cs typeface="Times New Roman" panose="02020603050405020304"/>
            </a:endParaRPr>
          </a:p>
          <a:p>
            <a:pPr marL="3636645">
              <a:lnSpc>
                <a:spcPct val="100000"/>
              </a:lnSpc>
              <a:spcBef>
                <a:spcPts val="150"/>
              </a:spcBef>
            </a:pPr>
            <a:r>
              <a:rPr sz="2650" spc="-25" dirty="0">
                <a:solidFill>
                  <a:srgbClr val="EB070C"/>
                </a:solidFill>
                <a:latin typeface="Times New Roman" panose="02020603050405020304"/>
                <a:cs typeface="Times New Roman" panose="02020603050405020304"/>
              </a:rPr>
              <a:t>(5)</a:t>
            </a:r>
            <a:endParaRPr sz="2650">
              <a:latin typeface="Times New Roman" panose="02020603050405020304"/>
              <a:cs typeface="Times New Roman" panose="02020603050405020304"/>
            </a:endParaRPr>
          </a:p>
        </p:txBody>
      </p:sp>
      <p:sp>
        <p:nvSpPr>
          <p:cNvPr id="3" name="object 3"/>
          <p:cNvSpPr txBox="1"/>
          <p:nvPr/>
        </p:nvSpPr>
        <p:spPr>
          <a:xfrm>
            <a:off x="830882" y="909786"/>
            <a:ext cx="7315834" cy="4443730"/>
          </a:xfrm>
          <a:prstGeom prst="rect">
            <a:avLst/>
          </a:prstGeom>
        </p:spPr>
        <p:txBody>
          <a:bodyPr vert="horz" wrap="square" lIns="0" tIns="17145" rIns="0" bIns="0" rtlCol="0">
            <a:spAutoFit/>
          </a:bodyPr>
          <a:lstStyle/>
          <a:p>
            <a:pPr marR="84455" algn="ctr">
              <a:lnSpc>
                <a:spcPct val="100000"/>
              </a:lnSpc>
              <a:spcBef>
                <a:spcPts val="135"/>
              </a:spcBef>
            </a:pPr>
            <a:r>
              <a:rPr sz="2650" spc="135" dirty="0">
                <a:solidFill>
                  <a:srgbClr val="FB0503"/>
                </a:solidFill>
                <a:latin typeface="Times New Roman" panose="02020603050405020304"/>
                <a:cs typeface="Times New Roman" panose="02020603050405020304"/>
              </a:rPr>
              <a:t>Postpurchase</a:t>
            </a:r>
            <a:r>
              <a:rPr sz="2650" spc="300" dirty="0">
                <a:solidFill>
                  <a:srgbClr val="FB0503"/>
                </a:solidFill>
                <a:latin typeface="Times New Roman" panose="02020603050405020304"/>
                <a:cs typeface="Times New Roman" panose="02020603050405020304"/>
              </a:rPr>
              <a:t> </a:t>
            </a:r>
            <a:r>
              <a:rPr sz="2650" spc="95" dirty="0">
                <a:solidFill>
                  <a:srgbClr val="ED0F0C"/>
                </a:solidFill>
                <a:latin typeface="Times New Roman" panose="02020603050405020304"/>
                <a:cs typeface="Times New Roman" panose="02020603050405020304"/>
              </a:rPr>
              <a:t>Behavior</a:t>
            </a:r>
            <a:endParaRPr sz="2650" dirty="0">
              <a:latin typeface="Times New Roman" panose="02020603050405020304"/>
              <a:cs typeface="Times New Roman" panose="02020603050405020304"/>
            </a:endParaRPr>
          </a:p>
          <a:p>
            <a:pPr marL="12700">
              <a:lnSpc>
                <a:spcPct val="100000"/>
              </a:lnSpc>
              <a:spcBef>
                <a:spcPts val="2915"/>
              </a:spcBef>
              <a:tabLst>
                <a:tab pos="1687830" algn="l"/>
              </a:tabLst>
            </a:pPr>
            <a:r>
              <a:rPr sz="2250" spc="-10" dirty="0">
                <a:solidFill>
                  <a:srgbClr val="B10C08"/>
                </a:solidFill>
                <a:latin typeface="Times New Roman" panose="02020603050405020304"/>
                <a:cs typeface="Times New Roman" panose="02020603050405020304"/>
              </a:rPr>
              <a:t>Postpurchase</a:t>
            </a:r>
            <a:r>
              <a:rPr sz="2250" dirty="0">
                <a:solidFill>
                  <a:srgbClr val="B10C08"/>
                </a:solidFill>
                <a:latin typeface="Times New Roman" panose="02020603050405020304"/>
                <a:cs typeface="Times New Roman" panose="02020603050405020304"/>
              </a:rPr>
              <a:t>	</a:t>
            </a:r>
            <a:r>
              <a:rPr sz="2250" dirty="0">
                <a:solidFill>
                  <a:srgbClr val="A00C01"/>
                </a:solidFill>
                <a:latin typeface="Times New Roman" panose="02020603050405020304"/>
                <a:cs typeface="Times New Roman" panose="02020603050405020304"/>
              </a:rPr>
              <a:t>product</a:t>
            </a:r>
            <a:r>
              <a:rPr sz="2250" spc="315" dirty="0">
                <a:solidFill>
                  <a:srgbClr val="A00C01"/>
                </a:solidFill>
                <a:latin typeface="Times New Roman" panose="02020603050405020304"/>
                <a:cs typeface="Times New Roman" panose="02020603050405020304"/>
              </a:rPr>
              <a:t> </a:t>
            </a:r>
            <a:r>
              <a:rPr sz="2250" dirty="0">
                <a:solidFill>
                  <a:srgbClr val="AA0300"/>
                </a:solidFill>
                <a:latin typeface="Times New Roman" panose="02020603050405020304"/>
                <a:cs typeface="Times New Roman" panose="02020603050405020304"/>
              </a:rPr>
              <a:t>uses</a:t>
            </a:r>
            <a:r>
              <a:rPr sz="2250" spc="85" dirty="0">
                <a:solidFill>
                  <a:srgbClr val="AA0300"/>
                </a:solidFill>
                <a:latin typeface="Times New Roman" panose="02020603050405020304"/>
                <a:cs typeface="Times New Roman" panose="02020603050405020304"/>
              </a:rPr>
              <a:t> </a:t>
            </a:r>
            <a:r>
              <a:rPr sz="2250" dirty="0">
                <a:solidFill>
                  <a:srgbClr val="9A0705"/>
                </a:solidFill>
                <a:latin typeface="Times New Roman" panose="02020603050405020304"/>
                <a:cs typeface="Times New Roman" panose="02020603050405020304"/>
              </a:rPr>
              <a:t>and</a:t>
            </a:r>
            <a:r>
              <a:rPr sz="2250" spc="125" dirty="0">
                <a:solidFill>
                  <a:srgbClr val="9A0705"/>
                </a:solidFill>
                <a:latin typeface="Times New Roman" panose="02020603050405020304"/>
                <a:cs typeface="Times New Roman" panose="02020603050405020304"/>
              </a:rPr>
              <a:t> </a:t>
            </a:r>
            <a:r>
              <a:rPr sz="2250" spc="-10" dirty="0">
                <a:solidFill>
                  <a:srgbClr val="AE080C"/>
                </a:solidFill>
                <a:latin typeface="Times New Roman" panose="02020603050405020304"/>
                <a:cs typeface="Times New Roman" panose="02020603050405020304"/>
              </a:rPr>
              <a:t>disposal:</a:t>
            </a:r>
            <a:endParaRPr sz="2250" dirty="0">
              <a:latin typeface="Times New Roman" panose="02020603050405020304"/>
              <a:cs typeface="Times New Roman" panose="02020603050405020304"/>
            </a:endParaRPr>
          </a:p>
          <a:p>
            <a:pPr>
              <a:lnSpc>
                <a:spcPct val="100000"/>
              </a:lnSpc>
              <a:spcBef>
                <a:spcPts val="70"/>
              </a:spcBef>
            </a:pPr>
            <a:endParaRPr sz="2250" dirty="0">
              <a:latin typeface="Times New Roman" panose="02020603050405020304"/>
              <a:cs typeface="Times New Roman" panose="02020603050405020304"/>
            </a:endParaRPr>
          </a:p>
          <a:p>
            <a:pPr marL="462280" marR="23495" indent="76835" algn="just">
              <a:lnSpc>
                <a:spcPct val="100000"/>
              </a:lnSpc>
              <a:spcBef>
                <a:spcPts val="5"/>
              </a:spcBef>
            </a:pPr>
            <a:r>
              <a:rPr sz="2150" dirty="0">
                <a:latin typeface="Times New Roman" panose="02020603050405020304"/>
                <a:cs typeface="Times New Roman" panose="02020603050405020304"/>
              </a:rPr>
              <a:t>Perhaps</a:t>
            </a:r>
            <a:r>
              <a:rPr sz="2150" spc="204" dirty="0">
                <a:latin typeface="Times New Roman" panose="02020603050405020304"/>
                <a:cs typeface="Times New Roman" panose="02020603050405020304"/>
              </a:rPr>
              <a:t> </a:t>
            </a:r>
            <a:r>
              <a:rPr sz="2150" dirty="0">
                <a:latin typeface="Times New Roman" panose="02020603050405020304"/>
                <a:cs typeface="Times New Roman" panose="02020603050405020304"/>
              </a:rPr>
              <a:t>the</a:t>
            </a:r>
            <a:r>
              <a:rPr sz="2150" spc="85" dirty="0">
                <a:latin typeface="Times New Roman" panose="02020603050405020304"/>
                <a:cs typeface="Times New Roman" panose="02020603050405020304"/>
              </a:rPr>
              <a:t> </a:t>
            </a:r>
            <a:r>
              <a:rPr sz="2150" dirty="0">
                <a:latin typeface="Times New Roman" panose="02020603050405020304"/>
                <a:cs typeface="Times New Roman" panose="02020603050405020304"/>
              </a:rPr>
              <a:t>simplest</a:t>
            </a:r>
            <a:r>
              <a:rPr sz="2150" spc="280" dirty="0">
                <a:latin typeface="Times New Roman" panose="02020603050405020304"/>
                <a:cs typeface="Times New Roman" panose="02020603050405020304"/>
              </a:rPr>
              <a:t> </a:t>
            </a:r>
            <a:r>
              <a:rPr sz="2150" dirty="0">
                <a:latin typeface="Times New Roman" panose="02020603050405020304"/>
                <a:cs typeface="Times New Roman" panose="02020603050405020304"/>
              </a:rPr>
              <a:t>way</a:t>
            </a:r>
            <a:r>
              <a:rPr sz="2150" spc="204" dirty="0">
                <a:latin typeface="Times New Roman" panose="02020603050405020304"/>
                <a:cs typeface="Times New Roman" panose="02020603050405020304"/>
              </a:rPr>
              <a:t> </a:t>
            </a:r>
            <a:r>
              <a:rPr sz="2150" dirty="0">
                <a:latin typeface="Times New Roman" panose="02020603050405020304"/>
                <a:cs typeface="Times New Roman" panose="02020603050405020304"/>
              </a:rPr>
              <a:t>to</a:t>
            </a:r>
            <a:r>
              <a:rPr sz="2150" spc="150" dirty="0">
                <a:latin typeface="Times New Roman" panose="02020603050405020304"/>
                <a:cs typeface="Times New Roman" panose="02020603050405020304"/>
              </a:rPr>
              <a:t> </a:t>
            </a:r>
            <a:r>
              <a:rPr sz="2150" dirty="0">
                <a:latin typeface="Times New Roman" panose="02020603050405020304"/>
                <a:cs typeface="Times New Roman" panose="02020603050405020304"/>
              </a:rPr>
              <a:t>increase</a:t>
            </a:r>
            <a:r>
              <a:rPr sz="2150" spc="240" dirty="0">
                <a:latin typeface="Times New Roman" panose="02020603050405020304"/>
                <a:cs typeface="Times New Roman" panose="02020603050405020304"/>
              </a:rPr>
              <a:t> </a:t>
            </a:r>
            <a:r>
              <a:rPr sz="2150" dirty="0">
                <a:latin typeface="Times New Roman" panose="02020603050405020304"/>
                <a:cs typeface="Times New Roman" panose="02020603050405020304"/>
              </a:rPr>
              <a:t>usage</a:t>
            </a:r>
            <a:r>
              <a:rPr sz="2150" spc="135" dirty="0">
                <a:latin typeface="Times New Roman" panose="02020603050405020304"/>
                <a:cs typeface="Times New Roman" panose="02020603050405020304"/>
              </a:rPr>
              <a:t> </a:t>
            </a:r>
            <a:r>
              <a:rPr sz="2150" dirty="0">
                <a:latin typeface="Times New Roman" panose="02020603050405020304"/>
                <a:cs typeface="Times New Roman" panose="02020603050405020304"/>
              </a:rPr>
              <a:t>is</a:t>
            </a:r>
            <a:r>
              <a:rPr sz="2150" spc="114" dirty="0">
                <a:latin typeface="Times New Roman" panose="02020603050405020304"/>
                <a:cs typeface="Times New Roman" panose="02020603050405020304"/>
              </a:rPr>
              <a:t> </a:t>
            </a:r>
            <a:r>
              <a:rPr sz="2150" dirty="0">
                <a:latin typeface="Times New Roman" panose="02020603050405020304"/>
                <a:cs typeface="Times New Roman" panose="02020603050405020304"/>
              </a:rPr>
              <a:t>to</a:t>
            </a:r>
            <a:r>
              <a:rPr sz="2150" spc="70" dirty="0">
                <a:latin typeface="Times New Roman" panose="02020603050405020304"/>
                <a:cs typeface="Times New Roman" panose="02020603050405020304"/>
              </a:rPr>
              <a:t> </a:t>
            </a:r>
            <a:r>
              <a:rPr sz="2150" dirty="0">
                <a:latin typeface="Times New Roman" panose="02020603050405020304"/>
                <a:cs typeface="Times New Roman" panose="02020603050405020304"/>
              </a:rPr>
              <a:t>learn</a:t>
            </a:r>
            <a:r>
              <a:rPr sz="2150" spc="229" dirty="0">
                <a:latin typeface="Times New Roman" panose="02020603050405020304"/>
                <a:cs typeface="Times New Roman" panose="02020603050405020304"/>
              </a:rPr>
              <a:t> </a:t>
            </a:r>
            <a:r>
              <a:rPr sz="2150" spc="-20" dirty="0">
                <a:latin typeface="Times New Roman" panose="02020603050405020304"/>
                <a:cs typeface="Times New Roman" panose="02020603050405020304"/>
              </a:rPr>
              <a:t>when </a:t>
            </a:r>
            <a:r>
              <a:rPr sz="2250" dirty="0">
                <a:latin typeface="Times New Roman" panose="02020603050405020304"/>
                <a:cs typeface="Times New Roman" panose="02020603050405020304"/>
              </a:rPr>
              <a:t>actual</a:t>
            </a:r>
            <a:r>
              <a:rPr sz="2250" spc="80" dirty="0">
                <a:latin typeface="Times New Roman" panose="02020603050405020304"/>
                <a:cs typeface="Times New Roman" panose="02020603050405020304"/>
              </a:rPr>
              <a:t>  </a:t>
            </a:r>
            <a:r>
              <a:rPr sz="2250" dirty="0">
                <a:latin typeface="Times New Roman" panose="02020603050405020304"/>
                <a:cs typeface="Times New Roman" panose="02020603050405020304"/>
              </a:rPr>
              <a:t>usage</a:t>
            </a:r>
            <a:r>
              <a:rPr sz="2250" spc="45" dirty="0">
                <a:latin typeface="Times New Roman" panose="02020603050405020304"/>
                <a:cs typeface="Times New Roman" panose="02020603050405020304"/>
              </a:rPr>
              <a:t>  </a:t>
            </a:r>
            <a:r>
              <a:rPr sz="2250" dirty="0">
                <a:latin typeface="Times New Roman" panose="02020603050405020304"/>
                <a:cs typeface="Times New Roman" panose="02020603050405020304"/>
              </a:rPr>
              <a:t>is  lower</a:t>
            </a:r>
            <a:r>
              <a:rPr sz="2250" spc="65" dirty="0">
                <a:latin typeface="Times New Roman" panose="02020603050405020304"/>
                <a:cs typeface="Times New Roman" panose="02020603050405020304"/>
              </a:rPr>
              <a:t>  </a:t>
            </a:r>
            <a:r>
              <a:rPr sz="2250" dirty="0">
                <a:latin typeface="Times New Roman" panose="02020603050405020304"/>
                <a:cs typeface="Times New Roman" panose="02020603050405020304"/>
              </a:rPr>
              <a:t>than</a:t>
            </a:r>
            <a:r>
              <a:rPr sz="2250" spc="45" dirty="0">
                <a:latin typeface="Times New Roman" panose="02020603050405020304"/>
                <a:cs typeface="Times New Roman" panose="02020603050405020304"/>
              </a:rPr>
              <a:t>  </a:t>
            </a:r>
            <a:r>
              <a:rPr sz="2250" dirty="0">
                <a:latin typeface="Times New Roman" panose="02020603050405020304"/>
                <a:cs typeface="Times New Roman" panose="02020603050405020304"/>
              </a:rPr>
              <a:t>recommended</a:t>
            </a:r>
            <a:r>
              <a:rPr sz="2250" spc="140" dirty="0">
                <a:latin typeface="Times New Roman" panose="02020603050405020304"/>
                <a:cs typeface="Times New Roman" panose="02020603050405020304"/>
              </a:rPr>
              <a:t>  </a:t>
            </a:r>
            <a:r>
              <a:rPr sz="2250" dirty="0">
                <a:latin typeface="Times New Roman" panose="02020603050405020304"/>
                <a:cs typeface="Times New Roman" panose="02020603050405020304"/>
              </a:rPr>
              <a:t>and</a:t>
            </a:r>
            <a:r>
              <a:rPr sz="2250" spc="85" dirty="0">
                <a:latin typeface="Times New Roman" panose="02020603050405020304"/>
                <a:cs typeface="Times New Roman" panose="02020603050405020304"/>
              </a:rPr>
              <a:t>  </a:t>
            </a:r>
            <a:r>
              <a:rPr sz="2250" spc="-20" dirty="0">
                <a:latin typeface="Times New Roman" panose="02020603050405020304"/>
                <a:cs typeface="Times New Roman" panose="02020603050405020304"/>
              </a:rPr>
              <a:t>persuade </a:t>
            </a:r>
            <a:r>
              <a:rPr sz="2150" dirty="0">
                <a:latin typeface="Times New Roman" panose="02020603050405020304"/>
                <a:cs typeface="Times New Roman" panose="02020603050405020304"/>
              </a:rPr>
              <a:t>customers</a:t>
            </a:r>
            <a:r>
              <a:rPr sz="2150" spc="375" dirty="0">
                <a:latin typeface="Times New Roman" panose="02020603050405020304"/>
                <a:cs typeface="Times New Roman" panose="02020603050405020304"/>
              </a:rPr>
              <a:t> </a:t>
            </a:r>
            <a:r>
              <a:rPr sz="2150" dirty="0">
                <a:latin typeface="Times New Roman" panose="02020603050405020304"/>
                <a:cs typeface="Times New Roman" panose="02020603050405020304"/>
              </a:rPr>
              <a:t>that</a:t>
            </a:r>
            <a:r>
              <a:rPr sz="2150" spc="235" dirty="0">
                <a:latin typeface="Times New Roman" panose="02020603050405020304"/>
                <a:cs typeface="Times New Roman" panose="02020603050405020304"/>
              </a:rPr>
              <a:t> </a:t>
            </a:r>
            <a:r>
              <a:rPr sz="2150" dirty="0">
                <a:latin typeface="Times New Roman" panose="02020603050405020304"/>
                <a:cs typeface="Times New Roman" panose="02020603050405020304"/>
              </a:rPr>
              <a:t>more</a:t>
            </a:r>
            <a:r>
              <a:rPr sz="2150" spc="245" dirty="0">
                <a:latin typeface="Times New Roman" panose="02020603050405020304"/>
                <a:cs typeface="Times New Roman" panose="02020603050405020304"/>
              </a:rPr>
              <a:t> </a:t>
            </a:r>
            <a:r>
              <a:rPr sz="2150" dirty="0">
                <a:latin typeface="Times New Roman" panose="02020603050405020304"/>
                <a:cs typeface="Times New Roman" panose="02020603050405020304"/>
              </a:rPr>
              <a:t>regular</a:t>
            </a:r>
            <a:r>
              <a:rPr sz="2150" spc="290" dirty="0">
                <a:latin typeface="Times New Roman" panose="02020603050405020304"/>
                <a:cs typeface="Times New Roman" panose="02020603050405020304"/>
              </a:rPr>
              <a:t> </a:t>
            </a:r>
            <a:r>
              <a:rPr sz="2150" dirty="0">
                <a:latin typeface="Times New Roman" panose="02020603050405020304"/>
                <a:cs typeface="Times New Roman" panose="02020603050405020304"/>
              </a:rPr>
              <a:t>usage</a:t>
            </a:r>
            <a:r>
              <a:rPr sz="2150" spc="254" dirty="0">
                <a:latin typeface="Times New Roman" panose="02020603050405020304"/>
                <a:cs typeface="Times New Roman" panose="02020603050405020304"/>
              </a:rPr>
              <a:t> </a:t>
            </a:r>
            <a:r>
              <a:rPr sz="2150" dirty="0">
                <a:latin typeface="Times New Roman" panose="02020603050405020304"/>
                <a:cs typeface="Times New Roman" panose="02020603050405020304"/>
              </a:rPr>
              <a:t>has</a:t>
            </a:r>
            <a:r>
              <a:rPr sz="2150" spc="180" dirty="0">
                <a:latin typeface="Times New Roman" panose="02020603050405020304"/>
                <a:cs typeface="Times New Roman" panose="02020603050405020304"/>
              </a:rPr>
              <a:t> </a:t>
            </a:r>
            <a:r>
              <a:rPr sz="2150" dirty="0">
                <a:latin typeface="Times New Roman" panose="02020603050405020304"/>
                <a:cs typeface="Times New Roman" panose="02020603050405020304"/>
              </a:rPr>
              <a:t>benefits,</a:t>
            </a:r>
            <a:r>
              <a:rPr sz="2150" spc="285" dirty="0">
                <a:latin typeface="Times New Roman" panose="02020603050405020304"/>
                <a:cs typeface="Times New Roman" panose="02020603050405020304"/>
              </a:rPr>
              <a:t> </a:t>
            </a:r>
            <a:r>
              <a:rPr sz="2150" spc="-10" dirty="0">
                <a:latin typeface="Times New Roman" panose="02020603050405020304"/>
                <a:cs typeface="Times New Roman" panose="02020603050405020304"/>
              </a:rPr>
              <a:t>overcoming </a:t>
            </a:r>
            <a:r>
              <a:rPr sz="2200" spc="-10" dirty="0">
                <a:latin typeface="Times New Roman" panose="02020603050405020304"/>
                <a:cs typeface="Times New Roman" panose="02020603050405020304"/>
              </a:rPr>
              <a:t>potential</a:t>
            </a:r>
            <a:r>
              <a:rPr sz="2200" spc="-50" dirty="0">
                <a:latin typeface="Times New Roman" panose="02020603050405020304"/>
                <a:cs typeface="Times New Roman" panose="02020603050405020304"/>
              </a:rPr>
              <a:t> </a:t>
            </a:r>
            <a:r>
              <a:rPr sz="2200" spc="-10" dirty="0">
                <a:latin typeface="Times New Roman" panose="02020603050405020304"/>
                <a:cs typeface="Times New Roman" panose="02020603050405020304"/>
              </a:rPr>
              <a:t>hurdles.</a:t>
            </a:r>
            <a:endParaRPr sz="2200" dirty="0">
              <a:latin typeface="Times New Roman" panose="02020603050405020304"/>
              <a:cs typeface="Times New Roman" panose="02020603050405020304"/>
            </a:endParaRPr>
          </a:p>
          <a:p>
            <a:pPr>
              <a:lnSpc>
                <a:spcPct val="100000"/>
              </a:lnSpc>
              <a:spcBef>
                <a:spcPts val="150"/>
              </a:spcBef>
            </a:pPr>
            <a:endParaRPr sz="2150" dirty="0">
              <a:latin typeface="Times New Roman" panose="02020603050405020304"/>
              <a:cs typeface="Times New Roman" panose="02020603050405020304"/>
            </a:endParaRPr>
          </a:p>
          <a:p>
            <a:pPr marL="464185" marR="5080" indent="-8255" algn="just">
              <a:lnSpc>
                <a:spcPct val="102000"/>
              </a:lnSpc>
            </a:pPr>
            <a:r>
              <a:rPr sz="2150" dirty="0">
                <a:latin typeface="Cambria" panose="02040503050406030204"/>
                <a:cs typeface="Cambria" panose="02040503050406030204"/>
              </a:rPr>
              <a:t>If</a:t>
            </a:r>
            <a:r>
              <a:rPr sz="2150" spc="25" dirty="0">
                <a:latin typeface="Cambria" panose="02040503050406030204"/>
                <a:cs typeface="Cambria" panose="02040503050406030204"/>
              </a:rPr>
              <a:t> </a:t>
            </a:r>
            <a:r>
              <a:rPr sz="2150" spc="-55" dirty="0">
                <a:latin typeface="Cambria" panose="02040503050406030204"/>
                <a:cs typeface="Cambria" panose="02040503050406030204"/>
              </a:rPr>
              <a:t>consumers</a:t>
            </a:r>
            <a:r>
              <a:rPr sz="2150" spc="35" dirty="0">
                <a:latin typeface="Cambria" panose="02040503050406030204"/>
                <a:cs typeface="Cambria" panose="02040503050406030204"/>
              </a:rPr>
              <a:t> </a:t>
            </a:r>
            <a:r>
              <a:rPr sz="2150" spc="-45" dirty="0">
                <a:latin typeface="Cambria" panose="02040503050406030204"/>
                <a:cs typeface="Cambria" panose="02040503050406030204"/>
              </a:rPr>
              <a:t>throw</a:t>
            </a:r>
            <a:r>
              <a:rPr sz="2150" spc="45" dirty="0">
                <a:latin typeface="Cambria" panose="02040503050406030204"/>
                <a:cs typeface="Cambria" panose="02040503050406030204"/>
              </a:rPr>
              <a:t> </a:t>
            </a:r>
            <a:r>
              <a:rPr sz="2150" spc="-45" dirty="0">
                <a:latin typeface="Cambria" panose="02040503050406030204"/>
                <a:cs typeface="Cambria" panose="02040503050406030204"/>
              </a:rPr>
              <a:t>the</a:t>
            </a:r>
            <a:r>
              <a:rPr sz="2150" spc="-75" dirty="0">
                <a:latin typeface="Cambria" panose="02040503050406030204"/>
                <a:cs typeface="Cambria" panose="02040503050406030204"/>
              </a:rPr>
              <a:t> </a:t>
            </a:r>
            <a:r>
              <a:rPr sz="2150" spc="-30" dirty="0">
                <a:latin typeface="Cambria" panose="02040503050406030204"/>
                <a:cs typeface="Cambria" panose="02040503050406030204"/>
              </a:rPr>
              <a:t>product</a:t>
            </a:r>
            <a:r>
              <a:rPr sz="2150" spc="40" dirty="0">
                <a:latin typeface="Cambria" panose="02040503050406030204"/>
                <a:cs typeface="Cambria" panose="02040503050406030204"/>
              </a:rPr>
              <a:t> </a:t>
            </a:r>
            <a:r>
              <a:rPr sz="2150" dirty="0">
                <a:latin typeface="Cambria" panose="02040503050406030204"/>
                <a:cs typeface="Cambria" panose="02040503050406030204"/>
              </a:rPr>
              <a:t>away,</a:t>
            </a:r>
            <a:r>
              <a:rPr sz="2150" spc="-5" dirty="0">
                <a:latin typeface="Cambria" panose="02040503050406030204"/>
                <a:cs typeface="Cambria" panose="02040503050406030204"/>
              </a:rPr>
              <a:t> </a:t>
            </a:r>
            <a:r>
              <a:rPr sz="2150" spc="-20" dirty="0">
                <a:latin typeface="Cambria" panose="02040503050406030204"/>
                <a:cs typeface="Cambria" panose="02040503050406030204"/>
              </a:rPr>
              <a:t>the</a:t>
            </a:r>
            <a:r>
              <a:rPr sz="2150" spc="-45" dirty="0">
                <a:latin typeface="Cambria" panose="02040503050406030204"/>
                <a:cs typeface="Cambria" panose="02040503050406030204"/>
              </a:rPr>
              <a:t> </a:t>
            </a:r>
            <a:r>
              <a:rPr sz="2150" spc="-70" dirty="0">
                <a:latin typeface="Cambria" panose="02040503050406030204"/>
                <a:cs typeface="Cambria" panose="02040503050406030204"/>
              </a:rPr>
              <a:t>marketer</a:t>
            </a:r>
            <a:r>
              <a:rPr sz="2150" spc="-10" dirty="0">
                <a:latin typeface="Cambria" panose="02040503050406030204"/>
                <a:cs typeface="Cambria" panose="02040503050406030204"/>
              </a:rPr>
              <a:t> </a:t>
            </a:r>
            <a:r>
              <a:rPr sz="2150" spc="-50" dirty="0">
                <a:latin typeface="Cambria" panose="02040503050406030204"/>
                <a:cs typeface="Cambria" panose="02040503050406030204"/>
              </a:rPr>
              <a:t>needs</a:t>
            </a:r>
            <a:r>
              <a:rPr sz="2150" spc="-45" dirty="0">
                <a:latin typeface="Cambria" panose="02040503050406030204"/>
                <a:cs typeface="Cambria" panose="02040503050406030204"/>
              </a:rPr>
              <a:t> </a:t>
            </a:r>
            <a:r>
              <a:rPr sz="2150" spc="-25" dirty="0">
                <a:latin typeface="Cambria" panose="02040503050406030204"/>
                <a:cs typeface="Cambria" panose="02040503050406030204"/>
              </a:rPr>
              <a:t>to </a:t>
            </a:r>
            <a:r>
              <a:rPr sz="2150" spc="-45" dirty="0">
                <a:latin typeface="Cambria" panose="02040503050406030204"/>
                <a:cs typeface="Cambria" panose="02040503050406030204"/>
              </a:rPr>
              <a:t>know</a:t>
            </a:r>
            <a:r>
              <a:rPr sz="2150" spc="20" dirty="0">
                <a:latin typeface="Cambria" panose="02040503050406030204"/>
                <a:cs typeface="Cambria" panose="02040503050406030204"/>
              </a:rPr>
              <a:t> </a:t>
            </a:r>
            <a:r>
              <a:rPr sz="2150" spc="-40" dirty="0">
                <a:latin typeface="Cambria" panose="02040503050406030204"/>
                <a:cs typeface="Cambria" panose="02040503050406030204"/>
              </a:rPr>
              <a:t>how</a:t>
            </a:r>
            <a:r>
              <a:rPr sz="2150" spc="105" dirty="0">
                <a:latin typeface="Cambria" panose="02040503050406030204"/>
                <a:cs typeface="Cambria" panose="02040503050406030204"/>
              </a:rPr>
              <a:t> </a:t>
            </a:r>
            <a:r>
              <a:rPr sz="2150" spc="-70" dirty="0">
                <a:latin typeface="Cambria" panose="02040503050406030204"/>
                <a:cs typeface="Cambria" panose="02040503050406030204"/>
              </a:rPr>
              <a:t>they</a:t>
            </a:r>
            <a:r>
              <a:rPr sz="2150" spc="55" dirty="0">
                <a:latin typeface="Cambria" panose="02040503050406030204"/>
                <a:cs typeface="Cambria" panose="02040503050406030204"/>
              </a:rPr>
              <a:t> </a:t>
            </a:r>
            <a:r>
              <a:rPr sz="2150" spc="-30" dirty="0">
                <a:latin typeface="Cambria" panose="02040503050406030204"/>
                <a:cs typeface="Cambria" panose="02040503050406030204"/>
              </a:rPr>
              <a:t>dispose</a:t>
            </a:r>
            <a:r>
              <a:rPr sz="2150" spc="25" dirty="0">
                <a:latin typeface="Cambria" panose="02040503050406030204"/>
                <a:cs typeface="Cambria" panose="02040503050406030204"/>
              </a:rPr>
              <a:t> </a:t>
            </a:r>
            <a:r>
              <a:rPr sz="2150" dirty="0">
                <a:latin typeface="Cambria" panose="02040503050406030204"/>
                <a:cs typeface="Cambria" panose="02040503050406030204"/>
              </a:rPr>
              <a:t>of</a:t>
            </a:r>
            <a:r>
              <a:rPr sz="2150" spc="-45" dirty="0">
                <a:latin typeface="Cambria" panose="02040503050406030204"/>
                <a:cs typeface="Cambria" panose="02040503050406030204"/>
              </a:rPr>
              <a:t> </a:t>
            </a:r>
            <a:r>
              <a:rPr sz="2150" spc="-25" dirty="0">
                <a:latin typeface="Cambria" panose="02040503050406030204"/>
                <a:cs typeface="Cambria" panose="02040503050406030204"/>
              </a:rPr>
              <a:t>it.</a:t>
            </a:r>
            <a:endParaRPr sz="2150" dirty="0">
              <a:latin typeface="Cambria" panose="02040503050406030204"/>
              <a:cs typeface="Cambria" panose="02040503050406030204"/>
            </a:endParaRPr>
          </a:p>
          <a:p>
            <a:pPr marL="906145" marR="304800" indent="-616585">
              <a:lnSpc>
                <a:spcPts val="2430"/>
              </a:lnSpc>
              <a:spcBef>
                <a:spcPts val="90"/>
              </a:spcBef>
            </a:pPr>
            <a:r>
              <a:rPr sz="1950" dirty="0">
                <a:solidFill>
                  <a:srgbClr val="11234D"/>
                </a:solidFill>
                <a:latin typeface="Cambria" panose="02040503050406030204"/>
                <a:cs typeface="Cambria" panose="02040503050406030204"/>
              </a:rPr>
              <a:t>(like</a:t>
            </a:r>
            <a:r>
              <a:rPr sz="1950" spc="55" dirty="0">
                <a:solidFill>
                  <a:srgbClr val="11234D"/>
                </a:solidFill>
                <a:latin typeface="Cambria" panose="02040503050406030204"/>
                <a:cs typeface="Cambria" panose="02040503050406030204"/>
              </a:rPr>
              <a:t> </a:t>
            </a:r>
            <a:r>
              <a:rPr sz="1950" dirty="0">
                <a:solidFill>
                  <a:srgbClr val="032154"/>
                </a:solidFill>
                <a:latin typeface="Cambria" panose="02040503050406030204"/>
                <a:cs typeface="Cambria" panose="02040503050406030204"/>
              </a:rPr>
              <a:t>batteries,</a:t>
            </a:r>
            <a:r>
              <a:rPr sz="1950" spc="130" dirty="0">
                <a:solidFill>
                  <a:srgbClr val="032154"/>
                </a:solidFill>
                <a:latin typeface="Cambria" panose="02040503050406030204"/>
                <a:cs typeface="Cambria" panose="02040503050406030204"/>
              </a:rPr>
              <a:t> </a:t>
            </a:r>
            <a:r>
              <a:rPr sz="1950" dirty="0">
                <a:solidFill>
                  <a:srgbClr val="001D44"/>
                </a:solidFill>
                <a:latin typeface="Cambria" panose="02040503050406030204"/>
                <a:cs typeface="Cambria" panose="02040503050406030204"/>
              </a:rPr>
              <a:t>beverage</a:t>
            </a:r>
            <a:r>
              <a:rPr sz="1950" spc="95" dirty="0">
                <a:solidFill>
                  <a:srgbClr val="001D44"/>
                </a:solidFill>
                <a:latin typeface="Cambria" panose="02040503050406030204"/>
                <a:cs typeface="Cambria" panose="02040503050406030204"/>
              </a:rPr>
              <a:t> </a:t>
            </a:r>
            <a:r>
              <a:rPr sz="1950" dirty="0">
                <a:solidFill>
                  <a:srgbClr val="08215B"/>
                </a:solidFill>
                <a:latin typeface="Cambria" panose="02040503050406030204"/>
                <a:cs typeface="Cambria" panose="02040503050406030204"/>
              </a:rPr>
              <a:t>containers,</a:t>
            </a:r>
            <a:r>
              <a:rPr sz="1950" spc="55" dirty="0">
                <a:solidFill>
                  <a:srgbClr val="08215B"/>
                </a:solidFill>
                <a:latin typeface="Cambria" panose="02040503050406030204"/>
                <a:cs typeface="Cambria" panose="02040503050406030204"/>
              </a:rPr>
              <a:t> </a:t>
            </a:r>
            <a:r>
              <a:rPr sz="1950" dirty="0">
                <a:solidFill>
                  <a:srgbClr val="001646"/>
                </a:solidFill>
                <a:latin typeface="Cambria" panose="02040503050406030204"/>
                <a:cs typeface="Cambria" panose="02040503050406030204"/>
              </a:rPr>
              <a:t>electronic</a:t>
            </a:r>
            <a:r>
              <a:rPr sz="1950" spc="130" dirty="0">
                <a:solidFill>
                  <a:srgbClr val="001646"/>
                </a:solidFill>
                <a:latin typeface="Cambria" panose="02040503050406030204"/>
                <a:cs typeface="Cambria" panose="02040503050406030204"/>
              </a:rPr>
              <a:t> </a:t>
            </a:r>
            <a:r>
              <a:rPr sz="1950" dirty="0">
                <a:solidFill>
                  <a:srgbClr val="07285B"/>
                </a:solidFill>
                <a:latin typeface="Cambria" panose="02040503050406030204"/>
                <a:cs typeface="Cambria" panose="02040503050406030204"/>
              </a:rPr>
              <a:t>equipment,</a:t>
            </a:r>
            <a:r>
              <a:rPr sz="1950" spc="130" dirty="0">
                <a:solidFill>
                  <a:srgbClr val="07285B"/>
                </a:solidFill>
                <a:latin typeface="Cambria" panose="02040503050406030204"/>
                <a:cs typeface="Cambria" panose="02040503050406030204"/>
              </a:rPr>
              <a:t> </a:t>
            </a:r>
            <a:r>
              <a:rPr sz="1950" spc="-25" dirty="0">
                <a:solidFill>
                  <a:srgbClr val="001C56"/>
                </a:solidFill>
                <a:latin typeface="Cambria" panose="02040503050406030204"/>
                <a:cs typeface="Cambria" panose="02040503050406030204"/>
              </a:rPr>
              <a:t>and </a:t>
            </a:r>
            <a:r>
              <a:rPr sz="1950" dirty="0">
                <a:solidFill>
                  <a:srgbClr val="071F56"/>
                </a:solidFill>
                <a:latin typeface="Cambria" panose="02040503050406030204"/>
                <a:cs typeface="Cambria" panose="02040503050406030204"/>
              </a:rPr>
              <a:t>disposable</a:t>
            </a:r>
            <a:r>
              <a:rPr sz="1950" spc="75" dirty="0">
                <a:solidFill>
                  <a:srgbClr val="071F56"/>
                </a:solidFill>
                <a:latin typeface="Cambria" panose="02040503050406030204"/>
                <a:cs typeface="Cambria" panose="02040503050406030204"/>
              </a:rPr>
              <a:t> </a:t>
            </a:r>
            <a:r>
              <a:rPr sz="1950" dirty="0">
                <a:solidFill>
                  <a:srgbClr val="051856"/>
                </a:solidFill>
                <a:latin typeface="Cambria" panose="02040503050406030204"/>
                <a:cs typeface="Cambria" panose="02040503050406030204"/>
              </a:rPr>
              <a:t>diapers</a:t>
            </a:r>
            <a:r>
              <a:rPr sz="1950" spc="75" dirty="0">
                <a:solidFill>
                  <a:srgbClr val="051856"/>
                </a:solidFill>
                <a:latin typeface="Cambria" panose="02040503050406030204"/>
                <a:cs typeface="Cambria" panose="02040503050406030204"/>
              </a:rPr>
              <a:t> </a:t>
            </a:r>
            <a:r>
              <a:rPr sz="1950" dirty="0">
                <a:solidFill>
                  <a:srgbClr val="051C4F"/>
                </a:solidFill>
                <a:latin typeface="Cambria" panose="02040503050406030204"/>
                <a:cs typeface="Cambria" panose="02040503050406030204"/>
              </a:rPr>
              <a:t>it</a:t>
            </a:r>
            <a:r>
              <a:rPr sz="1950" spc="60" dirty="0">
                <a:solidFill>
                  <a:srgbClr val="051C4F"/>
                </a:solidFill>
                <a:latin typeface="Cambria" panose="02040503050406030204"/>
                <a:cs typeface="Cambria" panose="02040503050406030204"/>
              </a:rPr>
              <a:t> </a:t>
            </a:r>
            <a:r>
              <a:rPr sz="1950" dirty="0">
                <a:solidFill>
                  <a:srgbClr val="08234F"/>
                </a:solidFill>
                <a:latin typeface="Cambria" panose="02040503050406030204"/>
                <a:cs typeface="Cambria" panose="02040503050406030204"/>
              </a:rPr>
              <a:t>can</a:t>
            </a:r>
            <a:r>
              <a:rPr sz="1950" spc="75" dirty="0">
                <a:solidFill>
                  <a:srgbClr val="08234F"/>
                </a:solidFill>
                <a:latin typeface="Cambria" panose="02040503050406030204"/>
                <a:cs typeface="Cambria" panose="02040503050406030204"/>
              </a:rPr>
              <a:t> </a:t>
            </a:r>
            <a:r>
              <a:rPr sz="1950" dirty="0">
                <a:solidFill>
                  <a:srgbClr val="051F4F"/>
                </a:solidFill>
                <a:latin typeface="Cambria" panose="02040503050406030204"/>
                <a:cs typeface="Cambria" panose="02040503050406030204"/>
              </a:rPr>
              <a:t>damage</a:t>
            </a:r>
            <a:r>
              <a:rPr sz="1950" spc="140" dirty="0">
                <a:solidFill>
                  <a:srgbClr val="051F4F"/>
                </a:solidFill>
                <a:latin typeface="Cambria" panose="02040503050406030204"/>
                <a:cs typeface="Cambria" panose="02040503050406030204"/>
              </a:rPr>
              <a:t> </a:t>
            </a:r>
            <a:r>
              <a:rPr sz="1950" dirty="0">
                <a:solidFill>
                  <a:srgbClr val="032159"/>
                </a:solidFill>
                <a:latin typeface="Cambria" panose="02040503050406030204"/>
                <a:cs typeface="Cambria" panose="02040503050406030204"/>
              </a:rPr>
              <a:t>the</a:t>
            </a:r>
            <a:r>
              <a:rPr sz="1950" spc="75" dirty="0">
                <a:solidFill>
                  <a:srgbClr val="032159"/>
                </a:solidFill>
                <a:latin typeface="Cambria" panose="02040503050406030204"/>
                <a:cs typeface="Cambria" panose="02040503050406030204"/>
              </a:rPr>
              <a:t> </a:t>
            </a:r>
            <a:r>
              <a:rPr sz="1950" spc="-10" dirty="0">
                <a:solidFill>
                  <a:srgbClr val="082656"/>
                </a:solidFill>
                <a:latin typeface="Cambria" panose="02040503050406030204"/>
                <a:cs typeface="Cambria" panose="02040503050406030204"/>
              </a:rPr>
              <a:t>environment)</a:t>
            </a:r>
            <a:endParaRPr sz="1950" dirty="0">
              <a:latin typeface="Cambria" panose="02040503050406030204"/>
              <a:cs typeface="Cambria" panose="02040503050406030204"/>
            </a:endParaRPr>
          </a:p>
        </p:txBody>
      </p:sp>
      <p:sp>
        <p:nvSpPr>
          <p:cNvPr id="4" name="Footer Placeholder 3"/>
          <p:cNvSpPr>
            <a:spLocks noGrp="1"/>
          </p:cNvSpPr>
          <p:nvPr>
            <p:ph type="ftr" sz="quarter" idx="5"/>
          </p:nvPr>
        </p:nvSpPr>
        <p:spPr/>
        <p:txBody>
          <a:bodyPr/>
          <a:lstStyle/>
          <a:p>
            <a:r>
              <a:rPr lang="en-US"/>
              <a:t>MG1002 Instructor: Dr. Syed Shujaat Ali Shah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39390" y="2286000"/>
            <a:ext cx="7474148" cy="3205757"/>
          </a:xfrm>
          <a:prstGeom prst="rect">
            <a:avLst/>
          </a:prstGeom>
        </p:spPr>
      </p:pic>
      <p:sp>
        <p:nvSpPr>
          <p:cNvPr id="3" name="object 3"/>
          <p:cNvSpPr txBox="1">
            <a:spLocks noGrp="1"/>
          </p:cNvSpPr>
          <p:nvPr>
            <p:ph type="title"/>
          </p:nvPr>
        </p:nvSpPr>
        <p:spPr>
          <a:xfrm>
            <a:off x="688228" y="240308"/>
            <a:ext cx="3096260" cy="472440"/>
          </a:xfrm>
          <a:prstGeom prst="rect">
            <a:avLst/>
          </a:prstGeom>
        </p:spPr>
        <p:txBody>
          <a:bodyPr vert="horz" wrap="square" lIns="0" tIns="16510" rIns="0" bIns="0" rtlCol="0">
            <a:spAutoFit/>
          </a:bodyPr>
          <a:lstStyle/>
          <a:p>
            <a:pPr marL="12700">
              <a:lnSpc>
                <a:spcPct val="100000"/>
              </a:lnSpc>
              <a:spcBef>
                <a:spcPts val="130"/>
              </a:spcBef>
            </a:pPr>
            <a:r>
              <a:rPr sz="2900" u="dbl" dirty="0">
                <a:solidFill>
                  <a:srgbClr val="F90308"/>
                </a:solidFill>
                <a:uFill>
                  <a:solidFill>
                    <a:srgbClr val="D41C1C"/>
                  </a:solidFill>
                </a:uFill>
                <a:latin typeface="Times New Roman" panose="02020603050405020304"/>
                <a:cs typeface="Times New Roman" panose="02020603050405020304"/>
              </a:rPr>
              <a:t>Consumer</a:t>
            </a:r>
            <a:r>
              <a:rPr sz="2900" u="dbl" spc="480" dirty="0">
                <a:solidFill>
                  <a:srgbClr val="F90308"/>
                </a:solidFill>
                <a:uFill>
                  <a:solidFill>
                    <a:srgbClr val="D41C1C"/>
                  </a:solidFill>
                </a:uFill>
                <a:latin typeface="Times New Roman" panose="02020603050405020304"/>
                <a:cs typeface="Times New Roman" panose="02020603050405020304"/>
              </a:rPr>
              <a:t> </a:t>
            </a:r>
            <a:r>
              <a:rPr sz="2900" u="dbl" spc="-10" dirty="0">
                <a:solidFill>
                  <a:srgbClr val="F40305"/>
                </a:solidFill>
                <a:uFill>
                  <a:solidFill>
                    <a:srgbClr val="D41C1C"/>
                  </a:solidFill>
                </a:uFill>
                <a:latin typeface="Times New Roman" panose="02020603050405020304"/>
                <a:cs typeface="Times New Roman" panose="02020603050405020304"/>
              </a:rPr>
              <a:t>Behavior </a:t>
            </a:r>
            <a:endParaRPr sz="2900">
              <a:latin typeface="Times New Roman" panose="02020603050405020304"/>
              <a:cs typeface="Times New Roman" panose="02020603050405020304"/>
            </a:endParaRPr>
          </a:p>
        </p:txBody>
      </p:sp>
      <p:sp>
        <p:nvSpPr>
          <p:cNvPr id="4" name="object 4"/>
          <p:cNvSpPr txBox="1"/>
          <p:nvPr/>
        </p:nvSpPr>
        <p:spPr>
          <a:xfrm>
            <a:off x="1012694" y="821728"/>
            <a:ext cx="7051675" cy="1740798"/>
          </a:xfrm>
          <a:prstGeom prst="rect">
            <a:avLst/>
          </a:prstGeom>
        </p:spPr>
        <p:txBody>
          <a:bodyPr vert="horz" wrap="square" lIns="0" tIns="12700" rIns="0" bIns="0" rtlCol="0">
            <a:spAutoFit/>
          </a:bodyPr>
          <a:lstStyle/>
          <a:p>
            <a:pPr marL="25400" marR="5080" indent="-13335" algn="just">
              <a:lnSpc>
                <a:spcPct val="117000"/>
              </a:lnSpc>
              <a:spcBef>
                <a:spcPts val="100"/>
              </a:spcBef>
            </a:pPr>
            <a:r>
              <a:rPr lang="en-US" sz="2450" spc="350" dirty="0">
                <a:solidFill>
                  <a:srgbClr val="F20708"/>
                </a:solidFill>
                <a:latin typeface="Times New Roman" panose="02020603050405020304"/>
                <a:cs typeface="Times New Roman" panose="02020603050405020304"/>
              </a:rPr>
              <a:t>Study </a:t>
            </a:r>
            <a:r>
              <a:rPr sz="2450" dirty="0">
                <a:latin typeface="Times New Roman" panose="02020603050405020304"/>
                <a:cs typeface="Times New Roman" panose="02020603050405020304"/>
              </a:rPr>
              <a:t>of</a:t>
            </a:r>
            <a:r>
              <a:rPr sz="2450" spc="540" dirty="0">
                <a:latin typeface="Times New Roman" panose="02020603050405020304"/>
                <a:cs typeface="Times New Roman" panose="02020603050405020304"/>
              </a:rPr>
              <a:t> </a:t>
            </a:r>
            <a:r>
              <a:rPr sz="2450" dirty="0">
                <a:latin typeface="Times New Roman" panose="02020603050405020304"/>
                <a:cs typeface="Times New Roman" panose="02020603050405020304"/>
              </a:rPr>
              <a:t>how</a:t>
            </a:r>
            <a:r>
              <a:rPr sz="2450" spc="500" dirty="0">
                <a:latin typeface="Times New Roman" panose="02020603050405020304"/>
                <a:cs typeface="Times New Roman" panose="02020603050405020304"/>
              </a:rPr>
              <a:t> </a:t>
            </a:r>
            <a:r>
              <a:rPr sz="2450" dirty="0">
                <a:latin typeface="Times New Roman" panose="02020603050405020304"/>
                <a:cs typeface="Times New Roman" panose="02020603050405020304"/>
              </a:rPr>
              <a:t>individuals,</a:t>
            </a:r>
            <a:r>
              <a:rPr sz="2450" spc="484" dirty="0">
                <a:latin typeface="Times New Roman" panose="02020603050405020304"/>
                <a:cs typeface="Times New Roman" panose="02020603050405020304"/>
              </a:rPr>
              <a:t> </a:t>
            </a:r>
            <a:r>
              <a:rPr sz="2450" dirty="0">
                <a:latin typeface="Times New Roman" panose="02020603050405020304"/>
                <a:cs typeface="Times New Roman" panose="02020603050405020304"/>
              </a:rPr>
              <a:t>groups,</a:t>
            </a:r>
            <a:r>
              <a:rPr sz="2450" spc="480" dirty="0">
                <a:latin typeface="Times New Roman" panose="02020603050405020304"/>
                <a:cs typeface="Times New Roman" panose="02020603050405020304"/>
              </a:rPr>
              <a:t> </a:t>
            </a:r>
            <a:r>
              <a:rPr sz="2450" dirty="0">
                <a:latin typeface="Times New Roman" panose="02020603050405020304"/>
                <a:cs typeface="Times New Roman" panose="02020603050405020304"/>
              </a:rPr>
              <a:t>and</a:t>
            </a:r>
            <a:r>
              <a:rPr sz="2450" spc="490" dirty="0">
                <a:latin typeface="Times New Roman" panose="02020603050405020304"/>
                <a:cs typeface="Times New Roman" panose="02020603050405020304"/>
              </a:rPr>
              <a:t> </a:t>
            </a:r>
            <a:r>
              <a:rPr sz="2450" spc="-10" dirty="0">
                <a:latin typeface="Times New Roman" panose="02020603050405020304"/>
                <a:cs typeface="Times New Roman" panose="02020603050405020304"/>
              </a:rPr>
              <a:t>organizations </a:t>
            </a:r>
            <a:r>
              <a:rPr sz="2450" dirty="0">
                <a:latin typeface="Times New Roman" panose="02020603050405020304"/>
                <a:cs typeface="Times New Roman" panose="02020603050405020304"/>
              </a:rPr>
              <a:t>select,</a:t>
            </a:r>
            <a:r>
              <a:rPr sz="2450" spc="245" dirty="0">
                <a:latin typeface="Times New Roman" panose="02020603050405020304"/>
                <a:cs typeface="Times New Roman" panose="02020603050405020304"/>
              </a:rPr>
              <a:t> </a:t>
            </a:r>
            <a:r>
              <a:rPr sz="2450" dirty="0">
                <a:latin typeface="Times New Roman" panose="02020603050405020304"/>
                <a:cs typeface="Times New Roman" panose="02020603050405020304"/>
              </a:rPr>
              <a:t>buy,</a:t>
            </a:r>
            <a:r>
              <a:rPr sz="2450" spc="204" dirty="0">
                <a:latin typeface="Times New Roman" panose="02020603050405020304"/>
                <a:cs typeface="Times New Roman" panose="02020603050405020304"/>
              </a:rPr>
              <a:t> </a:t>
            </a:r>
            <a:r>
              <a:rPr sz="2450" dirty="0">
                <a:latin typeface="Times New Roman" panose="02020603050405020304"/>
                <a:cs typeface="Times New Roman" panose="02020603050405020304"/>
              </a:rPr>
              <a:t>use,</a:t>
            </a:r>
            <a:r>
              <a:rPr sz="2450" spc="110" dirty="0">
                <a:latin typeface="Times New Roman" panose="02020603050405020304"/>
                <a:cs typeface="Times New Roman" panose="02020603050405020304"/>
              </a:rPr>
              <a:t> </a:t>
            </a:r>
            <a:r>
              <a:rPr sz="2450" spc="80" dirty="0">
                <a:latin typeface="Times New Roman" panose="02020603050405020304"/>
                <a:cs typeface="Times New Roman" panose="02020603050405020304"/>
              </a:rPr>
              <a:t>and</a:t>
            </a:r>
            <a:r>
              <a:rPr sz="2450" spc="250" dirty="0">
                <a:latin typeface="Times New Roman" panose="02020603050405020304"/>
                <a:cs typeface="Times New Roman" panose="02020603050405020304"/>
              </a:rPr>
              <a:t> </a:t>
            </a:r>
            <a:r>
              <a:rPr sz="2450" dirty="0">
                <a:latin typeface="Times New Roman" panose="02020603050405020304"/>
                <a:cs typeface="Times New Roman" panose="02020603050405020304"/>
              </a:rPr>
              <a:t>dispose</a:t>
            </a:r>
            <a:r>
              <a:rPr sz="2450" spc="250" dirty="0">
                <a:latin typeface="Times New Roman" panose="02020603050405020304"/>
                <a:cs typeface="Times New Roman" panose="02020603050405020304"/>
              </a:rPr>
              <a:t> </a:t>
            </a:r>
            <a:r>
              <a:rPr sz="2450" dirty="0">
                <a:latin typeface="Times New Roman" panose="02020603050405020304"/>
                <a:cs typeface="Times New Roman" panose="02020603050405020304"/>
              </a:rPr>
              <a:t>of</a:t>
            </a:r>
            <a:r>
              <a:rPr sz="2450" spc="305" dirty="0">
                <a:latin typeface="Times New Roman" panose="02020603050405020304"/>
                <a:cs typeface="Times New Roman" panose="02020603050405020304"/>
              </a:rPr>
              <a:t> </a:t>
            </a:r>
            <a:r>
              <a:rPr sz="2450" dirty="0">
                <a:latin typeface="Times New Roman" panose="02020603050405020304"/>
                <a:cs typeface="Times New Roman" panose="02020603050405020304"/>
              </a:rPr>
              <a:t>goods,</a:t>
            </a:r>
            <a:r>
              <a:rPr sz="2450" spc="280" dirty="0">
                <a:latin typeface="Times New Roman" panose="02020603050405020304"/>
                <a:cs typeface="Times New Roman" panose="02020603050405020304"/>
              </a:rPr>
              <a:t> </a:t>
            </a:r>
            <a:r>
              <a:rPr sz="2450" dirty="0">
                <a:latin typeface="Times New Roman" panose="02020603050405020304"/>
                <a:cs typeface="Times New Roman" panose="02020603050405020304"/>
              </a:rPr>
              <a:t>services,</a:t>
            </a:r>
            <a:r>
              <a:rPr sz="2450" spc="385" dirty="0">
                <a:latin typeface="Times New Roman" panose="02020603050405020304"/>
                <a:cs typeface="Times New Roman" panose="02020603050405020304"/>
              </a:rPr>
              <a:t> </a:t>
            </a:r>
            <a:r>
              <a:rPr sz="2450" spc="-10" dirty="0">
                <a:latin typeface="Times New Roman" panose="02020603050405020304"/>
                <a:cs typeface="Times New Roman" panose="02020603050405020304"/>
              </a:rPr>
              <a:t>ideas, </a:t>
            </a:r>
            <a:r>
              <a:rPr sz="2450" dirty="0">
                <a:latin typeface="Times New Roman" panose="02020603050405020304"/>
                <a:cs typeface="Times New Roman" panose="02020603050405020304"/>
              </a:rPr>
              <a:t>or</a:t>
            </a:r>
            <a:r>
              <a:rPr sz="2450" spc="-114" dirty="0">
                <a:latin typeface="Times New Roman" panose="02020603050405020304"/>
                <a:cs typeface="Times New Roman" panose="02020603050405020304"/>
              </a:rPr>
              <a:t> </a:t>
            </a:r>
            <a:r>
              <a:rPr sz="2450" spc="-30" dirty="0">
                <a:latin typeface="Times New Roman" panose="02020603050405020304"/>
                <a:cs typeface="Times New Roman" panose="02020603050405020304"/>
              </a:rPr>
              <a:t>experiences</a:t>
            </a:r>
            <a:r>
              <a:rPr sz="2450" spc="-20" dirty="0">
                <a:latin typeface="Times New Roman" panose="02020603050405020304"/>
                <a:cs typeface="Times New Roman" panose="02020603050405020304"/>
              </a:rPr>
              <a:t> </a:t>
            </a:r>
            <a:r>
              <a:rPr sz="2450" dirty="0">
                <a:latin typeface="Times New Roman" panose="02020603050405020304"/>
                <a:cs typeface="Times New Roman" panose="02020603050405020304"/>
              </a:rPr>
              <a:t>to</a:t>
            </a:r>
            <a:r>
              <a:rPr sz="2450" spc="-145" dirty="0">
                <a:latin typeface="Times New Roman" panose="02020603050405020304"/>
                <a:cs typeface="Times New Roman" panose="02020603050405020304"/>
              </a:rPr>
              <a:t> </a:t>
            </a:r>
            <a:r>
              <a:rPr sz="2450" spc="-20" dirty="0">
                <a:latin typeface="Times New Roman" panose="02020603050405020304"/>
                <a:cs typeface="Times New Roman" panose="02020603050405020304"/>
              </a:rPr>
              <a:t>satisfy</a:t>
            </a:r>
            <a:r>
              <a:rPr sz="2450" spc="45" dirty="0">
                <a:latin typeface="Times New Roman" panose="02020603050405020304"/>
                <a:cs typeface="Times New Roman" panose="02020603050405020304"/>
              </a:rPr>
              <a:t> </a:t>
            </a:r>
            <a:r>
              <a:rPr sz="2450" dirty="0">
                <a:latin typeface="Times New Roman" panose="02020603050405020304"/>
                <a:cs typeface="Times New Roman" panose="02020603050405020304"/>
              </a:rPr>
              <a:t>their</a:t>
            </a:r>
            <a:r>
              <a:rPr sz="2450" spc="-80" dirty="0">
                <a:latin typeface="Times New Roman" panose="02020603050405020304"/>
                <a:cs typeface="Times New Roman" panose="02020603050405020304"/>
              </a:rPr>
              <a:t> </a:t>
            </a:r>
            <a:r>
              <a:rPr sz="2450" spc="-40" dirty="0">
                <a:latin typeface="Times New Roman" panose="02020603050405020304"/>
                <a:cs typeface="Times New Roman" panose="02020603050405020304"/>
              </a:rPr>
              <a:t>needs</a:t>
            </a:r>
            <a:r>
              <a:rPr sz="2450" spc="-85" dirty="0">
                <a:latin typeface="Times New Roman" panose="02020603050405020304"/>
                <a:cs typeface="Times New Roman" panose="02020603050405020304"/>
              </a:rPr>
              <a:t> </a:t>
            </a:r>
            <a:r>
              <a:rPr sz="2450" dirty="0">
                <a:latin typeface="Times New Roman" panose="02020603050405020304"/>
                <a:cs typeface="Times New Roman" panose="02020603050405020304"/>
              </a:rPr>
              <a:t>and</a:t>
            </a:r>
            <a:r>
              <a:rPr sz="2450" spc="-30" dirty="0">
                <a:latin typeface="Times New Roman" panose="02020603050405020304"/>
                <a:cs typeface="Times New Roman" panose="02020603050405020304"/>
              </a:rPr>
              <a:t> </a:t>
            </a:r>
            <a:r>
              <a:rPr sz="2450" spc="-10" dirty="0">
                <a:latin typeface="Times New Roman" panose="02020603050405020304"/>
                <a:cs typeface="Times New Roman" panose="02020603050405020304"/>
              </a:rPr>
              <a:t>wants.</a:t>
            </a:r>
            <a:endParaRPr sz="2450" dirty="0">
              <a:latin typeface="Times New Roman" panose="02020603050405020304"/>
              <a:cs typeface="Times New Roman" panose="02020603050405020304"/>
            </a:endParaRPr>
          </a:p>
        </p:txBody>
      </p:sp>
      <p:sp>
        <p:nvSpPr>
          <p:cNvPr id="5" name="object 5"/>
          <p:cNvSpPr txBox="1"/>
          <p:nvPr/>
        </p:nvSpPr>
        <p:spPr>
          <a:xfrm>
            <a:off x="935765" y="5543798"/>
            <a:ext cx="6875145" cy="829310"/>
          </a:xfrm>
          <a:prstGeom prst="rect">
            <a:avLst/>
          </a:prstGeom>
        </p:spPr>
        <p:txBody>
          <a:bodyPr vert="horz" wrap="square" lIns="0" tIns="12700" rIns="0" bIns="0" rtlCol="0">
            <a:spAutoFit/>
          </a:bodyPr>
          <a:lstStyle/>
          <a:p>
            <a:pPr marL="1686560" marR="5080" indent="-1674495">
              <a:lnSpc>
                <a:spcPct val="120000"/>
              </a:lnSpc>
              <a:spcBef>
                <a:spcPts val="100"/>
              </a:spcBef>
            </a:pPr>
            <a:r>
              <a:rPr sz="2200" dirty="0">
                <a:solidFill>
                  <a:srgbClr val="011F56"/>
                </a:solidFill>
                <a:latin typeface="Cambria" panose="02040503050406030204"/>
                <a:cs typeface="Cambria" panose="02040503050406030204"/>
              </a:rPr>
              <a:t>Marketers</a:t>
            </a:r>
            <a:r>
              <a:rPr sz="2200" spc="50" dirty="0">
                <a:solidFill>
                  <a:srgbClr val="011F56"/>
                </a:solidFill>
                <a:latin typeface="Cambria" panose="02040503050406030204"/>
                <a:cs typeface="Cambria" panose="02040503050406030204"/>
              </a:rPr>
              <a:t> </a:t>
            </a:r>
            <a:r>
              <a:rPr sz="2200" spc="-10" dirty="0">
                <a:solidFill>
                  <a:srgbClr val="031D52"/>
                </a:solidFill>
                <a:latin typeface="Cambria" panose="02040503050406030204"/>
                <a:cs typeface="Cambria" panose="02040503050406030204"/>
              </a:rPr>
              <a:t>must</a:t>
            </a:r>
            <a:r>
              <a:rPr sz="2200" spc="50" dirty="0">
                <a:solidFill>
                  <a:srgbClr val="031D52"/>
                </a:solidFill>
                <a:latin typeface="Cambria" panose="02040503050406030204"/>
                <a:cs typeface="Cambria" panose="02040503050406030204"/>
              </a:rPr>
              <a:t> </a:t>
            </a:r>
            <a:r>
              <a:rPr sz="2200" dirty="0">
                <a:solidFill>
                  <a:srgbClr val="071F56"/>
                </a:solidFill>
                <a:latin typeface="Cambria" panose="02040503050406030204"/>
                <a:cs typeface="Cambria" panose="02040503050406030204"/>
              </a:rPr>
              <a:t>fully</a:t>
            </a:r>
            <a:r>
              <a:rPr sz="2200" spc="100" dirty="0">
                <a:solidFill>
                  <a:srgbClr val="071F56"/>
                </a:solidFill>
                <a:latin typeface="Cambria" panose="02040503050406030204"/>
                <a:cs typeface="Cambria" panose="02040503050406030204"/>
              </a:rPr>
              <a:t> </a:t>
            </a:r>
            <a:r>
              <a:rPr sz="2200" spc="-25" dirty="0">
                <a:solidFill>
                  <a:srgbClr val="072159"/>
                </a:solidFill>
                <a:latin typeface="Cambria" panose="02040503050406030204"/>
                <a:cs typeface="Cambria" panose="02040503050406030204"/>
              </a:rPr>
              <a:t>understand</a:t>
            </a:r>
            <a:r>
              <a:rPr sz="2200" spc="190" dirty="0">
                <a:solidFill>
                  <a:srgbClr val="072159"/>
                </a:solidFill>
                <a:latin typeface="Cambria" panose="02040503050406030204"/>
                <a:cs typeface="Cambria" panose="02040503050406030204"/>
              </a:rPr>
              <a:t> </a:t>
            </a:r>
            <a:r>
              <a:rPr sz="2200" dirty="0">
                <a:solidFill>
                  <a:srgbClr val="001C4F"/>
                </a:solidFill>
                <a:latin typeface="Cambria" panose="02040503050406030204"/>
                <a:cs typeface="Cambria" panose="02040503050406030204"/>
              </a:rPr>
              <a:t>both</a:t>
            </a:r>
            <a:r>
              <a:rPr sz="2200" spc="55" dirty="0">
                <a:solidFill>
                  <a:srgbClr val="001C4F"/>
                </a:solidFill>
                <a:latin typeface="Cambria" panose="02040503050406030204"/>
                <a:cs typeface="Cambria" panose="02040503050406030204"/>
              </a:rPr>
              <a:t> </a:t>
            </a:r>
            <a:r>
              <a:rPr sz="2200" dirty="0">
                <a:solidFill>
                  <a:srgbClr val="011A56"/>
                </a:solidFill>
                <a:latin typeface="Cambria" panose="02040503050406030204"/>
                <a:cs typeface="Cambria" panose="02040503050406030204"/>
              </a:rPr>
              <a:t>the</a:t>
            </a:r>
            <a:r>
              <a:rPr sz="2200" spc="-25" dirty="0">
                <a:solidFill>
                  <a:srgbClr val="011A56"/>
                </a:solidFill>
                <a:latin typeface="Cambria" panose="02040503050406030204"/>
                <a:cs typeface="Cambria" panose="02040503050406030204"/>
              </a:rPr>
              <a:t> </a:t>
            </a:r>
            <a:r>
              <a:rPr sz="2200" spc="-25" dirty="0">
                <a:solidFill>
                  <a:srgbClr val="001D54"/>
                </a:solidFill>
                <a:latin typeface="Cambria" panose="02040503050406030204"/>
                <a:cs typeface="Cambria" panose="02040503050406030204"/>
              </a:rPr>
              <a:t>theory</a:t>
            </a:r>
            <a:r>
              <a:rPr sz="2200" spc="65" dirty="0">
                <a:solidFill>
                  <a:srgbClr val="001D54"/>
                </a:solidFill>
                <a:latin typeface="Cambria" panose="02040503050406030204"/>
                <a:cs typeface="Cambria" panose="02040503050406030204"/>
              </a:rPr>
              <a:t> </a:t>
            </a:r>
            <a:r>
              <a:rPr sz="2200" dirty="0">
                <a:solidFill>
                  <a:srgbClr val="07215D"/>
                </a:solidFill>
                <a:latin typeface="Cambria" panose="02040503050406030204"/>
                <a:cs typeface="Cambria" panose="02040503050406030204"/>
              </a:rPr>
              <a:t>and</a:t>
            </a:r>
            <a:r>
              <a:rPr sz="2200" spc="30" dirty="0">
                <a:solidFill>
                  <a:srgbClr val="07215D"/>
                </a:solidFill>
                <a:latin typeface="Cambria" panose="02040503050406030204"/>
                <a:cs typeface="Cambria" panose="02040503050406030204"/>
              </a:rPr>
              <a:t> </a:t>
            </a:r>
            <a:r>
              <a:rPr sz="2200" spc="-25" dirty="0">
                <a:solidFill>
                  <a:srgbClr val="031C52"/>
                </a:solidFill>
                <a:latin typeface="Cambria" panose="02040503050406030204"/>
                <a:cs typeface="Cambria" panose="02040503050406030204"/>
              </a:rPr>
              <a:t>the </a:t>
            </a:r>
            <a:r>
              <a:rPr sz="2200" spc="-10" dirty="0">
                <a:solidFill>
                  <a:srgbClr val="081F54"/>
                </a:solidFill>
                <a:latin typeface="Cambria" panose="02040503050406030204"/>
                <a:cs typeface="Cambria" panose="02040503050406030204"/>
              </a:rPr>
              <a:t>reality</a:t>
            </a:r>
            <a:r>
              <a:rPr sz="2200" spc="45" dirty="0">
                <a:solidFill>
                  <a:srgbClr val="081F54"/>
                </a:solidFill>
                <a:latin typeface="Cambria" panose="02040503050406030204"/>
                <a:cs typeface="Cambria" panose="02040503050406030204"/>
              </a:rPr>
              <a:t> </a:t>
            </a:r>
            <a:r>
              <a:rPr sz="2200" dirty="0">
                <a:solidFill>
                  <a:srgbClr val="031F56"/>
                </a:solidFill>
                <a:latin typeface="Cambria" panose="02040503050406030204"/>
                <a:cs typeface="Cambria" panose="02040503050406030204"/>
              </a:rPr>
              <a:t>of</a:t>
            </a:r>
            <a:r>
              <a:rPr sz="2200" spc="-60" dirty="0">
                <a:solidFill>
                  <a:srgbClr val="031F56"/>
                </a:solidFill>
                <a:latin typeface="Cambria" panose="02040503050406030204"/>
                <a:cs typeface="Cambria" panose="02040503050406030204"/>
              </a:rPr>
              <a:t> </a:t>
            </a:r>
            <a:r>
              <a:rPr sz="2200" spc="-25" dirty="0">
                <a:solidFill>
                  <a:srgbClr val="052152"/>
                </a:solidFill>
                <a:latin typeface="Cambria" panose="02040503050406030204"/>
                <a:cs typeface="Cambria" panose="02040503050406030204"/>
              </a:rPr>
              <a:t>consumer</a:t>
            </a:r>
            <a:r>
              <a:rPr sz="2200" spc="90" dirty="0">
                <a:solidFill>
                  <a:srgbClr val="052152"/>
                </a:solidFill>
                <a:latin typeface="Cambria" panose="02040503050406030204"/>
                <a:cs typeface="Cambria" panose="02040503050406030204"/>
              </a:rPr>
              <a:t> </a:t>
            </a:r>
            <a:r>
              <a:rPr sz="2200" spc="-10" dirty="0">
                <a:solidFill>
                  <a:srgbClr val="00184D"/>
                </a:solidFill>
                <a:latin typeface="Cambria" panose="02040503050406030204"/>
                <a:cs typeface="Cambria" panose="02040503050406030204"/>
              </a:rPr>
              <a:t>behavior.</a:t>
            </a:r>
            <a:endParaRPr sz="2200" dirty="0">
              <a:latin typeface="Cambria" panose="02040503050406030204"/>
              <a:cs typeface="Cambria" panose="02040503050406030204"/>
            </a:endParaRPr>
          </a:p>
        </p:txBody>
      </p:sp>
      <p:sp>
        <p:nvSpPr>
          <p:cNvPr id="6" name="Footer Placeholder 5"/>
          <p:cNvSpPr>
            <a:spLocks noGrp="1"/>
          </p:cNvSpPr>
          <p:nvPr>
            <p:ph type="ftr" sz="quarter" idx="5"/>
          </p:nvPr>
        </p:nvSpPr>
        <p:spPr>
          <a:xfrm>
            <a:off x="5932170" y="6234649"/>
            <a:ext cx="3211830" cy="171450"/>
          </a:xfrm>
        </p:spPr>
        <p:txBody>
          <a:bodyPr/>
          <a:lstStyle/>
          <a:p>
            <a:r>
              <a:rPr lang="en-US" dirty="0"/>
              <a:t>MG1002 Instructor: Dr. Syed Shujaat Ali Shah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4877" y="189706"/>
            <a:ext cx="7754245" cy="553998"/>
          </a:xfrm>
        </p:spPr>
        <p:txBody>
          <a:bodyPr/>
          <a:lstStyle/>
          <a:p>
            <a:r>
              <a:rPr lang="en-US" dirty="0"/>
              <a:t>What Influences Consumer </a:t>
            </a:r>
            <a:r>
              <a:rPr lang="en-US" dirty="0" err="1"/>
              <a:t>Behnvlorż</a:t>
            </a:r>
            <a:endParaRPr lang="en-US" dirty="0"/>
          </a:p>
        </p:txBody>
      </p:sp>
      <p:pic>
        <p:nvPicPr>
          <p:cNvPr id="6" name="Picture 5"/>
          <p:cNvPicPr>
            <a:picLocks noChangeAspect="1"/>
          </p:cNvPicPr>
          <p:nvPr/>
        </p:nvPicPr>
        <p:blipFill>
          <a:blip r:embed="rId2"/>
          <a:stretch>
            <a:fillRect/>
          </a:stretch>
        </p:blipFill>
        <p:spPr>
          <a:xfrm>
            <a:off x="11922" y="0"/>
            <a:ext cx="9120156" cy="6858000"/>
          </a:xfrm>
          <a:prstGeom prst="rect">
            <a:avLst/>
          </a:prstGeom>
        </p:spPr>
      </p:pic>
      <p:sp>
        <p:nvSpPr>
          <p:cNvPr id="5" name="AutoShape 4" descr="Factors Influencing Consumer Behaviour"/>
          <p:cNvSpPr>
            <a:spLocks noGrp="1" noChangeAspect="1" noChangeArrowheads="1"/>
          </p:cNvSpPr>
          <p:nvPr>
            <p:ph type="body" idx="1"/>
          </p:nvPr>
        </p:nvSpPr>
        <p:spPr bwMode="auto">
          <a:xfrm>
            <a:off x="443276" y="76200"/>
            <a:ext cx="7394567" cy="5847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r>
              <a:rPr lang="en-US" sz="3200" dirty="0">
                <a:solidFill>
                  <a:srgbClr val="FF0000"/>
                </a:solidFill>
              </a:rPr>
              <a:t>Factors Affecting Consumer Behavior</a:t>
            </a:r>
          </a:p>
        </p:txBody>
      </p:sp>
      <p:sp>
        <p:nvSpPr>
          <p:cNvPr id="7" name="Footer Placeholder 6"/>
          <p:cNvSpPr>
            <a:spLocks noGrp="1"/>
          </p:cNvSpPr>
          <p:nvPr>
            <p:ph type="ftr" sz="quarter" idx="5"/>
          </p:nvPr>
        </p:nvSpPr>
        <p:spPr/>
        <p:txBody>
          <a:bodyPr/>
          <a:lstStyle/>
          <a:p>
            <a:r>
              <a:rPr lang="en-US"/>
              <a:t>MG1002 Instructor: Dr. Syed Shujaat Ali Shah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5722" y="5587459"/>
            <a:ext cx="5197475" cy="1251585"/>
          </a:xfrm>
          <a:prstGeom prst="rect">
            <a:avLst/>
          </a:prstGeom>
        </p:spPr>
        <p:txBody>
          <a:bodyPr vert="horz" wrap="square" lIns="0" tIns="45719" rIns="0" bIns="0" rtlCol="0">
            <a:spAutoFit/>
          </a:bodyPr>
          <a:lstStyle/>
          <a:p>
            <a:pPr marL="12700" marR="5080" indent="-635">
              <a:lnSpc>
                <a:spcPct val="107000"/>
              </a:lnSpc>
              <a:spcBef>
                <a:spcPts val="360"/>
              </a:spcBef>
              <a:tabLst>
                <a:tab pos="1744345" algn="l"/>
                <a:tab pos="2454910" algn="l"/>
                <a:tab pos="3819525" algn="l"/>
                <a:tab pos="4833620" algn="l"/>
              </a:tabLst>
            </a:pPr>
            <a:r>
              <a:rPr sz="2400" spc="-10" dirty="0">
                <a:latin typeface="Times New Roman" panose="02020603050405020304"/>
                <a:cs typeface="Times New Roman" panose="02020603050405020304"/>
              </a:rPr>
              <a:t>Also</a:t>
            </a:r>
            <a:r>
              <a:rPr sz="2400" spc="5" dirty="0">
                <a:latin typeface="Times New Roman" panose="02020603050405020304"/>
                <a:cs typeface="Times New Roman" panose="02020603050405020304"/>
              </a:rPr>
              <a:t> </a:t>
            </a:r>
            <a:r>
              <a:rPr sz="2400" dirty="0">
                <a:latin typeface="Times New Roman" panose="02020603050405020304"/>
                <a:cs typeface="Times New Roman" panose="02020603050405020304"/>
              </a:rPr>
              <a:t>known</a:t>
            </a:r>
            <a:r>
              <a:rPr sz="2400" spc="40" dirty="0">
                <a:latin typeface="Times New Roman" panose="02020603050405020304"/>
                <a:cs typeface="Times New Roman" panose="02020603050405020304"/>
              </a:rPr>
              <a:t> </a:t>
            </a:r>
            <a:r>
              <a:rPr sz="2400" dirty="0">
                <a:latin typeface="Times New Roman" panose="02020603050405020304"/>
                <a:cs typeface="Times New Roman" panose="02020603050405020304"/>
              </a:rPr>
              <a:t>“stimulus-response</a:t>
            </a:r>
            <a:r>
              <a:rPr sz="2400" spc="-30" dirty="0">
                <a:latin typeface="Times New Roman" panose="02020603050405020304"/>
                <a:cs typeface="Times New Roman" panose="02020603050405020304"/>
              </a:rPr>
              <a:t> </a:t>
            </a:r>
            <a:r>
              <a:rPr sz="2400" spc="-10" dirty="0">
                <a:latin typeface="Times New Roman" panose="02020603050405020304"/>
                <a:cs typeface="Times New Roman" panose="02020603050405020304"/>
              </a:rPr>
              <a:t>model” </a:t>
            </a:r>
            <a:r>
              <a:rPr sz="2450" spc="-10" dirty="0">
                <a:latin typeface="Times New Roman" panose="02020603050405020304"/>
                <a:cs typeface="Times New Roman" panose="02020603050405020304"/>
              </a:rPr>
              <a:t>Considered</a:t>
            </a:r>
            <a:r>
              <a:rPr sz="2450" dirty="0">
                <a:latin typeface="Times New Roman" panose="02020603050405020304"/>
                <a:cs typeface="Times New Roman" panose="02020603050405020304"/>
              </a:rPr>
              <a:t>	</a:t>
            </a:r>
            <a:r>
              <a:rPr sz="2450" spc="-25" dirty="0">
                <a:latin typeface="Times New Roman" panose="02020603050405020304"/>
                <a:cs typeface="Times New Roman" panose="02020603050405020304"/>
              </a:rPr>
              <a:t>the</a:t>
            </a:r>
            <a:r>
              <a:rPr sz="2450" dirty="0">
                <a:latin typeface="Times New Roman" panose="02020603050405020304"/>
                <a:cs typeface="Times New Roman" panose="02020603050405020304"/>
              </a:rPr>
              <a:t>	</a:t>
            </a:r>
            <a:r>
              <a:rPr sz="2450" spc="50" dirty="0">
                <a:latin typeface="Times New Roman" panose="02020603050405020304"/>
                <a:cs typeface="Times New Roman" panose="02020603050405020304"/>
              </a:rPr>
              <a:t>starting</a:t>
            </a:r>
            <a:r>
              <a:rPr sz="2450" dirty="0">
                <a:latin typeface="Times New Roman" panose="02020603050405020304"/>
                <a:cs typeface="Times New Roman" panose="02020603050405020304"/>
              </a:rPr>
              <a:t>	</a:t>
            </a:r>
            <a:r>
              <a:rPr sz="2450" spc="-10" dirty="0">
                <a:latin typeface="Times New Roman" panose="02020603050405020304"/>
                <a:cs typeface="Times New Roman" panose="02020603050405020304"/>
              </a:rPr>
              <a:t>point</a:t>
            </a:r>
            <a:r>
              <a:rPr sz="2450" dirty="0">
                <a:latin typeface="Times New Roman" panose="02020603050405020304"/>
                <a:cs typeface="Times New Roman" panose="02020603050405020304"/>
              </a:rPr>
              <a:t>	</a:t>
            </a:r>
            <a:r>
              <a:rPr sz="2450" spc="-50" dirty="0">
                <a:latin typeface="Times New Roman" panose="02020603050405020304"/>
                <a:cs typeface="Times New Roman" panose="02020603050405020304"/>
              </a:rPr>
              <a:t>for </a:t>
            </a:r>
            <a:r>
              <a:rPr sz="2450" dirty="0">
                <a:latin typeface="Times New Roman" panose="02020603050405020304"/>
                <a:cs typeface="Times New Roman" panose="02020603050405020304"/>
              </a:rPr>
              <a:t>consumer</a:t>
            </a:r>
            <a:r>
              <a:rPr sz="2450" spc="434" dirty="0">
                <a:latin typeface="Times New Roman" panose="02020603050405020304"/>
                <a:cs typeface="Times New Roman" panose="02020603050405020304"/>
              </a:rPr>
              <a:t> </a:t>
            </a:r>
            <a:r>
              <a:rPr sz="2450" spc="-10" dirty="0">
                <a:latin typeface="Times New Roman" panose="02020603050405020304"/>
                <a:cs typeface="Times New Roman" panose="02020603050405020304"/>
              </a:rPr>
              <a:t>behavior.</a:t>
            </a:r>
            <a:endParaRPr sz="2450">
              <a:latin typeface="Times New Roman" panose="02020603050405020304"/>
              <a:cs typeface="Times New Roman" panose="02020603050405020304"/>
            </a:endParaRPr>
          </a:p>
        </p:txBody>
      </p:sp>
      <p:sp>
        <p:nvSpPr>
          <p:cNvPr id="3" name="object 3"/>
          <p:cNvSpPr txBox="1"/>
          <p:nvPr/>
        </p:nvSpPr>
        <p:spPr>
          <a:xfrm>
            <a:off x="6175268" y="6075362"/>
            <a:ext cx="1711960" cy="397510"/>
          </a:xfrm>
          <a:prstGeom prst="rect">
            <a:avLst/>
          </a:prstGeom>
        </p:spPr>
        <p:txBody>
          <a:bodyPr vert="horz" wrap="square" lIns="0" tIns="11430" rIns="0" bIns="0" rtlCol="0">
            <a:spAutoFit/>
          </a:bodyPr>
          <a:lstStyle/>
          <a:p>
            <a:pPr marL="12700">
              <a:lnSpc>
                <a:spcPct val="100000"/>
              </a:lnSpc>
              <a:spcBef>
                <a:spcPts val="90"/>
              </a:spcBef>
            </a:pPr>
            <a:r>
              <a:rPr sz="2450" spc="-50" dirty="0">
                <a:latin typeface="Times New Roman" panose="02020603050405020304"/>
                <a:cs typeface="Times New Roman" panose="02020603050405020304"/>
              </a:rPr>
              <a:t>understanding</a:t>
            </a:r>
            <a:endParaRPr sz="2450">
              <a:latin typeface="Times New Roman" panose="02020603050405020304"/>
              <a:cs typeface="Times New Roman" panose="02020603050405020304"/>
            </a:endParaRPr>
          </a:p>
        </p:txBody>
      </p:sp>
      <p:sp>
        <p:nvSpPr>
          <p:cNvPr id="4" name="Footer Placeholder 3"/>
          <p:cNvSpPr>
            <a:spLocks noGrp="1"/>
          </p:cNvSpPr>
          <p:nvPr>
            <p:ph type="ftr" sz="quarter" idx="5"/>
          </p:nvPr>
        </p:nvSpPr>
        <p:spPr>
          <a:xfrm>
            <a:off x="5715000" y="6472872"/>
            <a:ext cx="2926080" cy="342900"/>
          </a:xfrm>
        </p:spPr>
        <p:txBody>
          <a:bodyPr/>
          <a:lstStyle/>
          <a:p>
            <a:r>
              <a:rPr lang="en-US" dirty="0"/>
              <a:t>MG1002 Instructor: Dr. Syed Shujaat Ali Shah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23429" y="3321843"/>
            <a:ext cx="5500687" cy="2794992"/>
          </a:xfrm>
          <a:prstGeom prst="rect">
            <a:avLst/>
          </a:prstGeom>
        </p:spPr>
      </p:pic>
      <p:sp>
        <p:nvSpPr>
          <p:cNvPr id="3" name="object 3"/>
          <p:cNvSpPr txBox="1">
            <a:spLocks noGrp="1"/>
          </p:cNvSpPr>
          <p:nvPr>
            <p:ph type="title"/>
          </p:nvPr>
        </p:nvSpPr>
        <p:spPr>
          <a:prstGeom prst="rect">
            <a:avLst/>
          </a:prstGeom>
        </p:spPr>
        <p:txBody>
          <a:bodyPr vert="horz" wrap="square" lIns="0" tIns="17145" rIns="0" bIns="0" rtlCol="0">
            <a:spAutoFit/>
          </a:bodyPr>
          <a:lstStyle/>
          <a:p>
            <a:pPr marL="158750">
              <a:lnSpc>
                <a:spcPct val="100000"/>
              </a:lnSpc>
              <a:spcBef>
                <a:spcPts val="135"/>
              </a:spcBef>
            </a:pPr>
            <a:r>
              <a:rPr sz="2700" spc="155" dirty="0">
                <a:solidFill>
                  <a:srgbClr val="FD0708"/>
                </a:solidFill>
                <a:latin typeface="Times New Roman" panose="02020603050405020304"/>
                <a:cs typeface="Times New Roman" panose="02020603050405020304"/>
              </a:rPr>
              <a:t>Culture</a:t>
            </a:r>
            <a:r>
              <a:rPr sz="2700" spc="125" dirty="0">
                <a:solidFill>
                  <a:srgbClr val="FD0708"/>
                </a:solidFill>
                <a:latin typeface="Times New Roman" panose="02020603050405020304"/>
                <a:cs typeface="Times New Roman" panose="02020603050405020304"/>
              </a:rPr>
              <a:t> </a:t>
            </a:r>
            <a:r>
              <a:rPr sz="2700" spc="125" dirty="0">
                <a:solidFill>
                  <a:srgbClr val="E40300"/>
                </a:solidFill>
                <a:latin typeface="Times New Roman" panose="02020603050405020304"/>
                <a:cs typeface="Times New Roman" panose="02020603050405020304"/>
              </a:rPr>
              <a:t>Factors:</a:t>
            </a:r>
            <a:endParaRPr sz="2700">
              <a:latin typeface="Times New Roman" panose="02020603050405020304"/>
              <a:cs typeface="Times New Roman" panose="02020603050405020304"/>
            </a:endParaRPr>
          </a:p>
          <a:p>
            <a:pPr marL="1076960">
              <a:lnSpc>
                <a:spcPct val="100000"/>
              </a:lnSpc>
              <a:spcBef>
                <a:spcPts val="85"/>
              </a:spcBef>
            </a:pPr>
            <a:r>
              <a:rPr sz="2750" spc="130" dirty="0">
                <a:solidFill>
                  <a:srgbClr val="EB080A"/>
                </a:solidFill>
                <a:latin typeface="Times New Roman" panose="02020603050405020304"/>
                <a:cs typeface="Times New Roman" panose="02020603050405020304"/>
              </a:rPr>
              <a:t>What</a:t>
            </a:r>
            <a:r>
              <a:rPr sz="2750" spc="180" dirty="0">
                <a:solidFill>
                  <a:srgbClr val="EB080A"/>
                </a:solidFill>
                <a:latin typeface="Times New Roman" panose="02020603050405020304"/>
                <a:cs typeface="Times New Roman" panose="02020603050405020304"/>
              </a:rPr>
              <a:t> </a:t>
            </a:r>
            <a:r>
              <a:rPr sz="2750" dirty="0">
                <a:solidFill>
                  <a:srgbClr val="E60A0A"/>
                </a:solidFill>
                <a:latin typeface="Times New Roman" panose="02020603050405020304"/>
                <a:cs typeface="Times New Roman" panose="02020603050405020304"/>
              </a:rPr>
              <a:t>is</a:t>
            </a:r>
            <a:r>
              <a:rPr sz="2750" spc="85" dirty="0">
                <a:solidFill>
                  <a:srgbClr val="E60A0A"/>
                </a:solidFill>
                <a:latin typeface="Times New Roman" panose="02020603050405020304"/>
                <a:cs typeface="Times New Roman" panose="02020603050405020304"/>
              </a:rPr>
              <a:t> </a:t>
            </a:r>
            <a:r>
              <a:rPr sz="2750" spc="114" dirty="0">
                <a:solidFill>
                  <a:srgbClr val="F00800"/>
                </a:solidFill>
                <a:latin typeface="Times New Roman" panose="02020603050405020304"/>
                <a:cs typeface="Times New Roman" panose="02020603050405020304"/>
              </a:rPr>
              <a:t>Culture?</a:t>
            </a:r>
            <a:endParaRPr sz="2750">
              <a:latin typeface="Times New Roman" panose="02020603050405020304"/>
              <a:cs typeface="Times New Roman" panose="02020603050405020304"/>
            </a:endParaRPr>
          </a:p>
        </p:txBody>
      </p:sp>
      <p:sp>
        <p:nvSpPr>
          <p:cNvPr id="4" name="object 4"/>
          <p:cNvSpPr txBox="1"/>
          <p:nvPr/>
        </p:nvSpPr>
        <p:spPr>
          <a:xfrm>
            <a:off x="1339462" y="1275655"/>
            <a:ext cx="5507990" cy="397510"/>
          </a:xfrm>
          <a:prstGeom prst="rect">
            <a:avLst/>
          </a:prstGeom>
        </p:spPr>
        <p:txBody>
          <a:bodyPr vert="horz" wrap="square" lIns="0" tIns="11430" rIns="0" bIns="0" rtlCol="0">
            <a:spAutoFit/>
          </a:bodyPr>
          <a:lstStyle/>
          <a:p>
            <a:pPr marL="12700">
              <a:lnSpc>
                <a:spcPct val="100000"/>
              </a:lnSpc>
              <a:spcBef>
                <a:spcPts val="90"/>
              </a:spcBef>
              <a:tabLst>
                <a:tab pos="1416685" algn="l"/>
                <a:tab pos="2167890" algn="l"/>
                <a:tab pos="3194050" algn="l"/>
                <a:tab pos="4193540" algn="l"/>
                <a:tab pos="4596765" algn="l"/>
              </a:tabLst>
            </a:pPr>
            <a:r>
              <a:rPr sz="2450" spc="-10" dirty="0">
                <a:latin typeface="Times New Roman" panose="02020603050405020304"/>
                <a:cs typeface="Times New Roman" panose="02020603050405020304"/>
              </a:rPr>
              <a:t>Marketers</a:t>
            </a:r>
            <a:r>
              <a:rPr sz="2450" dirty="0">
                <a:latin typeface="Times New Roman" panose="02020603050405020304"/>
                <a:cs typeface="Times New Roman" panose="02020603050405020304"/>
              </a:rPr>
              <a:t>	</a:t>
            </a:r>
            <a:r>
              <a:rPr sz="2450" spc="-20" dirty="0">
                <a:latin typeface="Times New Roman" panose="02020603050405020304"/>
                <a:cs typeface="Times New Roman" panose="02020603050405020304"/>
              </a:rPr>
              <a:t>must</a:t>
            </a:r>
            <a:r>
              <a:rPr sz="2450" dirty="0">
                <a:latin typeface="Times New Roman" panose="02020603050405020304"/>
                <a:cs typeface="Times New Roman" panose="02020603050405020304"/>
              </a:rPr>
              <a:t>	</a:t>
            </a:r>
            <a:r>
              <a:rPr sz="2450" spc="-10" dirty="0">
                <a:solidFill>
                  <a:srgbClr val="AF0A03"/>
                </a:solidFill>
                <a:latin typeface="Times New Roman" panose="02020603050405020304"/>
                <a:cs typeface="Times New Roman" panose="02020603050405020304"/>
              </a:rPr>
              <a:t>closely</a:t>
            </a:r>
            <a:r>
              <a:rPr sz="2450" dirty="0">
                <a:solidFill>
                  <a:srgbClr val="AF0A03"/>
                </a:solidFill>
                <a:latin typeface="Times New Roman" panose="02020603050405020304"/>
                <a:cs typeface="Times New Roman" panose="02020603050405020304"/>
              </a:rPr>
              <a:t>	</a:t>
            </a:r>
            <a:r>
              <a:rPr sz="2450" spc="45" dirty="0">
                <a:solidFill>
                  <a:srgbClr val="B50508"/>
                </a:solidFill>
                <a:latin typeface="Times New Roman" panose="02020603050405020304"/>
                <a:cs typeface="Times New Roman" panose="02020603050405020304"/>
              </a:rPr>
              <a:t>attend</a:t>
            </a:r>
            <a:r>
              <a:rPr sz="2450" dirty="0">
                <a:solidFill>
                  <a:srgbClr val="B50508"/>
                </a:solidFill>
                <a:latin typeface="Times New Roman" panose="02020603050405020304"/>
                <a:cs typeface="Times New Roman" panose="02020603050405020304"/>
              </a:rPr>
              <a:t>	</a:t>
            </a:r>
            <a:r>
              <a:rPr sz="2450" spc="-25" dirty="0">
                <a:latin typeface="Times New Roman" panose="02020603050405020304"/>
                <a:cs typeface="Times New Roman" panose="02020603050405020304"/>
              </a:rPr>
              <a:t>to</a:t>
            </a:r>
            <a:r>
              <a:rPr sz="2450" dirty="0">
                <a:latin typeface="Times New Roman" panose="02020603050405020304"/>
                <a:cs typeface="Times New Roman" panose="02020603050405020304"/>
              </a:rPr>
              <a:t>	</a:t>
            </a:r>
            <a:r>
              <a:rPr sz="2450" spc="-50" dirty="0">
                <a:latin typeface="Times New Roman" panose="02020603050405020304"/>
                <a:cs typeface="Times New Roman" panose="02020603050405020304"/>
              </a:rPr>
              <a:t>cultural</a:t>
            </a:r>
            <a:endParaRPr sz="2450">
              <a:latin typeface="Times New Roman" panose="02020603050405020304"/>
              <a:cs typeface="Times New Roman" panose="02020603050405020304"/>
            </a:endParaRPr>
          </a:p>
        </p:txBody>
      </p:sp>
      <p:sp>
        <p:nvSpPr>
          <p:cNvPr id="5" name="object 5"/>
          <p:cNvSpPr txBox="1"/>
          <p:nvPr/>
        </p:nvSpPr>
        <p:spPr>
          <a:xfrm>
            <a:off x="7030249" y="1275655"/>
            <a:ext cx="1186180" cy="397510"/>
          </a:xfrm>
          <a:prstGeom prst="rect">
            <a:avLst/>
          </a:prstGeom>
        </p:spPr>
        <p:txBody>
          <a:bodyPr vert="horz" wrap="square" lIns="0" tIns="11430" rIns="0" bIns="0" rtlCol="0">
            <a:spAutoFit/>
          </a:bodyPr>
          <a:lstStyle/>
          <a:p>
            <a:pPr marL="12700">
              <a:lnSpc>
                <a:spcPct val="100000"/>
              </a:lnSpc>
              <a:spcBef>
                <a:spcPts val="90"/>
              </a:spcBef>
              <a:tabLst>
                <a:tab pos="943610" algn="l"/>
              </a:tabLst>
            </a:pPr>
            <a:r>
              <a:rPr sz="2450" spc="-10" dirty="0">
                <a:latin typeface="Times New Roman" panose="02020603050405020304"/>
                <a:cs typeface="Times New Roman" panose="02020603050405020304"/>
              </a:rPr>
              <a:t>values</a:t>
            </a:r>
            <a:r>
              <a:rPr sz="2450" dirty="0">
                <a:latin typeface="Times New Roman" panose="02020603050405020304"/>
                <a:cs typeface="Times New Roman" panose="02020603050405020304"/>
              </a:rPr>
              <a:t>	</a:t>
            </a:r>
            <a:r>
              <a:rPr sz="2450" spc="-25" dirty="0">
                <a:latin typeface="Times New Roman" panose="02020603050405020304"/>
                <a:cs typeface="Times New Roman" panose="02020603050405020304"/>
              </a:rPr>
              <a:t>in</a:t>
            </a:r>
            <a:endParaRPr sz="2450">
              <a:latin typeface="Times New Roman" panose="02020603050405020304"/>
              <a:cs typeface="Times New Roman" panose="02020603050405020304"/>
            </a:endParaRPr>
          </a:p>
        </p:txBody>
      </p:sp>
      <p:sp>
        <p:nvSpPr>
          <p:cNvPr id="6" name="object 6"/>
          <p:cNvSpPr txBox="1"/>
          <p:nvPr/>
        </p:nvSpPr>
        <p:spPr>
          <a:xfrm>
            <a:off x="1333106" y="1652191"/>
            <a:ext cx="6884034" cy="1664335"/>
          </a:xfrm>
          <a:prstGeom prst="rect">
            <a:avLst/>
          </a:prstGeom>
        </p:spPr>
        <p:txBody>
          <a:bodyPr vert="horz" wrap="square" lIns="0" tIns="10160" rIns="0" bIns="0" rtlCol="0">
            <a:spAutoFit/>
          </a:bodyPr>
          <a:lstStyle/>
          <a:p>
            <a:pPr marL="12700" marR="5080" algn="just">
              <a:lnSpc>
                <a:spcPct val="147000"/>
              </a:lnSpc>
              <a:spcBef>
                <a:spcPts val="80"/>
              </a:spcBef>
            </a:pPr>
            <a:r>
              <a:rPr sz="2450" dirty="0">
                <a:latin typeface="Times New Roman" panose="02020603050405020304"/>
                <a:cs typeface="Times New Roman" panose="02020603050405020304"/>
              </a:rPr>
              <a:t>every</a:t>
            </a:r>
            <a:r>
              <a:rPr sz="2450" spc="150" dirty="0">
                <a:latin typeface="Times New Roman" panose="02020603050405020304"/>
                <a:cs typeface="Times New Roman" panose="02020603050405020304"/>
              </a:rPr>
              <a:t> </a:t>
            </a:r>
            <a:r>
              <a:rPr sz="2450" dirty="0">
                <a:latin typeface="Times New Roman" panose="02020603050405020304"/>
                <a:cs typeface="Times New Roman" panose="02020603050405020304"/>
              </a:rPr>
              <a:t>country</a:t>
            </a:r>
            <a:r>
              <a:rPr sz="2450" spc="315" dirty="0">
                <a:latin typeface="Times New Roman" panose="02020603050405020304"/>
                <a:cs typeface="Times New Roman" panose="02020603050405020304"/>
              </a:rPr>
              <a:t> </a:t>
            </a:r>
            <a:r>
              <a:rPr sz="2450" dirty="0">
                <a:latin typeface="Times New Roman" panose="02020603050405020304"/>
                <a:cs typeface="Times New Roman" panose="02020603050405020304"/>
              </a:rPr>
              <a:t>to</a:t>
            </a:r>
            <a:r>
              <a:rPr sz="2450" spc="114" dirty="0">
                <a:latin typeface="Times New Roman" panose="02020603050405020304"/>
                <a:cs typeface="Times New Roman" panose="02020603050405020304"/>
              </a:rPr>
              <a:t> </a:t>
            </a:r>
            <a:r>
              <a:rPr sz="2450" dirty="0">
                <a:latin typeface="Times New Roman" panose="02020603050405020304"/>
                <a:cs typeface="Times New Roman" panose="02020603050405020304"/>
              </a:rPr>
              <a:t>understand</a:t>
            </a:r>
            <a:r>
              <a:rPr sz="2450" spc="320" dirty="0">
                <a:latin typeface="Times New Roman" panose="02020603050405020304"/>
                <a:cs typeface="Times New Roman" panose="02020603050405020304"/>
              </a:rPr>
              <a:t> </a:t>
            </a:r>
            <a:r>
              <a:rPr sz="2450" dirty="0">
                <a:latin typeface="Times New Roman" panose="02020603050405020304"/>
                <a:cs typeface="Times New Roman" panose="02020603050405020304"/>
              </a:rPr>
              <a:t>how</a:t>
            </a:r>
            <a:r>
              <a:rPr sz="2450" spc="235" dirty="0">
                <a:latin typeface="Times New Roman" panose="02020603050405020304"/>
                <a:cs typeface="Times New Roman" panose="02020603050405020304"/>
              </a:rPr>
              <a:t> </a:t>
            </a:r>
            <a:r>
              <a:rPr sz="2450" dirty="0">
                <a:latin typeface="Times New Roman" panose="02020603050405020304"/>
                <a:cs typeface="Times New Roman" panose="02020603050405020304"/>
              </a:rPr>
              <a:t>to</a:t>
            </a:r>
            <a:r>
              <a:rPr sz="2450" spc="125" dirty="0">
                <a:latin typeface="Times New Roman" panose="02020603050405020304"/>
                <a:cs typeface="Times New Roman" panose="02020603050405020304"/>
              </a:rPr>
              <a:t> </a:t>
            </a:r>
            <a:r>
              <a:rPr sz="2450" dirty="0">
                <a:latin typeface="Times New Roman" panose="02020603050405020304"/>
                <a:cs typeface="Times New Roman" panose="02020603050405020304"/>
              </a:rPr>
              <a:t>best</a:t>
            </a:r>
            <a:r>
              <a:rPr sz="2450" spc="185" dirty="0">
                <a:latin typeface="Times New Roman" panose="02020603050405020304"/>
                <a:cs typeface="Times New Roman" panose="02020603050405020304"/>
              </a:rPr>
              <a:t> </a:t>
            </a:r>
            <a:r>
              <a:rPr sz="2450" spc="60" dirty="0">
                <a:latin typeface="Times New Roman" panose="02020603050405020304"/>
                <a:cs typeface="Times New Roman" panose="02020603050405020304"/>
              </a:rPr>
              <a:t>market</a:t>
            </a:r>
            <a:r>
              <a:rPr sz="2450" spc="200" dirty="0">
                <a:latin typeface="Times New Roman" panose="02020603050405020304"/>
                <a:cs typeface="Times New Roman" panose="02020603050405020304"/>
              </a:rPr>
              <a:t> </a:t>
            </a:r>
            <a:r>
              <a:rPr sz="2450" spc="-10" dirty="0">
                <a:latin typeface="Times New Roman" panose="02020603050405020304"/>
                <a:cs typeface="Times New Roman" panose="02020603050405020304"/>
              </a:rPr>
              <a:t>their </a:t>
            </a:r>
            <a:r>
              <a:rPr sz="2450" dirty="0">
                <a:latin typeface="Times New Roman" panose="02020603050405020304"/>
                <a:cs typeface="Times New Roman" panose="02020603050405020304"/>
              </a:rPr>
              <a:t>existing</a:t>
            </a:r>
            <a:r>
              <a:rPr sz="2450" spc="265" dirty="0">
                <a:latin typeface="Times New Roman" panose="02020603050405020304"/>
                <a:cs typeface="Times New Roman" panose="02020603050405020304"/>
              </a:rPr>
              <a:t>  </a:t>
            </a:r>
            <a:r>
              <a:rPr sz="2450" dirty="0">
                <a:latin typeface="Times New Roman" panose="02020603050405020304"/>
                <a:cs typeface="Times New Roman" panose="02020603050405020304"/>
              </a:rPr>
              <a:t>products</a:t>
            </a:r>
            <a:r>
              <a:rPr sz="2450" spc="245" dirty="0">
                <a:latin typeface="Times New Roman" panose="02020603050405020304"/>
                <a:cs typeface="Times New Roman" panose="02020603050405020304"/>
              </a:rPr>
              <a:t>  </a:t>
            </a:r>
            <a:r>
              <a:rPr sz="2450" dirty="0">
                <a:latin typeface="Times New Roman" panose="02020603050405020304"/>
                <a:cs typeface="Times New Roman" panose="02020603050405020304"/>
              </a:rPr>
              <a:t>and</a:t>
            </a:r>
            <a:r>
              <a:rPr sz="2450" spc="204" dirty="0">
                <a:latin typeface="Times New Roman" panose="02020603050405020304"/>
                <a:cs typeface="Times New Roman" panose="02020603050405020304"/>
              </a:rPr>
              <a:t>  </a:t>
            </a:r>
            <a:r>
              <a:rPr sz="2450" dirty="0">
                <a:latin typeface="Times New Roman" panose="02020603050405020304"/>
                <a:cs typeface="Times New Roman" panose="02020603050405020304"/>
              </a:rPr>
              <a:t>find</a:t>
            </a:r>
            <a:r>
              <a:rPr sz="2450" spc="250" dirty="0">
                <a:latin typeface="Times New Roman" panose="02020603050405020304"/>
                <a:cs typeface="Times New Roman" panose="02020603050405020304"/>
              </a:rPr>
              <a:t>  </a:t>
            </a:r>
            <a:r>
              <a:rPr sz="2450" dirty="0">
                <a:latin typeface="Times New Roman" panose="02020603050405020304"/>
                <a:cs typeface="Times New Roman" panose="02020603050405020304"/>
              </a:rPr>
              <a:t>opportunities</a:t>
            </a:r>
            <a:r>
              <a:rPr sz="2450" spc="265" dirty="0">
                <a:latin typeface="Times New Roman" panose="02020603050405020304"/>
                <a:cs typeface="Times New Roman" panose="02020603050405020304"/>
              </a:rPr>
              <a:t>  </a:t>
            </a:r>
            <a:r>
              <a:rPr sz="2450" dirty="0">
                <a:latin typeface="Times New Roman" panose="02020603050405020304"/>
                <a:cs typeface="Times New Roman" panose="02020603050405020304"/>
              </a:rPr>
              <a:t>for</a:t>
            </a:r>
            <a:r>
              <a:rPr sz="2450" spc="245" dirty="0">
                <a:latin typeface="Times New Roman" panose="02020603050405020304"/>
                <a:cs typeface="Times New Roman" panose="02020603050405020304"/>
              </a:rPr>
              <a:t>  </a:t>
            </a:r>
            <a:r>
              <a:rPr sz="2450" spc="-25" dirty="0">
                <a:latin typeface="Times New Roman" panose="02020603050405020304"/>
                <a:cs typeface="Times New Roman" panose="02020603050405020304"/>
              </a:rPr>
              <a:t>new </a:t>
            </a:r>
            <a:r>
              <a:rPr sz="2450" spc="-10" dirty="0">
                <a:latin typeface="Times New Roman" panose="02020603050405020304"/>
                <a:cs typeface="Times New Roman" panose="02020603050405020304"/>
              </a:rPr>
              <a:t>products</a:t>
            </a:r>
            <a:endParaRPr sz="2450">
              <a:latin typeface="Times New Roman" panose="02020603050405020304"/>
              <a:cs typeface="Times New Roman" panose="02020603050405020304"/>
            </a:endParaRPr>
          </a:p>
        </p:txBody>
      </p:sp>
      <p:sp>
        <p:nvSpPr>
          <p:cNvPr id="7" name="Footer Placeholder 6"/>
          <p:cNvSpPr>
            <a:spLocks noGrp="1"/>
          </p:cNvSpPr>
          <p:nvPr>
            <p:ph type="ftr" sz="quarter" idx="5"/>
          </p:nvPr>
        </p:nvSpPr>
        <p:spPr/>
        <p:txBody>
          <a:bodyPr/>
          <a:lstStyle/>
          <a:p>
            <a:r>
              <a:rPr lang="en-US"/>
              <a:t>MG1002 Instructor: Dr. Syed Shujaat Ali Shah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687107" y="160188"/>
            <a:ext cx="2554605" cy="499745"/>
          </a:xfrm>
          <a:prstGeom prst="rect">
            <a:avLst/>
          </a:prstGeom>
        </p:spPr>
        <p:txBody>
          <a:bodyPr vert="horz" wrap="square" lIns="0" tIns="15240" rIns="0" bIns="0" rtlCol="0">
            <a:spAutoFit/>
          </a:bodyPr>
          <a:lstStyle/>
          <a:p>
            <a:pPr marL="12700">
              <a:lnSpc>
                <a:spcPct val="100000"/>
              </a:lnSpc>
              <a:spcBef>
                <a:spcPts val="120"/>
              </a:spcBef>
            </a:pPr>
            <a:r>
              <a:rPr sz="3150" spc="-20" dirty="0">
                <a:solidFill>
                  <a:srgbClr val="F60A03"/>
                </a:solidFill>
                <a:latin typeface="Times New Roman" panose="02020603050405020304"/>
                <a:cs typeface="Times New Roman" panose="02020603050405020304"/>
              </a:rPr>
              <a:t>Culture</a:t>
            </a:r>
            <a:r>
              <a:rPr sz="3150" spc="-135" dirty="0">
                <a:solidFill>
                  <a:srgbClr val="F60A03"/>
                </a:solidFill>
                <a:latin typeface="Times New Roman" panose="02020603050405020304"/>
                <a:cs typeface="Times New Roman" panose="02020603050405020304"/>
              </a:rPr>
              <a:t> </a:t>
            </a:r>
            <a:r>
              <a:rPr sz="3150" spc="-55" dirty="0">
                <a:solidFill>
                  <a:srgbClr val="EB0101"/>
                </a:solidFill>
                <a:latin typeface="Times New Roman" panose="02020603050405020304"/>
                <a:cs typeface="Times New Roman" panose="02020603050405020304"/>
              </a:rPr>
              <a:t>Facto</a:t>
            </a:r>
            <a:r>
              <a:rPr lang="en-US" sz="3150" spc="-55" dirty="0">
                <a:solidFill>
                  <a:srgbClr val="EB0101"/>
                </a:solidFill>
                <a:latin typeface="Times New Roman" panose="02020603050405020304"/>
                <a:cs typeface="Times New Roman" panose="02020603050405020304"/>
              </a:rPr>
              <a:t>rs</a:t>
            </a:r>
            <a:r>
              <a:rPr sz="3150" spc="-55" dirty="0">
                <a:solidFill>
                  <a:srgbClr val="EB0101"/>
                </a:solidFill>
                <a:latin typeface="Times New Roman" panose="02020603050405020304"/>
                <a:cs typeface="Times New Roman" panose="02020603050405020304"/>
              </a:rPr>
              <a:t>:</a:t>
            </a:r>
            <a:endParaRPr sz="3150">
              <a:latin typeface="Times New Roman" panose="02020603050405020304"/>
              <a:cs typeface="Times New Roman" panose="02020603050405020304"/>
            </a:endParaRPr>
          </a:p>
        </p:txBody>
      </p:sp>
      <p:sp>
        <p:nvSpPr>
          <p:cNvPr id="3" name="object 3"/>
          <p:cNvSpPr txBox="1"/>
          <p:nvPr/>
        </p:nvSpPr>
        <p:spPr>
          <a:xfrm>
            <a:off x="950035" y="946744"/>
            <a:ext cx="7426325" cy="1675765"/>
          </a:xfrm>
          <a:prstGeom prst="rect">
            <a:avLst/>
          </a:prstGeom>
        </p:spPr>
        <p:txBody>
          <a:bodyPr vert="horz" wrap="square" lIns="0" tIns="14604" rIns="0" bIns="0" rtlCol="0">
            <a:spAutoFit/>
          </a:bodyPr>
          <a:lstStyle/>
          <a:p>
            <a:pPr marL="12700" marR="5080" indent="6350" algn="just">
              <a:lnSpc>
                <a:spcPct val="147000"/>
              </a:lnSpc>
              <a:spcBef>
                <a:spcPts val="115"/>
              </a:spcBef>
            </a:pPr>
            <a:r>
              <a:rPr sz="2450" dirty="0">
                <a:latin typeface="Times New Roman" panose="02020603050405020304"/>
                <a:cs typeface="Times New Roman" panose="02020603050405020304"/>
              </a:rPr>
              <a:t>When</a:t>
            </a:r>
            <a:r>
              <a:rPr sz="2450" spc="390" dirty="0">
                <a:latin typeface="Times New Roman" panose="02020603050405020304"/>
                <a:cs typeface="Times New Roman" panose="02020603050405020304"/>
              </a:rPr>
              <a:t>  </a:t>
            </a:r>
            <a:r>
              <a:rPr sz="2450" dirty="0">
                <a:latin typeface="Times New Roman" panose="02020603050405020304"/>
                <a:cs typeface="Times New Roman" panose="02020603050405020304"/>
              </a:rPr>
              <a:t>subcultures</a:t>
            </a:r>
            <a:r>
              <a:rPr sz="2450" spc="370" dirty="0">
                <a:latin typeface="Times New Roman" panose="02020603050405020304"/>
                <a:cs typeface="Times New Roman" panose="02020603050405020304"/>
              </a:rPr>
              <a:t>  </a:t>
            </a:r>
            <a:r>
              <a:rPr sz="2450" dirty="0">
                <a:solidFill>
                  <a:srgbClr val="B30307"/>
                </a:solidFill>
                <a:latin typeface="Times New Roman" panose="02020603050405020304"/>
                <a:cs typeface="Times New Roman" panose="02020603050405020304"/>
              </a:rPr>
              <a:t>grow</a:t>
            </a:r>
            <a:r>
              <a:rPr sz="2450" spc="330" dirty="0">
                <a:solidFill>
                  <a:srgbClr val="B30307"/>
                </a:solidFill>
                <a:latin typeface="Times New Roman" panose="02020603050405020304"/>
                <a:cs typeface="Times New Roman" panose="02020603050405020304"/>
              </a:rPr>
              <a:t>  </a:t>
            </a:r>
            <a:r>
              <a:rPr sz="2450" dirty="0">
                <a:solidFill>
                  <a:srgbClr val="B10508"/>
                </a:solidFill>
                <a:latin typeface="Times New Roman" panose="02020603050405020304"/>
                <a:cs typeface="Times New Roman" panose="02020603050405020304"/>
              </a:rPr>
              <a:t>large</a:t>
            </a:r>
            <a:r>
              <a:rPr sz="2450" spc="340" dirty="0">
                <a:solidFill>
                  <a:srgbClr val="B10508"/>
                </a:solidFill>
                <a:latin typeface="Times New Roman" panose="02020603050405020304"/>
                <a:cs typeface="Times New Roman" panose="02020603050405020304"/>
              </a:rPr>
              <a:t>  </a:t>
            </a:r>
            <a:r>
              <a:rPr sz="2450" spc="80" dirty="0">
                <a:solidFill>
                  <a:srgbClr val="AF0805"/>
                </a:solidFill>
                <a:latin typeface="Times New Roman" panose="02020603050405020304"/>
                <a:cs typeface="Times New Roman" panose="02020603050405020304"/>
              </a:rPr>
              <a:t>and</a:t>
            </a:r>
            <a:r>
              <a:rPr sz="2450" spc="350" dirty="0">
                <a:solidFill>
                  <a:srgbClr val="AF0805"/>
                </a:solidFill>
                <a:latin typeface="Times New Roman" panose="02020603050405020304"/>
                <a:cs typeface="Times New Roman" panose="02020603050405020304"/>
              </a:rPr>
              <a:t>  </a:t>
            </a:r>
            <a:r>
              <a:rPr lang="en-US" altLang="" sz="2450" spc="350" dirty="0">
                <a:solidFill>
                  <a:srgbClr val="AF0805"/>
                </a:solidFill>
                <a:latin typeface="Times New Roman" panose="02020603050405020304"/>
                <a:cs typeface="Times New Roman" panose="02020603050405020304"/>
              </a:rPr>
              <a:t>giant</a:t>
            </a:r>
            <a:r>
              <a:rPr sz="2450" spc="350" dirty="0">
                <a:solidFill>
                  <a:srgbClr val="AF0705"/>
                </a:solidFill>
                <a:latin typeface="Times New Roman" panose="02020603050405020304"/>
                <a:cs typeface="Times New Roman" panose="02020603050405020304"/>
              </a:rPr>
              <a:t>  </a:t>
            </a:r>
            <a:r>
              <a:rPr sz="2450" spc="-10" dirty="0">
                <a:latin typeface="Times New Roman" panose="02020603050405020304"/>
                <a:cs typeface="Times New Roman" panose="02020603050405020304"/>
              </a:rPr>
              <a:t>enough, </a:t>
            </a:r>
            <a:r>
              <a:rPr sz="2450" dirty="0">
                <a:latin typeface="Times New Roman" panose="02020603050405020304"/>
                <a:cs typeface="Times New Roman" panose="02020603050405020304"/>
              </a:rPr>
              <a:t>companies</a:t>
            </a:r>
            <a:r>
              <a:rPr sz="2450" spc="35" dirty="0">
                <a:latin typeface="Times New Roman" panose="02020603050405020304"/>
                <a:cs typeface="Times New Roman" panose="02020603050405020304"/>
              </a:rPr>
              <a:t> </a:t>
            </a:r>
            <a:r>
              <a:rPr sz="2450" dirty="0">
                <a:latin typeface="Times New Roman" panose="02020603050405020304"/>
                <a:cs typeface="Times New Roman" panose="02020603050405020304"/>
              </a:rPr>
              <a:t>often</a:t>
            </a:r>
            <a:r>
              <a:rPr sz="2450" spc="-20" dirty="0">
                <a:latin typeface="Times New Roman" panose="02020603050405020304"/>
                <a:cs typeface="Times New Roman" panose="02020603050405020304"/>
              </a:rPr>
              <a:t> </a:t>
            </a:r>
            <a:r>
              <a:rPr sz="2450" dirty="0">
                <a:latin typeface="Times New Roman" panose="02020603050405020304"/>
                <a:cs typeface="Times New Roman" panose="02020603050405020304"/>
              </a:rPr>
              <a:t>design</a:t>
            </a:r>
            <a:r>
              <a:rPr sz="2450" spc="-25" dirty="0">
                <a:latin typeface="Times New Roman" panose="02020603050405020304"/>
                <a:cs typeface="Times New Roman" panose="02020603050405020304"/>
              </a:rPr>
              <a:t> </a:t>
            </a:r>
            <a:r>
              <a:rPr sz="2450" dirty="0">
                <a:solidFill>
                  <a:srgbClr val="A80307"/>
                </a:solidFill>
                <a:latin typeface="Times New Roman" panose="02020603050405020304"/>
                <a:cs typeface="Times New Roman" panose="02020603050405020304"/>
              </a:rPr>
              <a:t>specialized</a:t>
            </a:r>
            <a:r>
              <a:rPr sz="2450" spc="145" dirty="0">
                <a:solidFill>
                  <a:srgbClr val="A80307"/>
                </a:solidFill>
                <a:latin typeface="Times New Roman" panose="02020603050405020304"/>
                <a:cs typeface="Times New Roman" panose="02020603050405020304"/>
              </a:rPr>
              <a:t> </a:t>
            </a:r>
            <a:r>
              <a:rPr sz="2450" dirty="0">
                <a:latin typeface="Times New Roman" panose="02020603050405020304"/>
                <a:cs typeface="Times New Roman" panose="02020603050405020304"/>
              </a:rPr>
              <a:t>marketing</a:t>
            </a:r>
            <a:r>
              <a:rPr sz="2450" spc="100" dirty="0">
                <a:latin typeface="Times New Roman" panose="02020603050405020304"/>
                <a:cs typeface="Times New Roman" panose="02020603050405020304"/>
              </a:rPr>
              <a:t> </a:t>
            </a:r>
            <a:r>
              <a:rPr sz="2450" dirty="0">
                <a:latin typeface="Times New Roman" panose="02020603050405020304"/>
                <a:cs typeface="Times New Roman" panose="02020603050405020304"/>
              </a:rPr>
              <a:t>programs</a:t>
            </a:r>
            <a:r>
              <a:rPr sz="2450" spc="120" dirty="0">
                <a:latin typeface="Times New Roman" panose="02020603050405020304"/>
                <a:cs typeface="Times New Roman" panose="02020603050405020304"/>
              </a:rPr>
              <a:t> </a:t>
            </a:r>
            <a:r>
              <a:rPr sz="2450" spc="-25" dirty="0">
                <a:latin typeface="Times New Roman" panose="02020603050405020304"/>
                <a:cs typeface="Times New Roman" panose="02020603050405020304"/>
              </a:rPr>
              <a:t>to </a:t>
            </a:r>
            <a:r>
              <a:rPr sz="2450" spc="-10" dirty="0">
                <a:latin typeface="Times New Roman" panose="02020603050405020304"/>
                <a:cs typeface="Times New Roman" panose="02020603050405020304"/>
              </a:rPr>
              <a:t>serve</a:t>
            </a:r>
            <a:r>
              <a:rPr sz="2450" spc="-135" dirty="0">
                <a:latin typeface="Times New Roman" panose="02020603050405020304"/>
                <a:cs typeface="Times New Roman" panose="02020603050405020304"/>
              </a:rPr>
              <a:t> </a:t>
            </a:r>
            <a:r>
              <a:rPr sz="2450" spc="-10" dirty="0">
                <a:latin typeface="Times New Roman" panose="02020603050405020304"/>
                <a:cs typeface="Times New Roman" panose="02020603050405020304"/>
              </a:rPr>
              <a:t>them.</a:t>
            </a:r>
            <a:endParaRPr sz="2450">
              <a:latin typeface="Times New Roman" panose="02020603050405020304"/>
              <a:cs typeface="Times New Roman" panose="02020603050405020304"/>
            </a:endParaRPr>
          </a:p>
        </p:txBody>
      </p:sp>
      <p:sp>
        <p:nvSpPr>
          <p:cNvPr id="4" name="Footer Placeholder 3"/>
          <p:cNvSpPr>
            <a:spLocks noGrp="1"/>
          </p:cNvSpPr>
          <p:nvPr>
            <p:ph type="ftr" sz="quarter" idx="5"/>
          </p:nvPr>
        </p:nvSpPr>
        <p:spPr/>
        <p:txBody>
          <a:bodyPr/>
          <a:lstStyle/>
          <a:p>
            <a:r>
              <a:rPr lang="en-US"/>
              <a:t>MG1002 Instructor: Dr. Syed Shujaat Ali Shah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25078" y="5018483"/>
            <a:ext cx="2714625" cy="80367"/>
          </a:xfrm>
          <a:prstGeom prst="rect">
            <a:avLst/>
          </a:prstGeom>
        </p:spPr>
      </p:pic>
      <p:pic>
        <p:nvPicPr>
          <p:cNvPr id="3" name="object 3"/>
          <p:cNvPicPr/>
          <p:nvPr/>
        </p:nvPicPr>
        <p:blipFill>
          <a:blip r:embed="rId3" cstate="print"/>
          <a:stretch>
            <a:fillRect/>
          </a:stretch>
        </p:blipFill>
        <p:spPr>
          <a:xfrm>
            <a:off x="589359" y="3482578"/>
            <a:ext cx="2812851" cy="651867"/>
          </a:xfrm>
          <a:prstGeom prst="rect">
            <a:avLst/>
          </a:prstGeom>
        </p:spPr>
      </p:pic>
      <p:pic>
        <p:nvPicPr>
          <p:cNvPr id="4" name="object 4"/>
          <p:cNvPicPr/>
          <p:nvPr/>
        </p:nvPicPr>
        <p:blipFill>
          <a:blip r:embed="rId4" cstate="print"/>
          <a:stretch>
            <a:fillRect/>
          </a:stretch>
        </p:blipFill>
        <p:spPr>
          <a:xfrm>
            <a:off x="3902273" y="4679156"/>
            <a:ext cx="1625203" cy="1714500"/>
          </a:xfrm>
          <a:prstGeom prst="rect">
            <a:avLst/>
          </a:prstGeom>
        </p:spPr>
      </p:pic>
      <p:pic>
        <p:nvPicPr>
          <p:cNvPr id="5" name="object 5"/>
          <p:cNvPicPr/>
          <p:nvPr/>
        </p:nvPicPr>
        <p:blipFill>
          <a:blip r:embed="rId5" cstate="print"/>
          <a:stretch>
            <a:fillRect/>
          </a:stretch>
        </p:blipFill>
        <p:spPr>
          <a:xfrm>
            <a:off x="5634633" y="4795241"/>
            <a:ext cx="410765" cy="1687710"/>
          </a:xfrm>
          <a:prstGeom prst="rect">
            <a:avLst/>
          </a:prstGeom>
        </p:spPr>
      </p:pic>
      <p:pic>
        <p:nvPicPr>
          <p:cNvPr id="6" name="object 6"/>
          <p:cNvPicPr/>
          <p:nvPr/>
        </p:nvPicPr>
        <p:blipFill>
          <a:blip r:embed="rId6" cstate="print"/>
          <a:stretch>
            <a:fillRect/>
          </a:stretch>
        </p:blipFill>
        <p:spPr>
          <a:xfrm>
            <a:off x="6134695" y="4723804"/>
            <a:ext cx="1884164" cy="1705570"/>
          </a:xfrm>
          <a:prstGeom prst="rect">
            <a:avLst/>
          </a:prstGeom>
        </p:spPr>
      </p:pic>
      <p:pic>
        <p:nvPicPr>
          <p:cNvPr id="7" name="object 7"/>
          <p:cNvPicPr/>
          <p:nvPr/>
        </p:nvPicPr>
        <p:blipFill>
          <a:blip r:embed="rId7" cstate="print"/>
          <a:stretch>
            <a:fillRect/>
          </a:stretch>
        </p:blipFill>
        <p:spPr>
          <a:xfrm>
            <a:off x="4125516" y="857250"/>
            <a:ext cx="3714750" cy="3705820"/>
          </a:xfrm>
          <a:prstGeom prst="rect">
            <a:avLst/>
          </a:prstGeom>
        </p:spPr>
      </p:pic>
      <p:sp>
        <p:nvSpPr>
          <p:cNvPr id="8" name="object 8"/>
          <p:cNvSpPr/>
          <p:nvPr/>
        </p:nvSpPr>
        <p:spPr>
          <a:xfrm>
            <a:off x="642937" y="4275832"/>
            <a:ext cx="869315" cy="0"/>
          </a:xfrm>
          <a:custGeom>
            <a:avLst/>
            <a:gdLst/>
            <a:ahLst/>
            <a:cxnLst/>
            <a:rect l="l" t="t" r="r" b="b"/>
            <a:pathLst>
              <a:path w="869315">
                <a:moveTo>
                  <a:pt x="0" y="0"/>
                </a:moveTo>
                <a:lnTo>
                  <a:pt x="869156" y="0"/>
                </a:lnTo>
              </a:path>
            </a:pathLst>
          </a:custGeom>
          <a:ln w="3175">
            <a:solidFill>
              <a:srgbClr val="0C0C0F"/>
            </a:solidFill>
          </a:ln>
        </p:spPr>
        <p:txBody>
          <a:bodyPr wrap="square" lIns="0" tIns="0" rIns="0" bIns="0" rtlCol="0"/>
          <a:lstStyle/>
          <a:p>
            <a:endParaRPr/>
          </a:p>
        </p:txBody>
      </p:sp>
      <p:sp>
        <p:nvSpPr>
          <p:cNvPr id="9" name="object 9"/>
          <p:cNvSpPr txBox="1">
            <a:spLocks noGrp="1"/>
          </p:cNvSpPr>
          <p:nvPr>
            <p:ph type="title"/>
          </p:nvPr>
        </p:nvSpPr>
        <p:spPr>
          <a:xfrm>
            <a:off x="529690" y="126702"/>
            <a:ext cx="3148965" cy="871219"/>
          </a:xfrm>
          <a:prstGeom prst="rect">
            <a:avLst/>
          </a:prstGeom>
        </p:spPr>
        <p:txBody>
          <a:bodyPr vert="horz" wrap="square" lIns="0" tIns="17145" rIns="0" bIns="0" rtlCol="0">
            <a:spAutoFit/>
          </a:bodyPr>
          <a:lstStyle/>
          <a:p>
            <a:pPr marL="12700">
              <a:lnSpc>
                <a:spcPct val="100000"/>
              </a:lnSpc>
              <a:spcBef>
                <a:spcPts val="135"/>
              </a:spcBef>
            </a:pPr>
            <a:r>
              <a:rPr sz="2700" spc="90" dirty="0">
                <a:solidFill>
                  <a:srgbClr val="F90505"/>
                </a:solidFill>
              </a:rPr>
              <a:t>Culture</a:t>
            </a:r>
            <a:r>
              <a:rPr sz="2700" spc="125" dirty="0">
                <a:solidFill>
                  <a:srgbClr val="F90505"/>
                </a:solidFill>
              </a:rPr>
              <a:t> </a:t>
            </a:r>
            <a:r>
              <a:rPr sz="2700" spc="50" dirty="0">
                <a:solidFill>
                  <a:srgbClr val="F70800"/>
                </a:solidFill>
              </a:rPr>
              <a:t>Factors:</a:t>
            </a:r>
            <a:endParaRPr sz="2700"/>
          </a:p>
          <a:p>
            <a:pPr marL="924560">
              <a:lnSpc>
                <a:spcPct val="100000"/>
              </a:lnSpc>
              <a:spcBef>
                <a:spcPts val="135"/>
              </a:spcBef>
            </a:pPr>
            <a:r>
              <a:rPr sz="2700" spc="50" dirty="0">
                <a:solidFill>
                  <a:srgbClr val="FB0101"/>
                </a:solidFill>
              </a:rPr>
              <a:t>Social</a:t>
            </a:r>
            <a:r>
              <a:rPr sz="2700" spc="160" dirty="0">
                <a:solidFill>
                  <a:srgbClr val="FB0101"/>
                </a:solidFill>
              </a:rPr>
              <a:t> </a:t>
            </a:r>
            <a:r>
              <a:rPr sz="2700" spc="40" dirty="0">
                <a:solidFill>
                  <a:srgbClr val="F70700"/>
                </a:solidFill>
              </a:rPr>
              <a:t>Classes:</a:t>
            </a:r>
            <a:endParaRPr sz="2700"/>
          </a:p>
        </p:txBody>
      </p:sp>
      <p:sp>
        <p:nvSpPr>
          <p:cNvPr id="10" name="object 10"/>
          <p:cNvSpPr txBox="1"/>
          <p:nvPr/>
        </p:nvSpPr>
        <p:spPr>
          <a:xfrm>
            <a:off x="1146692" y="1335186"/>
            <a:ext cx="1657350" cy="353060"/>
          </a:xfrm>
          <a:prstGeom prst="rect">
            <a:avLst/>
          </a:prstGeom>
        </p:spPr>
        <p:txBody>
          <a:bodyPr vert="horz" wrap="square" lIns="0" tIns="12065" rIns="0" bIns="0" rtlCol="0">
            <a:spAutoFit/>
          </a:bodyPr>
          <a:lstStyle/>
          <a:p>
            <a:pPr marL="12700">
              <a:lnSpc>
                <a:spcPct val="100000"/>
              </a:lnSpc>
              <a:spcBef>
                <a:spcPts val="95"/>
              </a:spcBef>
            </a:pPr>
            <a:r>
              <a:rPr sz="2150" spc="85" dirty="0">
                <a:latin typeface="Times New Roman" panose="02020603050405020304"/>
                <a:cs typeface="Times New Roman" panose="02020603050405020304"/>
              </a:rPr>
              <a:t>Upper</a:t>
            </a:r>
            <a:r>
              <a:rPr sz="2150" spc="204" dirty="0">
                <a:latin typeface="Times New Roman" panose="02020603050405020304"/>
                <a:cs typeface="Times New Roman" panose="02020603050405020304"/>
              </a:rPr>
              <a:t> </a:t>
            </a:r>
            <a:r>
              <a:rPr sz="2150" spc="80" dirty="0">
                <a:latin typeface="Times New Roman" panose="02020603050405020304"/>
                <a:cs typeface="Times New Roman" panose="02020603050405020304"/>
              </a:rPr>
              <a:t>uppers</a:t>
            </a:r>
            <a:endParaRPr sz="2150">
              <a:latin typeface="Times New Roman" panose="02020603050405020304"/>
              <a:cs typeface="Times New Roman" panose="02020603050405020304"/>
            </a:endParaRPr>
          </a:p>
        </p:txBody>
      </p:sp>
      <p:sp>
        <p:nvSpPr>
          <p:cNvPr id="11" name="object 11"/>
          <p:cNvSpPr txBox="1"/>
          <p:nvPr/>
        </p:nvSpPr>
        <p:spPr>
          <a:xfrm>
            <a:off x="590847" y="2016621"/>
            <a:ext cx="2724150" cy="589915"/>
          </a:xfrm>
          <a:prstGeom prst="rect">
            <a:avLst/>
          </a:prstGeom>
          <a:ln w="8929">
            <a:solidFill>
              <a:srgbClr val="606080"/>
            </a:solidFill>
          </a:ln>
        </p:spPr>
        <p:txBody>
          <a:bodyPr vert="horz" wrap="square" lIns="0" tIns="86360" rIns="0" bIns="0" rtlCol="0">
            <a:spAutoFit/>
          </a:bodyPr>
          <a:lstStyle/>
          <a:p>
            <a:pPr marL="554990">
              <a:lnSpc>
                <a:spcPct val="100000"/>
              </a:lnSpc>
              <a:spcBef>
                <a:spcPts val="680"/>
              </a:spcBef>
            </a:pPr>
            <a:r>
              <a:rPr sz="2250" dirty="0">
                <a:latin typeface="Times New Roman" panose="02020603050405020304"/>
                <a:cs typeface="Times New Roman" panose="02020603050405020304"/>
              </a:rPr>
              <a:t>Lower</a:t>
            </a:r>
            <a:r>
              <a:rPr sz="2250" spc="160" dirty="0">
                <a:latin typeface="Times New Roman" panose="02020603050405020304"/>
                <a:cs typeface="Times New Roman" panose="02020603050405020304"/>
              </a:rPr>
              <a:t> </a:t>
            </a:r>
            <a:r>
              <a:rPr sz="2250" spc="-10" dirty="0">
                <a:latin typeface="Times New Roman" panose="02020603050405020304"/>
                <a:cs typeface="Times New Roman" panose="02020603050405020304"/>
              </a:rPr>
              <a:t>uppers</a:t>
            </a:r>
            <a:endParaRPr sz="2250">
              <a:latin typeface="Times New Roman" panose="02020603050405020304"/>
              <a:cs typeface="Times New Roman" panose="02020603050405020304"/>
            </a:endParaRPr>
          </a:p>
        </p:txBody>
      </p:sp>
      <p:sp>
        <p:nvSpPr>
          <p:cNvPr id="12" name="object 12"/>
          <p:cNvSpPr txBox="1"/>
          <p:nvPr/>
        </p:nvSpPr>
        <p:spPr>
          <a:xfrm>
            <a:off x="590847" y="2766714"/>
            <a:ext cx="2724150" cy="601345"/>
          </a:xfrm>
          <a:prstGeom prst="rect">
            <a:avLst/>
          </a:prstGeom>
          <a:ln w="14882">
            <a:solidFill>
              <a:srgbClr val="0F0808"/>
            </a:solidFill>
          </a:ln>
        </p:spPr>
        <p:txBody>
          <a:bodyPr vert="horz" wrap="square" lIns="0" tIns="101600" rIns="0" bIns="0" rtlCol="0">
            <a:spAutoFit/>
          </a:bodyPr>
          <a:lstStyle/>
          <a:p>
            <a:pPr marL="514350">
              <a:lnSpc>
                <a:spcPct val="100000"/>
              </a:lnSpc>
              <a:spcBef>
                <a:spcPts val="800"/>
              </a:spcBef>
            </a:pPr>
            <a:r>
              <a:rPr sz="2200" spc="55" dirty="0">
                <a:latin typeface="Times New Roman" panose="02020603050405020304"/>
                <a:cs typeface="Times New Roman" panose="02020603050405020304"/>
              </a:rPr>
              <a:t>Upper</a:t>
            </a:r>
            <a:r>
              <a:rPr sz="2200" spc="90" dirty="0">
                <a:latin typeface="Times New Roman" panose="02020603050405020304"/>
                <a:cs typeface="Times New Roman" panose="02020603050405020304"/>
              </a:rPr>
              <a:t> </a:t>
            </a:r>
            <a:r>
              <a:rPr sz="2200" spc="-10" dirty="0">
                <a:latin typeface="Times New Roman" panose="02020603050405020304"/>
                <a:cs typeface="Times New Roman" panose="02020603050405020304"/>
              </a:rPr>
              <a:t>middles</a:t>
            </a:r>
            <a:endParaRPr sz="2200">
              <a:latin typeface="Times New Roman" panose="02020603050405020304"/>
              <a:cs typeface="Times New Roman" panose="02020603050405020304"/>
            </a:endParaRPr>
          </a:p>
        </p:txBody>
      </p:sp>
      <p:sp>
        <p:nvSpPr>
          <p:cNvPr id="13" name="object 13"/>
          <p:cNvSpPr txBox="1"/>
          <p:nvPr/>
        </p:nvSpPr>
        <p:spPr>
          <a:xfrm>
            <a:off x="590847" y="4287737"/>
            <a:ext cx="2738755" cy="607695"/>
          </a:xfrm>
          <a:prstGeom prst="rect">
            <a:avLst/>
          </a:prstGeom>
          <a:ln w="14882">
            <a:solidFill>
              <a:srgbClr val="1C1C1C"/>
            </a:solidFill>
          </a:ln>
        </p:spPr>
        <p:txBody>
          <a:bodyPr vert="horz" wrap="square" lIns="0" tIns="107314" rIns="0" bIns="0" rtlCol="0">
            <a:spAutoFit/>
          </a:bodyPr>
          <a:lstStyle/>
          <a:p>
            <a:pPr marL="557530">
              <a:lnSpc>
                <a:spcPct val="100000"/>
              </a:lnSpc>
              <a:spcBef>
                <a:spcPts val="845"/>
              </a:spcBef>
            </a:pPr>
            <a:r>
              <a:rPr sz="2200" dirty="0">
                <a:latin typeface="Cambria" panose="02040503050406030204"/>
                <a:cs typeface="Cambria" panose="02040503050406030204"/>
              </a:rPr>
              <a:t>Working </a:t>
            </a:r>
            <a:r>
              <a:rPr sz="2200" spc="-10" dirty="0">
                <a:latin typeface="Cambria" panose="02040503050406030204"/>
                <a:cs typeface="Cambria" panose="02040503050406030204"/>
              </a:rPr>
              <a:t>class</a:t>
            </a:r>
            <a:endParaRPr sz="2200">
              <a:latin typeface="Cambria" panose="02040503050406030204"/>
              <a:cs typeface="Cambria" panose="02040503050406030204"/>
            </a:endParaRPr>
          </a:p>
        </p:txBody>
      </p:sp>
      <p:sp>
        <p:nvSpPr>
          <p:cNvPr id="14" name="object 14"/>
          <p:cNvSpPr txBox="1"/>
          <p:nvPr/>
        </p:nvSpPr>
        <p:spPr>
          <a:xfrm>
            <a:off x="608707" y="5043785"/>
            <a:ext cx="2729865" cy="610235"/>
          </a:xfrm>
          <a:prstGeom prst="rect">
            <a:avLst/>
          </a:prstGeom>
          <a:ln w="14882">
            <a:solidFill>
              <a:srgbClr val="030303"/>
            </a:solidFill>
          </a:ln>
        </p:spPr>
        <p:txBody>
          <a:bodyPr vert="horz" wrap="square" lIns="0" tIns="110489" rIns="0" bIns="0" rtlCol="0">
            <a:spAutoFit/>
          </a:bodyPr>
          <a:lstStyle/>
          <a:p>
            <a:pPr marL="586105">
              <a:lnSpc>
                <a:spcPct val="100000"/>
              </a:lnSpc>
              <a:spcBef>
                <a:spcPts val="870"/>
              </a:spcBef>
            </a:pPr>
            <a:r>
              <a:rPr sz="2200" spc="55" dirty="0">
                <a:latin typeface="Times New Roman" panose="02020603050405020304"/>
                <a:cs typeface="Times New Roman" panose="02020603050405020304"/>
              </a:rPr>
              <a:t>Upper</a:t>
            </a:r>
            <a:r>
              <a:rPr sz="2200" spc="40" dirty="0">
                <a:latin typeface="Times New Roman" panose="02020603050405020304"/>
                <a:cs typeface="Times New Roman" panose="02020603050405020304"/>
              </a:rPr>
              <a:t> </a:t>
            </a:r>
            <a:r>
              <a:rPr sz="2200" spc="-10" dirty="0">
                <a:latin typeface="Times New Roman" panose="02020603050405020304"/>
                <a:cs typeface="Times New Roman" panose="02020603050405020304"/>
              </a:rPr>
              <a:t>lowers</a:t>
            </a:r>
            <a:endParaRPr sz="2200">
              <a:latin typeface="Times New Roman" panose="02020603050405020304"/>
              <a:cs typeface="Times New Roman" panose="02020603050405020304"/>
            </a:endParaRPr>
          </a:p>
        </p:txBody>
      </p:sp>
      <p:sp>
        <p:nvSpPr>
          <p:cNvPr id="15" name="object 15"/>
          <p:cNvSpPr txBox="1"/>
          <p:nvPr/>
        </p:nvSpPr>
        <p:spPr>
          <a:xfrm>
            <a:off x="599777" y="5814714"/>
            <a:ext cx="2724150" cy="598805"/>
          </a:xfrm>
          <a:prstGeom prst="rect">
            <a:avLst/>
          </a:prstGeom>
          <a:ln w="14882">
            <a:solidFill>
              <a:srgbClr val="130F0F"/>
            </a:solidFill>
          </a:ln>
        </p:spPr>
        <p:txBody>
          <a:bodyPr vert="horz" wrap="square" lIns="0" tIns="102870" rIns="0" bIns="0" rtlCol="0">
            <a:spAutoFit/>
          </a:bodyPr>
          <a:lstStyle/>
          <a:p>
            <a:pPr marL="570865">
              <a:lnSpc>
                <a:spcPct val="100000"/>
              </a:lnSpc>
              <a:spcBef>
                <a:spcPts val="810"/>
              </a:spcBef>
            </a:pPr>
            <a:r>
              <a:rPr sz="2200" dirty="0">
                <a:latin typeface="Cambria" panose="02040503050406030204"/>
                <a:cs typeface="Cambria" panose="02040503050406030204"/>
              </a:rPr>
              <a:t>Lower</a:t>
            </a:r>
            <a:r>
              <a:rPr sz="2200" spc="140" dirty="0">
                <a:latin typeface="Cambria" panose="02040503050406030204"/>
                <a:cs typeface="Cambria" panose="02040503050406030204"/>
              </a:rPr>
              <a:t> </a:t>
            </a:r>
            <a:r>
              <a:rPr sz="2200" spc="-10" dirty="0">
                <a:latin typeface="Cambria" panose="02040503050406030204"/>
                <a:cs typeface="Cambria" panose="02040503050406030204"/>
              </a:rPr>
              <a:t>lowers</a:t>
            </a:r>
            <a:endParaRPr sz="2200">
              <a:latin typeface="Cambria" panose="02040503050406030204"/>
              <a:cs typeface="Cambria" panose="02040503050406030204"/>
            </a:endParaRPr>
          </a:p>
        </p:txBody>
      </p:sp>
      <p:sp>
        <p:nvSpPr>
          <p:cNvPr id="16" name="Footer Placeholder 15"/>
          <p:cNvSpPr>
            <a:spLocks noGrp="1"/>
          </p:cNvSpPr>
          <p:nvPr>
            <p:ph type="ftr" sz="quarter" idx="5"/>
          </p:nvPr>
        </p:nvSpPr>
        <p:spPr/>
        <p:txBody>
          <a:bodyPr/>
          <a:lstStyle/>
          <a:p>
            <a:r>
              <a:rPr lang="en-US"/>
              <a:t>MG1002 Instructor: Dr. Syed Shujaat Ali Shah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4877" y="189706"/>
            <a:ext cx="7754245" cy="4110355"/>
          </a:xfrm>
          <a:prstGeom prst="rect">
            <a:avLst/>
          </a:prstGeom>
        </p:spPr>
        <p:txBody>
          <a:bodyPr vert="horz" wrap="square" lIns="0" tIns="17145" rIns="0" bIns="0" rtlCol="0">
            <a:spAutoFit/>
          </a:bodyPr>
          <a:lstStyle/>
          <a:p>
            <a:pPr>
              <a:lnSpc>
                <a:spcPct val="100000"/>
              </a:lnSpc>
              <a:spcBef>
                <a:spcPts val="135"/>
              </a:spcBef>
            </a:pPr>
            <a:r>
              <a:rPr sz="2700" dirty="0">
                <a:solidFill>
                  <a:srgbClr val="EF0705"/>
                </a:solidFill>
                <a:latin typeface="Times New Roman" panose="02020603050405020304"/>
                <a:cs typeface="Times New Roman" panose="02020603050405020304"/>
              </a:rPr>
              <a:t>Social</a:t>
            </a:r>
            <a:r>
              <a:rPr sz="2700" spc="470" dirty="0">
                <a:solidFill>
                  <a:srgbClr val="EF0705"/>
                </a:solidFill>
                <a:latin typeface="Times New Roman" panose="02020603050405020304"/>
                <a:cs typeface="Times New Roman" panose="02020603050405020304"/>
              </a:rPr>
              <a:t> </a:t>
            </a:r>
            <a:r>
              <a:rPr sz="2700" spc="114" dirty="0">
                <a:solidFill>
                  <a:srgbClr val="F40503"/>
                </a:solidFill>
                <a:latin typeface="Times New Roman" panose="02020603050405020304"/>
                <a:cs typeface="Times New Roman" panose="02020603050405020304"/>
              </a:rPr>
              <a:t>Factors:</a:t>
            </a:r>
            <a:br>
              <a:rPr sz="2700" spc="114" dirty="0">
                <a:solidFill>
                  <a:srgbClr val="F40503"/>
                </a:solidFill>
                <a:latin typeface="Times New Roman" panose="02020603050405020304"/>
                <a:cs typeface="Times New Roman" panose="02020603050405020304"/>
              </a:rPr>
            </a:br>
            <a:br>
              <a:rPr sz="2700" spc="114" dirty="0">
                <a:solidFill>
                  <a:srgbClr val="F40503"/>
                </a:solidFill>
                <a:latin typeface="Times New Roman" panose="02020603050405020304"/>
                <a:cs typeface="Times New Roman" panose="02020603050405020304"/>
              </a:rPr>
            </a:br>
            <a:r>
              <a:rPr sz="2650" spc="100" dirty="0">
                <a:solidFill>
                  <a:srgbClr val="F20300"/>
                </a:solidFill>
                <a:latin typeface="Times New Roman" panose="02020603050405020304"/>
                <a:cs typeface="Times New Roman" panose="02020603050405020304"/>
              </a:rPr>
              <a:t>Reference</a:t>
            </a:r>
            <a:r>
              <a:rPr sz="2650" spc="235" dirty="0">
                <a:solidFill>
                  <a:srgbClr val="F20300"/>
                </a:solidFill>
                <a:latin typeface="Times New Roman" panose="02020603050405020304"/>
                <a:cs typeface="Times New Roman" panose="02020603050405020304"/>
              </a:rPr>
              <a:t> </a:t>
            </a:r>
            <a:r>
              <a:rPr sz="2650" spc="165" dirty="0">
                <a:solidFill>
                  <a:srgbClr val="F40503"/>
                </a:solidFill>
                <a:latin typeface="Times New Roman" panose="02020603050405020304"/>
                <a:cs typeface="Times New Roman" panose="02020603050405020304"/>
              </a:rPr>
              <a:t>Groups</a:t>
            </a:r>
            <a:br>
              <a:rPr sz="2650" spc="165" dirty="0">
                <a:solidFill>
                  <a:srgbClr val="F40503"/>
                </a:solidFill>
                <a:latin typeface="Times New Roman" panose="02020603050405020304"/>
                <a:cs typeface="Times New Roman" panose="02020603050405020304"/>
              </a:rPr>
            </a:br>
            <a:br>
              <a:rPr sz="2650" spc="165" dirty="0">
                <a:solidFill>
                  <a:srgbClr val="F40503"/>
                </a:solidFill>
                <a:latin typeface="Times New Roman" panose="02020603050405020304"/>
                <a:cs typeface="Times New Roman" panose="02020603050405020304"/>
              </a:rPr>
            </a:br>
            <a:r>
              <a:rPr sz="2650" spc="60" dirty="0">
                <a:solidFill>
                  <a:srgbClr val="FB0103"/>
                </a:solidFill>
                <a:sym typeface="+mn-ea"/>
              </a:rPr>
              <a:t>Family</a:t>
            </a:r>
            <a:r>
              <a:rPr sz="2650" spc="595" dirty="0">
                <a:solidFill>
                  <a:srgbClr val="FB0103"/>
                </a:solidFill>
                <a:sym typeface="+mn-ea"/>
              </a:rPr>
              <a:t> </a:t>
            </a:r>
            <a:r>
              <a:rPr sz="2650" dirty="0">
                <a:solidFill>
                  <a:srgbClr val="EB110C"/>
                </a:solidFill>
                <a:sym typeface="+mn-ea"/>
              </a:rPr>
              <a:t>-</a:t>
            </a:r>
            <a:r>
              <a:rPr sz="2650" spc="50" dirty="0">
                <a:solidFill>
                  <a:srgbClr val="EB110C"/>
                </a:solidFill>
                <a:sym typeface="+mn-ea"/>
              </a:rPr>
              <a:t> </a:t>
            </a:r>
            <a:r>
              <a:rPr sz="2650" dirty="0">
                <a:solidFill>
                  <a:srgbClr val="F20703"/>
                </a:solidFill>
                <a:sym typeface="+mn-ea"/>
              </a:rPr>
              <a:t>Affecting</a:t>
            </a:r>
            <a:r>
              <a:rPr sz="2650" spc="490" dirty="0">
                <a:solidFill>
                  <a:srgbClr val="F20703"/>
                </a:solidFill>
                <a:sym typeface="+mn-ea"/>
              </a:rPr>
              <a:t> </a:t>
            </a:r>
            <a:r>
              <a:rPr sz="2650" dirty="0">
                <a:solidFill>
                  <a:srgbClr val="F70305"/>
                </a:solidFill>
                <a:sym typeface="+mn-ea"/>
              </a:rPr>
              <a:t>Buying</a:t>
            </a:r>
            <a:r>
              <a:rPr sz="2650" spc="350" dirty="0">
                <a:solidFill>
                  <a:srgbClr val="F70305"/>
                </a:solidFill>
                <a:sym typeface="+mn-ea"/>
              </a:rPr>
              <a:t> </a:t>
            </a:r>
            <a:r>
              <a:rPr sz="2650" spc="-10" dirty="0">
                <a:solidFill>
                  <a:srgbClr val="FD0308"/>
                </a:solidFill>
                <a:sym typeface="+mn-ea"/>
              </a:rPr>
              <a:t>Decisions</a:t>
            </a:r>
            <a:br>
              <a:rPr sz="2650" spc="-10" dirty="0">
                <a:solidFill>
                  <a:srgbClr val="FD0308"/>
                </a:solidFill>
                <a:sym typeface="+mn-ea"/>
              </a:rPr>
            </a:br>
            <a:r>
              <a:rPr sz="2650" dirty="0">
                <a:solidFill>
                  <a:schemeClr val="tx1"/>
                </a:solidFill>
                <a:latin typeface="Times New Roman" panose="02020603050405020304"/>
                <a:cs typeface="Times New Roman" panose="02020603050405020304"/>
                <a:sym typeface="+mn-ea"/>
              </a:rPr>
              <a:t>For</a:t>
            </a:r>
            <a:r>
              <a:rPr sz="2650" spc="215" dirty="0">
                <a:solidFill>
                  <a:schemeClr val="tx1"/>
                </a:solidFill>
                <a:latin typeface="Times New Roman" panose="02020603050405020304"/>
                <a:cs typeface="Times New Roman" panose="02020603050405020304"/>
                <a:sym typeface="+mn-ea"/>
              </a:rPr>
              <a:t> </a:t>
            </a:r>
            <a:r>
              <a:rPr sz="2650" dirty="0">
                <a:solidFill>
                  <a:schemeClr val="tx1"/>
                </a:solidFill>
                <a:latin typeface="Times New Roman" panose="02020603050405020304"/>
                <a:cs typeface="Times New Roman" panose="02020603050405020304"/>
                <a:sym typeface="+mn-ea"/>
              </a:rPr>
              <a:t>expensive</a:t>
            </a:r>
            <a:r>
              <a:rPr sz="2650" spc="385" dirty="0">
                <a:solidFill>
                  <a:schemeClr val="tx1"/>
                </a:solidFill>
                <a:latin typeface="Times New Roman" panose="02020603050405020304"/>
                <a:cs typeface="Times New Roman" panose="02020603050405020304"/>
                <a:sym typeface="+mn-ea"/>
              </a:rPr>
              <a:t> </a:t>
            </a:r>
            <a:r>
              <a:rPr sz="2650" dirty="0">
                <a:solidFill>
                  <a:schemeClr val="tx1"/>
                </a:solidFill>
                <a:latin typeface="Times New Roman" panose="02020603050405020304"/>
                <a:cs typeface="Times New Roman" panose="02020603050405020304"/>
                <a:sym typeface="+mn-ea"/>
              </a:rPr>
              <a:t>products</a:t>
            </a:r>
            <a:r>
              <a:rPr sz="2650" spc="320" dirty="0">
                <a:solidFill>
                  <a:schemeClr val="tx1"/>
                </a:solidFill>
                <a:latin typeface="Times New Roman" panose="02020603050405020304"/>
                <a:cs typeface="Times New Roman" panose="02020603050405020304"/>
                <a:sym typeface="+mn-ea"/>
              </a:rPr>
              <a:t> </a:t>
            </a:r>
            <a:r>
              <a:rPr sz="2650" spc="65" dirty="0">
                <a:solidFill>
                  <a:schemeClr val="tx1"/>
                </a:solidFill>
                <a:latin typeface="Times New Roman" panose="02020603050405020304"/>
                <a:cs typeface="Times New Roman" panose="02020603050405020304"/>
                <a:sym typeface="+mn-ea"/>
              </a:rPr>
              <a:t>and</a:t>
            </a:r>
            <a:r>
              <a:rPr sz="2650" spc="235" dirty="0">
                <a:solidFill>
                  <a:schemeClr val="tx1"/>
                </a:solidFill>
                <a:latin typeface="Times New Roman" panose="02020603050405020304"/>
                <a:cs typeface="Times New Roman" panose="02020603050405020304"/>
                <a:sym typeface="+mn-ea"/>
              </a:rPr>
              <a:t> </a:t>
            </a:r>
            <a:r>
              <a:rPr sz="2650" dirty="0">
                <a:solidFill>
                  <a:schemeClr val="tx1"/>
                </a:solidFill>
                <a:latin typeface="Times New Roman" panose="02020603050405020304"/>
                <a:cs typeface="Times New Roman" panose="02020603050405020304"/>
                <a:sym typeface="+mn-ea"/>
              </a:rPr>
              <a:t>services</a:t>
            </a:r>
            <a:r>
              <a:rPr sz="2650" spc="290" dirty="0">
                <a:solidFill>
                  <a:schemeClr val="tx1"/>
                </a:solidFill>
                <a:latin typeface="Times New Roman" panose="02020603050405020304"/>
                <a:cs typeface="Times New Roman" panose="02020603050405020304"/>
                <a:sym typeface="+mn-ea"/>
              </a:rPr>
              <a:t> </a:t>
            </a:r>
            <a:r>
              <a:rPr sz="2650" spc="-10" dirty="0">
                <a:solidFill>
                  <a:schemeClr val="tx1"/>
                </a:solidFill>
                <a:latin typeface="Times New Roman" panose="02020603050405020304"/>
                <a:cs typeface="Times New Roman" panose="02020603050405020304"/>
                <a:sym typeface="+mn-ea"/>
              </a:rPr>
              <a:t>(cars, </a:t>
            </a:r>
            <a:r>
              <a:rPr sz="2650" dirty="0">
                <a:solidFill>
                  <a:schemeClr val="tx1"/>
                </a:solidFill>
                <a:latin typeface="Times New Roman" panose="02020603050405020304"/>
                <a:cs typeface="Times New Roman" panose="02020603050405020304"/>
                <a:sym typeface="+mn-ea"/>
              </a:rPr>
              <a:t>vacations,</a:t>
            </a:r>
            <a:r>
              <a:rPr sz="2650" spc="370" dirty="0">
                <a:solidFill>
                  <a:schemeClr val="tx1"/>
                </a:solidFill>
                <a:latin typeface="Times New Roman" panose="02020603050405020304"/>
                <a:cs typeface="Times New Roman" panose="02020603050405020304"/>
                <a:sym typeface="+mn-ea"/>
              </a:rPr>
              <a:t> </a:t>
            </a:r>
            <a:r>
              <a:rPr sz="2650" dirty="0">
                <a:solidFill>
                  <a:schemeClr val="tx1"/>
                </a:solidFill>
                <a:latin typeface="Times New Roman" panose="02020603050405020304"/>
                <a:cs typeface="Times New Roman" panose="02020603050405020304"/>
                <a:sym typeface="+mn-ea"/>
              </a:rPr>
              <a:t>or</a:t>
            </a:r>
            <a:r>
              <a:rPr sz="2650" spc="315" dirty="0">
                <a:solidFill>
                  <a:schemeClr val="tx1"/>
                </a:solidFill>
                <a:latin typeface="Times New Roman" panose="02020603050405020304"/>
                <a:cs typeface="Times New Roman" panose="02020603050405020304"/>
                <a:sym typeface="+mn-ea"/>
              </a:rPr>
              <a:t> </a:t>
            </a:r>
            <a:r>
              <a:rPr sz="2650" dirty="0">
                <a:solidFill>
                  <a:schemeClr val="tx1"/>
                </a:solidFill>
                <a:latin typeface="Times New Roman" panose="02020603050405020304"/>
                <a:cs typeface="Times New Roman" panose="02020603050405020304"/>
                <a:sym typeface="+mn-ea"/>
              </a:rPr>
              <a:t>housing)</a:t>
            </a:r>
            <a:r>
              <a:rPr sz="2650" spc="355" dirty="0">
                <a:solidFill>
                  <a:schemeClr val="tx1"/>
                </a:solidFill>
                <a:latin typeface="Times New Roman" panose="02020603050405020304"/>
                <a:cs typeface="Times New Roman" panose="02020603050405020304"/>
                <a:sym typeface="+mn-ea"/>
              </a:rPr>
              <a:t> </a:t>
            </a:r>
            <a:r>
              <a:rPr sz="2650" dirty="0">
                <a:solidFill>
                  <a:schemeClr val="tx1"/>
                </a:solidFill>
                <a:latin typeface="Times New Roman" panose="02020603050405020304"/>
                <a:cs typeface="Times New Roman" panose="02020603050405020304"/>
                <a:sym typeface="+mn-ea"/>
              </a:rPr>
              <a:t>the</a:t>
            </a:r>
            <a:r>
              <a:rPr sz="2650" spc="265" dirty="0">
                <a:solidFill>
                  <a:schemeClr val="tx1"/>
                </a:solidFill>
                <a:latin typeface="Times New Roman" panose="02020603050405020304"/>
                <a:cs typeface="Times New Roman" panose="02020603050405020304"/>
                <a:sym typeface="+mn-ea"/>
              </a:rPr>
              <a:t> </a:t>
            </a:r>
            <a:r>
              <a:rPr sz="2650" dirty="0">
                <a:solidFill>
                  <a:schemeClr val="tx1"/>
                </a:solidFill>
                <a:latin typeface="Times New Roman" panose="02020603050405020304"/>
                <a:cs typeface="Times New Roman" panose="02020603050405020304"/>
                <a:sym typeface="+mn-ea"/>
              </a:rPr>
              <a:t>vast</a:t>
            </a:r>
            <a:r>
              <a:rPr sz="2650" spc="355" dirty="0">
                <a:solidFill>
                  <a:schemeClr val="tx1"/>
                </a:solidFill>
                <a:latin typeface="Times New Roman" panose="02020603050405020304"/>
                <a:cs typeface="Times New Roman" panose="02020603050405020304"/>
                <a:sym typeface="+mn-ea"/>
              </a:rPr>
              <a:t> </a:t>
            </a:r>
            <a:r>
              <a:rPr sz="2650" dirty="0">
                <a:solidFill>
                  <a:schemeClr val="tx1"/>
                </a:solidFill>
                <a:latin typeface="Times New Roman" panose="02020603050405020304"/>
                <a:cs typeface="Times New Roman" panose="02020603050405020304"/>
                <a:sym typeface="+mn-ea"/>
              </a:rPr>
              <a:t>majority</a:t>
            </a:r>
            <a:r>
              <a:rPr sz="2650" spc="475" dirty="0">
                <a:solidFill>
                  <a:schemeClr val="tx1"/>
                </a:solidFill>
                <a:latin typeface="Times New Roman" panose="02020603050405020304"/>
                <a:cs typeface="Times New Roman" panose="02020603050405020304"/>
                <a:sym typeface="+mn-ea"/>
              </a:rPr>
              <a:t> </a:t>
            </a:r>
            <a:r>
              <a:rPr sz="2650" spc="-25" dirty="0">
                <a:solidFill>
                  <a:schemeClr val="tx1"/>
                </a:solidFill>
                <a:latin typeface="Times New Roman" panose="02020603050405020304"/>
                <a:cs typeface="Times New Roman" panose="02020603050405020304"/>
                <a:sym typeface="+mn-ea"/>
              </a:rPr>
              <a:t>of </a:t>
            </a:r>
            <a:r>
              <a:rPr sz="2650" dirty="0">
                <a:solidFill>
                  <a:schemeClr val="tx1"/>
                </a:solidFill>
                <a:latin typeface="Times New Roman" panose="02020603050405020304"/>
                <a:cs typeface="Times New Roman" panose="02020603050405020304"/>
                <a:sym typeface="+mn-ea"/>
              </a:rPr>
              <a:t>husbands</a:t>
            </a:r>
            <a:r>
              <a:rPr sz="2650" spc="70" dirty="0">
                <a:solidFill>
                  <a:schemeClr val="tx1"/>
                </a:solidFill>
                <a:latin typeface="Times New Roman" panose="02020603050405020304"/>
                <a:cs typeface="Times New Roman" panose="02020603050405020304"/>
                <a:sym typeface="+mn-ea"/>
              </a:rPr>
              <a:t> </a:t>
            </a:r>
            <a:r>
              <a:rPr sz="2650" dirty="0">
                <a:solidFill>
                  <a:schemeClr val="tx1"/>
                </a:solidFill>
                <a:latin typeface="Times New Roman" panose="02020603050405020304"/>
                <a:cs typeface="Times New Roman" panose="02020603050405020304"/>
                <a:sym typeface="+mn-ea"/>
              </a:rPr>
              <a:t>and</a:t>
            </a:r>
            <a:r>
              <a:rPr sz="2650" spc="60" dirty="0">
                <a:solidFill>
                  <a:schemeClr val="tx1"/>
                </a:solidFill>
                <a:latin typeface="Times New Roman" panose="02020603050405020304"/>
                <a:cs typeface="Times New Roman" panose="02020603050405020304"/>
                <a:sym typeface="+mn-ea"/>
              </a:rPr>
              <a:t> </a:t>
            </a:r>
            <a:r>
              <a:rPr sz="2650" dirty="0">
                <a:solidFill>
                  <a:schemeClr val="tx1"/>
                </a:solidFill>
                <a:latin typeface="Times New Roman" panose="02020603050405020304"/>
                <a:cs typeface="Times New Roman" panose="02020603050405020304"/>
                <a:sym typeface="+mn-ea"/>
              </a:rPr>
              <a:t>wives</a:t>
            </a:r>
            <a:r>
              <a:rPr sz="2650" spc="-15" dirty="0">
                <a:solidFill>
                  <a:schemeClr val="tx1"/>
                </a:solidFill>
                <a:latin typeface="Times New Roman" panose="02020603050405020304"/>
                <a:cs typeface="Times New Roman" panose="02020603050405020304"/>
                <a:sym typeface="+mn-ea"/>
              </a:rPr>
              <a:t> </a:t>
            </a:r>
            <a:r>
              <a:rPr sz="2650" dirty="0">
                <a:solidFill>
                  <a:schemeClr val="tx1"/>
                </a:solidFill>
                <a:latin typeface="Times New Roman" panose="02020603050405020304"/>
                <a:cs typeface="Times New Roman" panose="02020603050405020304"/>
                <a:sym typeface="+mn-ea"/>
              </a:rPr>
              <a:t>engage</a:t>
            </a:r>
            <a:r>
              <a:rPr sz="2650" spc="-30" dirty="0">
                <a:solidFill>
                  <a:schemeClr val="tx1"/>
                </a:solidFill>
                <a:latin typeface="Times New Roman" panose="02020603050405020304"/>
                <a:cs typeface="Times New Roman" panose="02020603050405020304"/>
                <a:sym typeface="+mn-ea"/>
              </a:rPr>
              <a:t> </a:t>
            </a:r>
            <a:r>
              <a:rPr sz="2650" dirty="0">
                <a:solidFill>
                  <a:schemeClr val="tx1"/>
                </a:solidFill>
                <a:latin typeface="Times New Roman" panose="02020603050405020304"/>
                <a:cs typeface="Times New Roman" panose="02020603050405020304"/>
                <a:sym typeface="+mn-ea"/>
              </a:rPr>
              <a:t>in</a:t>
            </a:r>
            <a:r>
              <a:rPr sz="2650" spc="25" dirty="0">
                <a:solidFill>
                  <a:schemeClr val="tx1"/>
                </a:solidFill>
                <a:latin typeface="Times New Roman" panose="02020603050405020304"/>
                <a:cs typeface="Times New Roman" panose="02020603050405020304"/>
                <a:sym typeface="+mn-ea"/>
              </a:rPr>
              <a:t> </a:t>
            </a:r>
            <a:r>
              <a:rPr sz="2650" dirty="0">
                <a:solidFill>
                  <a:schemeClr val="tx1"/>
                </a:solidFill>
                <a:latin typeface="Times New Roman" panose="02020603050405020304"/>
                <a:cs typeface="Times New Roman" panose="02020603050405020304"/>
                <a:sym typeface="+mn-ea"/>
              </a:rPr>
              <a:t>joint</a:t>
            </a:r>
            <a:r>
              <a:rPr sz="2650" spc="-55" dirty="0">
                <a:solidFill>
                  <a:schemeClr val="tx1"/>
                </a:solidFill>
                <a:latin typeface="Times New Roman" panose="02020603050405020304"/>
                <a:cs typeface="Times New Roman" panose="02020603050405020304"/>
                <a:sym typeface="+mn-ea"/>
              </a:rPr>
              <a:t> </a:t>
            </a:r>
            <a:r>
              <a:rPr sz="2650" spc="-10" dirty="0">
                <a:solidFill>
                  <a:schemeClr val="tx1"/>
                </a:solidFill>
                <a:latin typeface="Times New Roman" panose="02020603050405020304"/>
                <a:cs typeface="Times New Roman" panose="02020603050405020304"/>
                <a:sym typeface="+mn-ea"/>
              </a:rPr>
              <a:t>decision making</a:t>
            </a:r>
            <a:br>
              <a:rPr sz="2650" spc="-10" dirty="0">
                <a:solidFill>
                  <a:schemeClr val="tx1"/>
                </a:solidFill>
                <a:latin typeface="Times New Roman" panose="02020603050405020304"/>
                <a:cs typeface="Times New Roman" panose="02020603050405020304"/>
                <a:sym typeface="+mn-ea"/>
              </a:rPr>
            </a:br>
            <a:r>
              <a:rPr sz="2650" dirty="0">
                <a:solidFill>
                  <a:srgbClr val="08215E"/>
                </a:solidFill>
                <a:latin typeface="Times New Roman" panose="02020603050405020304"/>
                <a:cs typeface="Times New Roman" panose="02020603050405020304"/>
                <a:sym typeface="+mn-ea"/>
              </a:rPr>
              <a:t>Men</a:t>
            </a:r>
            <a:r>
              <a:rPr sz="2650" spc="95" dirty="0">
                <a:solidFill>
                  <a:srgbClr val="08215E"/>
                </a:solidFill>
                <a:latin typeface="Times New Roman" panose="02020603050405020304"/>
                <a:cs typeface="Times New Roman" panose="02020603050405020304"/>
                <a:sym typeface="+mn-ea"/>
              </a:rPr>
              <a:t> </a:t>
            </a:r>
            <a:r>
              <a:rPr sz="2650" spc="65" dirty="0">
                <a:solidFill>
                  <a:srgbClr val="001A56"/>
                </a:solidFill>
                <a:latin typeface="Times New Roman" panose="02020603050405020304"/>
                <a:cs typeface="Times New Roman" panose="02020603050405020304"/>
                <a:sym typeface="+mn-ea"/>
              </a:rPr>
              <a:t>and</a:t>
            </a:r>
            <a:r>
              <a:rPr sz="2650" spc="165" dirty="0">
                <a:solidFill>
                  <a:srgbClr val="001A56"/>
                </a:solidFill>
                <a:latin typeface="Times New Roman" panose="02020603050405020304"/>
                <a:cs typeface="Times New Roman" panose="02020603050405020304"/>
                <a:sym typeface="+mn-ea"/>
              </a:rPr>
              <a:t> </a:t>
            </a:r>
            <a:r>
              <a:rPr sz="2650" dirty="0">
                <a:solidFill>
                  <a:srgbClr val="001F4D"/>
                </a:solidFill>
                <a:latin typeface="Times New Roman" panose="02020603050405020304"/>
                <a:cs typeface="Times New Roman" panose="02020603050405020304"/>
                <a:sym typeface="+mn-ea"/>
              </a:rPr>
              <a:t>women</a:t>
            </a:r>
            <a:r>
              <a:rPr sz="2650" spc="260" dirty="0">
                <a:solidFill>
                  <a:srgbClr val="001F4D"/>
                </a:solidFill>
                <a:latin typeface="Times New Roman" panose="02020603050405020304"/>
                <a:cs typeface="Times New Roman" panose="02020603050405020304"/>
                <a:sym typeface="+mn-ea"/>
              </a:rPr>
              <a:t> </a:t>
            </a:r>
            <a:r>
              <a:rPr sz="2650" dirty="0">
                <a:solidFill>
                  <a:srgbClr val="012159"/>
                </a:solidFill>
                <a:latin typeface="Times New Roman" panose="02020603050405020304"/>
                <a:cs typeface="Times New Roman" panose="02020603050405020304"/>
                <a:sym typeface="+mn-ea"/>
              </a:rPr>
              <a:t>may</a:t>
            </a:r>
            <a:r>
              <a:rPr sz="2650" spc="175" dirty="0">
                <a:solidFill>
                  <a:srgbClr val="012159"/>
                </a:solidFill>
                <a:latin typeface="Times New Roman" panose="02020603050405020304"/>
                <a:cs typeface="Times New Roman" panose="02020603050405020304"/>
                <a:sym typeface="+mn-ea"/>
              </a:rPr>
              <a:t> </a:t>
            </a:r>
            <a:r>
              <a:rPr sz="2650" dirty="0">
                <a:solidFill>
                  <a:srgbClr val="0A215D"/>
                </a:solidFill>
                <a:latin typeface="Times New Roman" panose="02020603050405020304"/>
                <a:cs typeface="Times New Roman" panose="02020603050405020304"/>
                <a:sym typeface="+mn-ea"/>
              </a:rPr>
              <a:t>respond</a:t>
            </a:r>
            <a:r>
              <a:rPr sz="2650" spc="229" dirty="0">
                <a:solidFill>
                  <a:srgbClr val="0A215D"/>
                </a:solidFill>
                <a:latin typeface="Times New Roman" panose="02020603050405020304"/>
                <a:cs typeface="Times New Roman" panose="02020603050405020304"/>
                <a:sym typeface="+mn-ea"/>
              </a:rPr>
              <a:t> </a:t>
            </a:r>
            <a:r>
              <a:rPr sz="2650" dirty="0">
                <a:solidFill>
                  <a:srgbClr val="05235D"/>
                </a:solidFill>
                <a:latin typeface="Times New Roman" panose="02020603050405020304"/>
                <a:cs typeface="Times New Roman" panose="02020603050405020304"/>
                <a:sym typeface="+mn-ea"/>
              </a:rPr>
              <a:t>differently</a:t>
            </a:r>
            <a:r>
              <a:rPr sz="2650" spc="195" dirty="0">
                <a:solidFill>
                  <a:srgbClr val="05235D"/>
                </a:solidFill>
                <a:latin typeface="Times New Roman" panose="02020603050405020304"/>
                <a:cs typeface="Times New Roman" panose="02020603050405020304"/>
                <a:sym typeface="+mn-ea"/>
              </a:rPr>
              <a:t> </a:t>
            </a:r>
            <a:r>
              <a:rPr sz="2650" spc="-25" dirty="0">
                <a:solidFill>
                  <a:srgbClr val="001C4D"/>
                </a:solidFill>
                <a:latin typeface="Times New Roman" panose="02020603050405020304"/>
                <a:cs typeface="Times New Roman" panose="02020603050405020304"/>
                <a:sym typeface="+mn-ea"/>
              </a:rPr>
              <a:t>to </a:t>
            </a:r>
            <a:r>
              <a:rPr sz="2650" dirty="0">
                <a:solidFill>
                  <a:srgbClr val="0A2156"/>
                </a:solidFill>
                <a:latin typeface="Times New Roman" panose="02020603050405020304"/>
                <a:cs typeface="Times New Roman" panose="02020603050405020304"/>
                <a:sym typeface="+mn-ea"/>
              </a:rPr>
              <a:t>marketing</a:t>
            </a:r>
            <a:r>
              <a:rPr sz="2650" spc="570" dirty="0">
                <a:solidFill>
                  <a:srgbClr val="0A2156"/>
                </a:solidFill>
                <a:latin typeface="Times New Roman" panose="02020603050405020304"/>
                <a:cs typeface="Times New Roman" panose="02020603050405020304"/>
                <a:sym typeface="+mn-ea"/>
              </a:rPr>
              <a:t> </a:t>
            </a:r>
            <a:r>
              <a:rPr sz="2650" spc="-10" dirty="0">
                <a:solidFill>
                  <a:srgbClr val="051D56"/>
                </a:solidFill>
                <a:latin typeface="Times New Roman" panose="02020603050405020304"/>
                <a:cs typeface="Times New Roman" panose="02020603050405020304"/>
                <a:sym typeface="+mn-ea"/>
              </a:rPr>
              <a:t>messages.</a:t>
            </a:r>
            <a:endParaRPr sz="2650" spc="-10" dirty="0">
              <a:solidFill>
                <a:schemeClr val="tx1"/>
              </a:solidFill>
              <a:latin typeface="Times New Roman" panose="02020603050405020304"/>
              <a:cs typeface="Times New Roman" panose="02020603050405020304"/>
              <a:sym typeface="+mn-ea"/>
            </a:endParaRPr>
          </a:p>
        </p:txBody>
      </p:sp>
      <p:sp>
        <p:nvSpPr>
          <p:cNvPr id="4" name="Footer Placeholder 3"/>
          <p:cNvSpPr>
            <a:spLocks noGrp="1"/>
          </p:cNvSpPr>
          <p:nvPr>
            <p:ph type="ftr" sz="quarter" idx="5"/>
          </p:nvPr>
        </p:nvSpPr>
        <p:spPr/>
        <p:txBody>
          <a:bodyPr/>
          <a:lstStyle/>
          <a:p>
            <a:r>
              <a:rPr lang="en-US"/>
              <a:t>MG1002 Instructor: Dr. Syed Shujaat Ali Shah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813226" y="3152179"/>
            <a:ext cx="2303858" cy="2223492"/>
          </a:xfrm>
          <a:prstGeom prst="rect">
            <a:avLst/>
          </a:prstGeom>
        </p:spPr>
      </p:pic>
      <p:sp>
        <p:nvSpPr>
          <p:cNvPr id="3" name="object 3"/>
          <p:cNvSpPr txBox="1">
            <a:spLocks noGrp="1"/>
          </p:cNvSpPr>
          <p:nvPr>
            <p:ph type="title"/>
          </p:nvPr>
        </p:nvSpPr>
        <p:spPr>
          <a:prstGeom prst="rect">
            <a:avLst/>
          </a:prstGeom>
        </p:spPr>
        <p:txBody>
          <a:bodyPr vert="horz" wrap="square" lIns="0" tIns="70226" rIns="0" bIns="0" rtlCol="0">
            <a:spAutoFit/>
          </a:bodyPr>
          <a:lstStyle/>
          <a:p>
            <a:pPr marL="71755">
              <a:lnSpc>
                <a:spcPct val="100000"/>
              </a:lnSpc>
              <a:spcBef>
                <a:spcPts val="135"/>
              </a:spcBef>
            </a:pPr>
            <a:r>
              <a:rPr sz="2700" spc="60" dirty="0">
                <a:solidFill>
                  <a:srgbClr val="F90305"/>
                </a:solidFill>
              </a:rPr>
              <a:t>Social</a:t>
            </a:r>
            <a:r>
              <a:rPr sz="2700" spc="100" dirty="0">
                <a:solidFill>
                  <a:srgbClr val="F90305"/>
                </a:solidFill>
              </a:rPr>
              <a:t> </a:t>
            </a:r>
            <a:r>
              <a:rPr sz="2700" spc="50" dirty="0">
                <a:solidFill>
                  <a:srgbClr val="F20503"/>
                </a:solidFill>
              </a:rPr>
              <a:t>Factors:</a:t>
            </a:r>
            <a:endParaRPr sz="2700"/>
          </a:p>
          <a:p>
            <a:pPr marL="989965">
              <a:lnSpc>
                <a:spcPct val="100000"/>
              </a:lnSpc>
              <a:spcBef>
                <a:spcPts val="135"/>
              </a:spcBef>
            </a:pPr>
            <a:r>
              <a:rPr sz="2700" dirty="0">
                <a:solidFill>
                  <a:srgbClr val="F60300"/>
                </a:solidFill>
              </a:rPr>
              <a:t>Roles</a:t>
            </a:r>
            <a:r>
              <a:rPr sz="2700" spc="320" dirty="0">
                <a:solidFill>
                  <a:srgbClr val="F60300"/>
                </a:solidFill>
              </a:rPr>
              <a:t> </a:t>
            </a:r>
            <a:r>
              <a:rPr sz="2700" spc="200" dirty="0">
                <a:solidFill>
                  <a:srgbClr val="F70100"/>
                </a:solidFill>
              </a:rPr>
              <a:t>&amp;</a:t>
            </a:r>
            <a:r>
              <a:rPr sz="2700" spc="345" dirty="0">
                <a:solidFill>
                  <a:srgbClr val="F70100"/>
                </a:solidFill>
              </a:rPr>
              <a:t> </a:t>
            </a:r>
            <a:r>
              <a:rPr sz="2700" spc="-10" dirty="0">
                <a:solidFill>
                  <a:srgbClr val="F70805"/>
                </a:solidFill>
              </a:rPr>
              <a:t>Status</a:t>
            </a:r>
            <a:endParaRPr sz="2700"/>
          </a:p>
        </p:txBody>
      </p:sp>
      <p:sp>
        <p:nvSpPr>
          <p:cNvPr id="4" name="object 4"/>
          <p:cNvSpPr txBox="1"/>
          <p:nvPr/>
        </p:nvSpPr>
        <p:spPr>
          <a:xfrm>
            <a:off x="724456" y="1279063"/>
            <a:ext cx="7267575" cy="2371090"/>
          </a:xfrm>
          <a:prstGeom prst="rect">
            <a:avLst/>
          </a:prstGeom>
        </p:spPr>
        <p:txBody>
          <a:bodyPr vert="horz" wrap="square" lIns="0" tIns="81280" rIns="0" bIns="0" rtlCol="0">
            <a:spAutoFit/>
          </a:bodyPr>
          <a:lstStyle/>
          <a:p>
            <a:pPr marL="12700">
              <a:lnSpc>
                <a:spcPct val="100000"/>
              </a:lnSpc>
              <a:spcBef>
                <a:spcPts val="640"/>
              </a:spcBef>
              <a:tabLst>
                <a:tab pos="1943100" algn="l"/>
                <a:tab pos="3330575" algn="l"/>
                <a:tab pos="4410075" algn="l"/>
              </a:tabLst>
            </a:pPr>
            <a:r>
              <a:rPr sz="2400" dirty="0">
                <a:latin typeface="Times New Roman" panose="02020603050405020304"/>
                <a:cs typeface="Times New Roman" panose="02020603050405020304"/>
              </a:rPr>
              <a:t>We</a:t>
            </a:r>
            <a:r>
              <a:rPr sz="2400" spc="180" dirty="0">
                <a:latin typeface="Times New Roman" panose="02020603050405020304"/>
                <a:cs typeface="Times New Roman" panose="02020603050405020304"/>
              </a:rPr>
              <a:t> </a:t>
            </a:r>
            <a:r>
              <a:rPr sz="2400" dirty="0">
                <a:latin typeface="Times New Roman" panose="02020603050405020304"/>
                <a:cs typeface="Times New Roman" panose="02020603050405020304"/>
              </a:rPr>
              <a:t>can</a:t>
            </a:r>
            <a:r>
              <a:rPr sz="2400" spc="220" dirty="0">
                <a:latin typeface="Times New Roman" panose="02020603050405020304"/>
                <a:cs typeface="Times New Roman" panose="02020603050405020304"/>
              </a:rPr>
              <a:t> </a:t>
            </a:r>
            <a:r>
              <a:rPr sz="2400" spc="-10" dirty="0">
                <a:latin typeface="Times New Roman" panose="02020603050405020304"/>
                <a:cs typeface="Times New Roman" panose="02020603050405020304"/>
              </a:rPr>
              <a:t>define</a:t>
            </a:r>
            <a:r>
              <a:rPr sz="2400" dirty="0">
                <a:latin typeface="Times New Roman" panose="02020603050405020304"/>
                <a:cs typeface="Times New Roman" panose="02020603050405020304"/>
              </a:rPr>
              <a:t>	a</a:t>
            </a:r>
            <a:r>
              <a:rPr sz="2400" spc="240" dirty="0">
                <a:latin typeface="Times New Roman" panose="02020603050405020304"/>
                <a:cs typeface="Times New Roman" panose="02020603050405020304"/>
              </a:rPr>
              <a:t> </a:t>
            </a:r>
            <a:r>
              <a:rPr sz="2400" spc="-10" dirty="0">
                <a:latin typeface="Times New Roman" panose="02020603050405020304"/>
                <a:cs typeface="Times New Roman" panose="02020603050405020304"/>
              </a:rPr>
              <a:t>person's</a:t>
            </a:r>
            <a:r>
              <a:rPr sz="2400" dirty="0">
                <a:latin typeface="Times New Roman" panose="02020603050405020304"/>
                <a:cs typeface="Times New Roman" panose="02020603050405020304"/>
              </a:rPr>
              <a:t>	</a:t>
            </a:r>
            <a:r>
              <a:rPr sz="2400" spc="-10" dirty="0">
                <a:latin typeface="Times New Roman" panose="02020603050405020304"/>
                <a:cs typeface="Times New Roman" panose="02020603050405020304"/>
              </a:rPr>
              <a:t>position</a:t>
            </a:r>
            <a:r>
              <a:rPr sz="2400" dirty="0">
                <a:latin typeface="Times New Roman" panose="02020603050405020304"/>
                <a:cs typeface="Times New Roman" panose="02020603050405020304"/>
              </a:rPr>
              <a:t>	in</a:t>
            </a:r>
            <a:r>
              <a:rPr sz="2400" spc="215" dirty="0">
                <a:latin typeface="Times New Roman" panose="02020603050405020304"/>
                <a:cs typeface="Times New Roman" panose="02020603050405020304"/>
              </a:rPr>
              <a:t> </a:t>
            </a:r>
            <a:r>
              <a:rPr sz="2400" dirty="0">
                <a:latin typeface="Times New Roman" panose="02020603050405020304"/>
                <a:cs typeface="Times New Roman" panose="02020603050405020304"/>
              </a:rPr>
              <a:t>each</a:t>
            </a:r>
            <a:r>
              <a:rPr sz="2400" spc="225" dirty="0">
                <a:latin typeface="Times New Roman" panose="02020603050405020304"/>
                <a:cs typeface="Times New Roman" panose="02020603050405020304"/>
              </a:rPr>
              <a:t> </a:t>
            </a:r>
            <a:r>
              <a:rPr sz="2400" dirty="0">
                <a:latin typeface="Times New Roman" panose="02020603050405020304"/>
                <a:cs typeface="Times New Roman" panose="02020603050405020304"/>
              </a:rPr>
              <a:t>group</a:t>
            </a:r>
            <a:r>
              <a:rPr sz="2400" spc="240" dirty="0">
                <a:latin typeface="Times New Roman" panose="02020603050405020304"/>
                <a:cs typeface="Times New Roman" panose="02020603050405020304"/>
              </a:rPr>
              <a:t> </a:t>
            </a:r>
            <a:r>
              <a:rPr sz="2400" dirty="0">
                <a:latin typeface="Times New Roman" panose="02020603050405020304"/>
                <a:cs typeface="Times New Roman" panose="02020603050405020304"/>
              </a:rPr>
              <a:t>in</a:t>
            </a:r>
            <a:r>
              <a:rPr sz="2400" spc="215" dirty="0">
                <a:latin typeface="Times New Roman" panose="02020603050405020304"/>
                <a:cs typeface="Times New Roman" panose="02020603050405020304"/>
              </a:rPr>
              <a:t> </a:t>
            </a:r>
            <a:r>
              <a:rPr sz="2400" spc="-10" dirty="0">
                <a:latin typeface="Times New Roman" panose="02020603050405020304"/>
                <a:cs typeface="Times New Roman" panose="02020603050405020304"/>
              </a:rPr>
              <a:t>terms</a:t>
            </a:r>
            <a:endParaRPr sz="2400">
              <a:latin typeface="Times New Roman" panose="02020603050405020304"/>
              <a:cs typeface="Times New Roman" panose="02020603050405020304"/>
            </a:endParaRPr>
          </a:p>
          <a:p>
            <a:pPr marL="14605">
              <a:lnSpc>
                <a:spcPct val="100000"/>
              </a:lnSpc>
              <a:spcBef>
                <a:spcPts val="550"/>
              </a:spcBef>
            </a:pPr>
            <a:r>
              <a:rPr sz="2450" dirty="0">
                <a:latin typeface="Times New Roman" panose="02020603050405020304"/>
                <a:cs typeface="Times New Roman" panose="02020603050405020304"/>
              </a:rPr>
              <a:t>of</a:t>
            </a:r>
            <a:r>
              <a:rPr sz="2450" spc="140" dirty="0">
                <a:latin typeface="Times New Roman" panose="02020603050405020304"/>
                <a:cs typeface="Times New Roman" panose="02020603050405020304"/>
              </a:rPr>
              <a:t> </a:t>
            </a:r>
            <a:r>
              <a:rPr sz="2450" dirty="0">
                <a:solidFill>
                  <a:srgbClr val="B1080C"/>
                </a:solidFill>
                <a:latin typeface="Times New Roman" panose="02020603050405020304"/>
                <a:cs typeface="Times New Roman" panose="02020603050405020304"/>
              </a:rPr>
              <a:t>role</a:t>
            </a:r>
            <a:r>
              <a:rPr sz="2450" spc="-35" dirty="0">
                <a:solidFill>
                  <a:srgbClr val="B1080C"/>
                </a:solidFill>
                <a:latin typeface="Times New Roman" panose="02020603050405020304"/>
                <a:cs typeface="Times New Roman" panose="02020603050405020304"/>
              </a:rPr>
              <a:t> </a:t>
            </a:r>
            <a:r>
              <a:rPr sz="2450" spc="55" dirty="0">
                <a:solidFill>
                  <a:srgbClr val="B8050A"/>
                </a:solidFill>
                <a:latin typeface="Times New Roman" panose="02020603050405020304"/>
                <a:cs typeface="Times New Roman" panose="02020603050405020304"/>
              </a:rPr>
              <a:t>and</a:t>
            </a:r>
            <a:r>
              <a:rPr sz="2450" spc="-5" dirty="0">
                <a:solidFill>
                  <a:srgbClr val="B8050A"/>
                </a:solidFill>
                <a:latin typeface="Times New Roman" panose="02020603050405020304"/>
                <a:cs typeface="Times New Roman" panose="02020603050405020304"/>
              </a:rPr>
              <a:t> </a:t>
            </a:r>
            <a:r>
              <a:rPr sz="2450" spc="40" dirty="0">
                <a:latin typeface="Times New Roman" panose="02020603050405020304"/>
                <a:cs typeface="Times New Roman" panose="02020603050405020304"/>
              </a:rPr>
              <a:t>status.</a:t>
            </a:r>
            <a:endParaRPr sz="2450">
              <a:latin typeface="Times New Roman" panose="02020603050405020304"/>
              <a:cs typeface="Times New Roman" panose="02020603050405020304"/>
            </a:endParaRPr>
          </a:p>
          <a:p>
            <a:pPr marL="419100" marR="5080" indent="-3810">
              <a:lnSpc>
                <a:spcPct val="120000"/>
              </a:lnSpc>
              <a:spcBef>
                <a:spcPts val="590"/>
              </a:spcBef>
              <a:tabLst>
                <a:tab pos="1398905" algn="l"/>
              </a:tabLst>
            </a:pPr>
            <a:r>
              <a:rPr sz="2400" dirty="0">
                <a:latin typeface="Times New Roman" panose="02020603050405020304"/>
                <a:cs typeface="Times New Roman" panose="02020603050405020304"/>
              </a:rPr>
              <a:t>A</a:t>
            </a:r>
            <a:r>
              <a:rPr sz="2400" spc="114" dirty="0">
                <a:latin typeface="Times New Roman" panose="02020603050405020304"/>
                <a:cs typeface="Times New Roman" panose="02020603050405020304"/>
              </a:rPr>
              <a:t> </a:t>
            </a:r>
            <a:r>
              <a:rPr sz="2400" spc="-20" dirty="0">
                <a:solidFill>
                  <a:srgbClr val="AA0500"/>
                </a:solidFill>
                <a:latin typeface="Times New Roman" panose="02020603050405020304"/>
                <a:cs typeface="Times New Roman" panose="02020603050405020304"/>
              </a:rPr>
              <a:t>role</a:t>
            </a:r>
            <a:r>
              <a:rPr sz="2400" dirty="0">
                <a:solidFill>
                  <a:srgbClr val="AA0500"/>
                </a:solidFill>
                <a:latin typeface="Times New Roman" panose="02020603050405020304"/>
                <a:cs typeface="Times New Roman" panose="02020603050405020304"/>
              </a:rPr>
              <a:t>	</a:t>
            </a:r>
            <a:r>
              <a:rPr sz="2400" dirty="0">
                <a:latin typeface="Times New Roman" panose="02020603050405020304"/>
                <a:cs typeface="Times New Roman" panose="02020603050405020304"/>
              </a:rPr>
              <a:t>consists</a:t>
            </a:r>
            <a:r>
              <a:rPr sz="2400" spc="45" dirty="0">
                <a:latin typeface="Times New Roman" panose="02020603050405020304"/>
                <a:cs typeface="Times New Roman" panose="02020603050405020304"/>
              </a:rPr>
              <a:t> </a:t>
            </a:r>
            <a:r>
              <a:rPr sz="2400" dirty="0">
                <a:latin typeface="Times New Roman" panose="02020603050405020304"/>
                <a:cs typeface="Times New Roman" panose="02020603050405020304"/>
              </a:rPr>
              <a:t>of</a:t>
            </a:r>
            <a:r>
              <a:rPr sz="2400" spc="65" dirty="0">
                <a:latin typeface="Times New Roman" panose="02020603050405020304"/>
                <a:cs typeface="Times New Roman" panose="02020603050405020304"/>
              </a:rPr>
              <a:t> </a:t>
            </a:r>
            <a:r>
              <a:rPr sz="2400" dirty="0">
                <a:latin typeface="Times New Roman" panose="02020603050405020304"/>
                <a:cs typeface="Times New Roman" panose="02020603050405020304"/>
              </a:rPr>
              <a:t>the</a:t>
            </a:r>
            <a:r>
              <a:rPr sz="2400" spc="20" dirty="0">
                <a:latin typeface="Times New Roman" panose="02020603050405020304"/>
                <a:cs typeface="Times New Roman" panose="02020603050405020304"/>
              </a:rPr>
              <a:t> </a:t>
            </a:r>
            <a:r>
              <a:rPr sz="2400" dirty="0">
                <a:latin typeface="Times New Roman" panose="02020603050405020304"/>
                <a:cs typeface="Times New Roman" panose="02020603050405020304"/>
              </a:rPr>
              <a:t>activities</a:t>
            </a:r>
            <a:r>
              <a:rPr sz="2400" spc="55" dirty="0">
                <a:latin typeface="Times New Roman" panose="02020603050405020304"/>
                <a:cs typeface="Times New Roman" panose="02020603050405020304"/>
              </a:rPr>
              <a:t> </a:t>
            </a:r>
            <a:r>
              <a:rPr sz="2400" dirty="0">
                <a:latin typeface="Times New Roman" panose="02020603050405020304"/>
                <a:cs typeface="Times New Roman" panose="02020603050405020304"/>
              </a:rPr>
              <a:t>a</a:t>
            </a:r>
            <a:r>
              <a:rPr sz="2400" spc="-10" dirty="0">
                <a:latin typeface="Times New Roman" panose="02020603050405020304"/>
                <a:cs typeface="Times New Roman" panose="02020603050405020304"/>
              </a:rPr>
              <a:t> </a:t>
            </a:r>
            <a:r>
              <a:rPr sz="2400" dirty="0">
                <a:latin typeface="Times New Roman" panose="02020603050405020304"/>
                <a:cs typeface="Times New Roman" panose="02020603050405020304"/>
              </a:rPr>
              <a:t>person</a:t>
            </a:r>
            <a:r>
              <a:rPr sz="2400" spc="85" dirty="0">
                <a:latin typeface="Times New Roman" panose="02020603050405020304"/>
                <a:cs typeface="Times New Roman" panose="02020603050405020304"/>
              </a:rPr>
              <a:t> </a:t>
            </a:r>
            <a:r>
              <a:rPr sz="2400" dirty="0">
                <a:latin typeface="Times New Roman" panose="02020603050405020304"/>
                <a:cs typeface="Times New Roman" panose="02020603050405020304"/>
              </a:rPr>
              <a:t>is</a:t>
            </a:r>
            <a:r>
              <a:rPr sz="2400" spc="-40" dirty="0">
                <a:latin typeface="Times New Roman" panose="02020603050405020304"/>
                <a:cs typeface="Times New Roman" panose="02020603050405020304"/>
              </a:rPr>
              <a:t> </a:t>
            </a:r>
            <a:r>
              <a:rPr sz="2400" dirty="0">
                <a:latin typeface="Times New Roman" panose="02020603050405020304"/>
                <a:cs typeface="Times New Roman" panose="02020603050405020304"/>
              </a:rPr>
              <a:t>expected</a:t>
            </a:r>
            <a:r>
              <a:rPr sz="2400" spc="175" dirty="0">
                <a:latin typeface="Times New Roman" panose="02020603050405020304"/>
                <a:cs typeface="Times New Roman" panose="02020603050405020304"/>
              </a:rPr>
              <a:t> </a:t>
            </a:r>
            <a:r>
              <a:rPr sz="2400" spc="-25" dirty="0">
                <a:latin typeface="Times New Roman" panose="02020603050405020304"/>
                <a:cs typeface="Times New Roman" panose="02020603050405020304"/>
              </a:rPr>
              <a:t>to </a:t>
            </a:r>
            <a:r>
              <a:rPr sz="2400" spc="-10" dirty="0">
                <a:latin typeface="Times New Roman" panose="02020603050405020304"/>
                <a:cs typeface="Times New Roman" panose="02020603050405020304"/>
              </a:rPr>
              <a:t>perform.</a:t>
            </a:r>
            <a:endParaRPr sz="2400">
              <a:latin typeface="Times New Roman" panose="02020603050405020304"/>
              <a:cs typeface="Times New Roman" panose="02020603050405020304"/>
            </a:endParaRPr>
          </a:p>
          <a:p>
            <a:pPr marL="412115">
              <a:lnSpc>
                <a:spcPct val="100000"/>
              </a:lnSpc>
              <a:spcBef>
                <a:spcPts val="1195"/>
              </a:spcBef>
            </a:pPr>
            <a:r>
              <a:rPr sz="2400" dirty="0">
                <a:latin typeface="Times New Roman" panose="02020603050405020304"/>
                <a:cs typeface="Times New Roman" panose="02020603050405020304"/>
              </a:rPr>
              <a:t>Each</a:t>
            </a:r>
            <a:r>
              <a:rPr sz="2400" spc="25" dirty="0">
                <a:latin typeface="Times New Roman" panose="02020603050405020304"/>
                <a:cs typeface="Times New Roman" panose="02020603050405020304"/>
              </a:rPr>
              <a:t> </a:t>
            </a:r>
            <a:r>
              <a:rPr sz="2400" dirty="0">
                <a:latin typeface="Times New Roman" panose="02020603050405020304"/>
                <a:cs typeface="Times New Roman" panose="02020603050405020304"/>
              </a:rPr>
              <a:t>role</a:t>
            </a:r>
            <a:r>
              <a:rPr sz="2400" spc="-135" dirty="0">
                <a:latin typeface="Times New Roman" panose="02020603050405020304"/>
                <a:cs typeface="Times New Roman" panose="02020603050405020304"/>
              </a:rPr>
              <a:t> </a:t>
            </a:r>
            <a:r>
              <a:rPr sz="2400" dirty="0">
                <a:latin typeface="Times New Roman" panose="02020603050405020304"/>
                <a:cs typeface="Times New Roman" panose="02020603050405020304"/>
              </a:rPr>
              <a:t>in</a:t>
            </a:r>
            <a:r>
              <a:rPr sz="2400" spc="-20" dirty="0">
                <a:latin typeface="Times New Roman" panose="02020603050405020304"/>
                <a:cs typeface="Times New Roman" panose="02020603050405020304"/>
              </a:rPr>
              <a:t> </a:t>
            </a:r>
            <a:r>
              <a:rPr sz="2400" dirty="0">
                <a:latin typeface="Times New Roman" panose="02020603050405020304"/>
                <a:cs typeface="Times New Roman" panose="02020603050405020304"/>
              </a:rPr>
              <a:t>turn</a:t>
            </a:r>
            <a:r>
              <a:rPr sz="2400" spc="-40" dirty="0">
                <a:latin typeface="Times New Roman" panose="02020603050405020304"/>
                <a:cs typeface="Times New Roman" panose="02020603050405020304"/>
              </a:rPr>
              <a:t> </a:t>
            </a:r>
            <a:r>
              <a:rPr sz="2400" spc="-10" dirty="0">
                <a:latin typeface="Times New Roman" panose="02020603050405020304"/>
                <a:cs typeface="Times New Roman" panose="02020603050405020304"/>
              </a:rPr>
              <a:t>connotes</a:t>
            </a:r>
            <a:r>
              <a:rPr sz="2400" spc="75" dirty="0">
                <a:latin typeface="Times New Roman" panose="02020603050405020304"/>
                <a:cs typeface="Times New Roman" panose="02020603050405020304"/>
              </a:rPr>
              <a:t> </a:t>
            </a:r>
            <a:r>
              <a:rPr sz="2400" dirty="0">
                <a:latin typeface="Times New Roman" panose="02020603050405020304"/>
                <a:cs typeface="Times New Roman" panose="02020603050405020304"/>
              </a:rPr>
              <a:t>a</a:t>
            </a:r>
            <a:r>
              <a:rPr sz="2400" spc="-150" dirty="0">
                <a:latin typeface="Times New Roman" panose="02020603050405020304"/>
                <a:cs typeface="Times New Roman" panose="02020603050405020304"/>
              </a:rPr>
              <a:t> </a:t>
            </a:r>
            <a:r>
              <a:rPr sz="2400" spc="55" dirty="0">
                <a:latin typeface="Times New Roman" panose="02020603050405020304"/>
                <a:cs typeface="Times New Roman" panose="02020603050405020304"/>
              </a:rPr>
              <a:t>status.</a:t>
            </a:r>
            <a:endParaRPr sz="2400">
              <a:latin typeface="Times New Roman" panose="02020603050405020304"/>
              <a:cs typeface="Times New Roman" panose="02020603050405020304"/>
            </a:endParaRPr>
          </a:p>
        </p:txBody>
      </p:sp>
      <p:sp>
        <p:nvSpPr>
          <p:cNvPr id="5" name="object 5"/>
          <p:cNvSpPr txBox="1"/>
          <p:nvPr/>
        </p:nvSpPr>
        <p:spPr>
          <a:xfrm>
            <a:off x="1181950" y="3642269"/>
            <a:ext cx="3357879" cy="901065"/>
          </a:xfrm>
          <a:prstGeom prst="rect">
            <a:avLst/>
          </a:prstGeom>
        </p:spPr>
        <p:txBody>
          <a:bodyPr vert="horz" wrap="square" lIns="0" tIns="12700" rIns="0" bIns="0" rtlCol="0">
            <a:spAutoFit/>
          </a:bodyPr>
          <a:lstStyle/>
          <a:p>
            <a:pPr marL="12700" marR="5080" indent="5715">
              <a:lnSpc>
                <a:spcPct val="120000"/>
              </a:lnSpc>
              <a:spcBef>
                <a:spcPts val="100"/>
              </a:spcBef>
              <a:tabLst>
                <a:tab pos="1030605" algn="l"/>
                <a:tab pos="1155700" algn="l"/>
                <a:tab pos="1700530" algn="l"/>
                <a:tab pos="2319020" algn="l"/>
              </a:tabLst>
            </a:pPr>
            <a:r>
              <a:rPr sz="2400" spc="-10" dirty="0">
                <a:latin typeface="Times New Roman" panose="02020603050405020304"/>
                <a:cs typeface="Times New Roman" panose="02020603050405020304"/>
              </a:rPr>
              <a:t>People</a:t>
            </a:r>
            <a:r>
              <a:rPr sz="2400" dirty="0">
                <a:latin typeface="Times New Roman" panose="02020603050405020304"/>
                <a:cs typeface="Times New Roman" panose="02020603050405020304"/>
              </a:rPr>
              <a:t>		</a:t>
            </a:r>
            <a:r>
              <a:rPr sz="2400" spc="-10" dirty="0">
                <a:latin typeface="Times New Roman" panose="02020603050405020304"/>
                <a:cs typeface="Times New Roman" panose="02020603050405020304"/>
              </a:rPr>
              <a:t>choose</a:t>
            </a:r>
            <a:r>
              <a:rPr sz="2400" dirty="0">
                <a:latin typeface="Times New Roman" panose="02020603050405020304"/>
                <a:cs typeface="Times New Roman" panose="02020603050405020304"/>
              </a:rPr>
              <a:t>	</a:t>
            </a:r>
            <a:r>
              <a:rPr sz="2400" spc="-35" dirty="0">
                <a:latin typeface="Times New Roman" panose="02020603050405020304"/>
                <a:cs typeface="Times New Roman" panose="02020603050405020304"/>
              </a:rPr>
              <a:t>products </a:t>
            </a:r>
            <a:r>
              <a:rPr sz="2400" spc="-10" dirty="0">
                <a:latin typeface="Times New Roman" panose="02020603050405020304"/>
                <a:cs typeface="Times New Roman" panose="02020603050405020304"/>
              </a:rPr>
              <a:t>reflect</a:t>
            </a:r>
            <a:r>
              <a:rPr sz="2400" dirty="0">
                <a:latin typeface="Times New Roman" panose="02020603050405020304"/>
                <a:cs typeface="Times New Roman" panose="02020603050405020304"/>
              </a:rPr>
              <a:t>	</a:t>
            </a:r>
            <a:r>
              <a:rPr sz="2400" spc="-25" dirty="0">
                <a:latin typeface="Times New Roman" panose="02020603050405020304"/>
                <a:cs typeface="Times New Roman" panose="02020603050405020304"/>
              </a:rPr>
              <a:t>and</a:t>
            </a:r>
            <a:r>
              <a:rPr sz="2400" dirty="0">
                <a:latin typeface="Times New Roman" panose="02020603050405020304"/>
                <a:cs typeface="Times New Roman" panose="02020603050405020304"/>
              </a:rPr>
              <a:t>	</a:t>
            </a:r>
            <a:r>
              <a:rPr sz="2400" spc="-10" dirty="0">
                <a:latin typeface="Times New Roman" panose="02020603050405020304"/>
                <a:cs typeface="Times New Roman" panose="02020603050405020304"/>
              </a:rPr>
              <a:t>communicate</a:t>
            </a:r>
            <a:endParaRPr sz="2400">
              <a:latin typeface="Times New Roman" panose="02020603050405020304"/>
              <a:cs typeface="Times New Roman" panose="02020603050405020304"/>
            </a:endParaRPr>
          </a:p>
        </p:txBody>
      </p:sp>
      <p:sp>
        <p:nvSpPr>
          <p:cNvPr id="6" name="object 6"/>
          <p:cNvSpPr txBox="1"/>
          <p:nvPr/>
        </p:nvSpPr>
        <p:spPr>
          <a:xfrm>
            <a:off x="4752785" y="3642269"/>
            <a:ext cx="565150" cy="901065"/>
          </a:xfrm>
          <a:prstGeom prst="rect">
            <a:avLst/>
          </a:prstGeom>
        </p:spPr>
        <p:txBody>
          <a:bodyPr vert="horz" wrap="square" lIns="0" tIns="12700" rIns="0" bIns="0" rtlCol="0">
            <a:spAutoFit/>
          </a:bodyPr>
          <a:lstStyle/>
          <a:p>
            <a:pPr marL="12700" marR="5080" indent="97790">
              <a:lnSpc>
                <a:spcPct val="120000"/>
              </a:lnSpc>
              <a:spcBef>
                <a:spcPts val="100"/>
              </a:spcBef>
            </a:pPr>
            <a:r>
              <a:rPr sz="2400" spc="-45" dirty="0">
                <a:latin typeface="Times New Roman" panose="02020603050405020304"/>
                <a:cs typeface="Times New Roman" panose="02020603050405020304"/>
              </a:rPr>
              <a:t>that their</a:t>
            </a:r>
            <a:endParaRPr sz="2400">
              <a:latin typeface="Times New Roman" panose="02020603050405020304"/>
              <a:cs typeface="Times New Roman" panose="02020603050405020304"/>
            </a:endParaRPr>
          </a:p>
        </p:txBody>
      </p:sp>
      <p:sp>
        <p:nvSpPr>
          <p:cNvPr id="7" name="object 7"/>
          <p:cNvSpPr txBox="1"/>
          <p:nvPr/>
        </p:nvSpPr>
        <p:spPr>
          <a:xfrm>
            <a:off x="499627" y="4517380"/>
            <a:ext cx="7356475" cy="1864360"/>
          </a:xfrm>
          <a:prstGeom prst="rect">
            <a:avLst/>
          </a:prstGeom>
        </p:spPr>
        <p:txBody>
          <a:bodyPr vert="horz" wrap="square" lIns="0" tIns="12700" rIns="0" bIns="0" rtlCol="0">
            <a:spAutoFit/>
          </a:bodyPr>
          <a:lstStyle/>
          <a:p>
            <a:pPr marL="690880" marR="2550795" indent="12700">
              <a:lnSpc>
                <a:spcPct val="120000"/>
              </a:lnSpc>
              <a:spcBef>
                <a:spcPts val="100"/>
              </a:spcBef>
              <a:tabLst>
                <a:tab pos="1346835" algn="l"/>
                <a:tab pos="1943735" algn="l"/>
                <a:tab pos="2650490" algn="l"/>
                <a:tab pos="3535045" algn="l"/>
                <a:tab pos="3937000" algn="l"/>
              </a:tabLst>
            </a:pPr>
            <a:r>
              <a:rPr sz="2400" spc="-20" dirty="0">
                <a:solidFill>
                  <a:srgbClr val="B50E08"/>
                </a:solidFill>
                <a:latin typeface="Times New Roman" panose="02020603050405020304"/>
                <a:cs typeface="Times New Roman" panose="02020603050405020304"/>
              </a:rPr>
              <a:t>role</a:t>
            </a:r>
            <a:r>
              <a:rPr sz="2400" dirty="0">
                <a:solidFill>
                  <a:srgbClr val="B50E08"/>
                </a:solidFill>
                <a:latin typeface="Times New Roman" panose="02020603050405020304"/>
                <a:cs typeface="Times New Roman" panose="02020603050405020304"/>
              </a:rPr>
              <a:t>	</a:t>
            </a:r>
            <a:r>
              <a:rPr sz="2400" spc="-25" dirty="0">
                <a:latin typeface="Times New Roman" panose="02020603050405020304"/>
                <a:cs typeface="Times New Roman" panose="02020603050405020304"/>
              </a:rPr>
              <a:t>and</a:t>
            </a:r>
            <a:r>
              <a:rPr sz="2400" dirty="0">
                <a:latin typeface="Times New Roman" panose="02020603050405020304"/>
                <a:cs typeface="Times New Roman" panose="02020603050405020304"/>
              </a:rPr>
              <a:t>	</a:t>
            </a:r>
            <a:r>
              <a:rPr sz="2400" spc="-10" dirty="0">
                <a:latin typeface="Times New Roman" panose="02020603050405020304"/>
                <a:cs typeface="Times New Roman" panose="02020603050405020304"/>
              </a:rPr>
              <a:t>their</a:t>
            </a:r>
            <a:r>
              <a:rPr sz="2400" dirty="0">
                <a:latin typeface="Times New Roman" panose="02020603050405020304"/>
                <a:cs typeface="Times New Roman" panose="02020603050405020304"/>
              </a:rPr>
              <a:t>	</a:t>
            </a:r>
            <a:r>
              <a:rPr sz="2400" spc="-10" dirty="0">
                <a:latin typeface="Times New Roman" panose="02020603050405020304"/>
                <a:cs typeface="Times New Roman" panose="02020603050405020304"/>
              </a:rPr>
              <a:t>actual</a:t>
            </a:r>
            <a:r>
              <a:rPr sz="2400" dirty="0">
                <a:latin typeface="Times New Roman" panose="02020603050405020304"/>
                <a:cs typeface="Times New Roman" panose="02020603050405020304"/>
              </a:rPr>
              <a:t>	</a:t>
            </a:r>
            <a:r>
              <a:rPr sz="2400" spc="-25" dirty="0">
                <a:latin typeface="Times New Roman" panose="02020603050405020304"/>
                <a:cs typeface="Times New Roman" panose="02020603050405020304"/>
              </a:rPr>
              <a:t>or</a:t>
            </a:r>
            <a:r>
              <a:rPr sz="2400" dirty="0">
                <a:latin typeface="Times New Roman" panose="02020603050405020304"/>
                <a:cs typeface="Times New Roman" panose="02020603050405020304"/>
              </a:rPr>
              <a:t>	</a:t>
            </a:r>
            <a:r>
              <a:rPr sz="2400" spc="-35" dirty="0">
                <a:latin typeface="Times New Roman" panose="02020603050405020304"/>
                <a:cs typeface="Times New Roman" panose="02020603050405020304"/>
              </a:rPr>
              <a:t>desired </a:t>
            </a:r>
            <a:r>
              <a:rPr sz="2400" spc="65" dirty="0">
                <a:solidFill>
                  <a:srgbClr val="A50C03"/>
                </a:solidFill>
                <a:latin typeface="Times New Roman" panose="02020603050405020304"/>
                <a:cs typeface="Times New Roman" panose="02020603050405020304"/>
              </a:rPr>
              <a:t>status</a:t>
            </a:r>
            <a:r>
              <a:rPr sz="2400" spc="85" dirty="0">
                <a:solidFill>
                  <a:srgbClr val="A50C03"/>
                </a:solidFill>
                <a:latin typeface="Times New Roman" panose="02020603050405020304"/>
                <a:cs typeface="Times New Roman" panose="02020603050405020304"/>
              </a:rPr>
              <a:t> </a:t>
            </a:r>
            <a:r>
              <a:rPr sz="2400" dirty="0">
                <a:latin typeface="Times New Roman" panose="02020603050405020304"/>
                <a:cs typeface="Times New Roman" panose="02020603050405020304"/>
              </a:rPr>
              <a:t>in</a:t>
            </a:r>
            <a:r>
              <a:rPr sz="2400" spc="50" dirty="0">
                <a:latin typeface="Times New Roman" panose="02020603050405020304"/>
                <a:cs typeface="Times New Roman" panose="02020603050405020304"/>
              </a:rPr>
              <a:t> </a:t>
            </a:r>
            <a:r>
              <a:rPr sz="2400" spc="-10" dirty="0">
                <a:latin typeface="Times New Roman" panose="02020603050405020304"/>
                <a:cs typeface="Times New Roman" panose="02020603050405020304"/>
              </a:rPr>
              <a:t>society.</a:t>
            </a:r>
            <a:endParaRPr sz="2400">
              <a:latin typeface="Times New Roman" panose="02020603050405020304"/>
              <a:cs typeface="Times New Roman" panose="02020603050405020304"/>
            </a:endParaRPr>
          </a:p>
          <a:p>
            <a:pPr marL="3035300" marR="5080" indent="-3023235">
              <a:lnSpc>
                <a:spcPct val="120000"/>
              </a:lnSpc>
              <a:spcBef>
                <a:spcPts val="1820"/>
              </a:spcBef>
            </a:pPr>
            <a:r>
              <a:rPr sz="2000" dirty="0">
                <a:solidFill>
                  <a:srgbClr val="011F56"/>
                </a:solidFill>
                <a:latin typeface="Cambria" panose="02040503050406030204"/>
                <a:cs typeface="Cambria" panose="02040503050406030204"/>
              </a:rPr>
              <a:t>Marketers</a:t>
            </a:r>
            <a:r>
              <a:rPr sz="2000" spc="35" dirty="0">
                <a:solidFill>
                  <a:srgbClr val="011F56"/>
                </a:solidFill>
                <a:latin typeface="Cambria" panose="02040503050406030204"/>
                <a:cs typeface="Cambria" panose="02040503050406030204"/>
              </a:rPr>
              <a:t> </a:t>
            </a:r>
            <a:r>
              <a:rPr sz="2000" dirty="0">
                <a:solidFill>
                  <a:srgbClr val="00164D"/>
                </a:solidFill>
                <a:latin typeface="Cambria" panose="02040503050406030204"/>
                <a:cs typeface="Cambria" panose="02040503050406030204"/>
              </a:rPr>
              <a:t>must</a:t>
            </a:r>
            <a:r>
              <a:rPr sz="2000" spc="85" dirty="0">
                <a:solidFill>
                  <a:srgbClr val="00164D"/>
                </a:solidFill>
                <a:latin typeface="Cambria" panose="02040503050406030204"/>
                <a:cs typeface="Cambria" panose="02040503050406030204"/>
              </a:rPr>
              <a:t> </a:t>
            </a:r>
            <a:r>
              <a:rPr sz="2000" dirty="0">
                <a:solidFill>
                  <a:srgbClr val="032154"/>
                </a:solidFill>
                <a:latin typeface="Cambria" panose="02040503050406030204"/>
                <a:cs typeface="Cambria" panose="02040503050406030204"/>
              </a:rPr>
              <a:t>be </a:t>
            </a:r>
            <a:r>
              <a:rPr sz="2000" spc="-10" dirty="0">
                <a:solidFill>
                  <a:srgbClr val="011C49"/>
                </a:solidFill>
                <a:latin typeface="Cambria" panose="02040503050406030204"/>
                <a:cs typeface="Cambria" panose="02040503050406030204"/>
              </a:rPr>
              <a:t>aware</a:t>
            </a:r>
            <a:r>
              <a:rPr sz="2000" spc="60" dirty="0">
                <a:solidFill>
                  <a:srgbClr val="011C49"/>
                </a:solidFill>
                <a:latin typeface="Cambria" panose="02040503050406030204"/>
                <a:cs typeface="Cambria" panose="02040503050406030204"/>
              </a:rPr>
              <a:t> </a:t>
            </a:r>
            <a:r>
              <a:rPr sz="2000" dirty="0">
                <a:solidFill>
                  <a:srgbClr val="072159"/>
                </a:solidFill>
                <a:latin typeface="Cambria" panose="02040503050406030204"/>
                <a:cs typeface="Cambria" panose="02040503050406030204"/>
              </a:rPr>
              <a:t>of</a:t>
            </a:r>
            <a:r>
              <a:rPr sz="2000" spc="85" dirty="0">
                <a:solidFill>
                  <a:srgbClr val="072159"/>
                </a:solidFill>
                <a:latin typeface="Cambria" panose="02040503050406030204"/>
                <a:cs typeface="Cambria" panose="02040503050406030204"/>
              </a:rPr>
              <a:t> </a:t>
            </a:r>
            <a:r>
              <a:rPr sz="2000" spc="-40" dirty="0">
                <a:solidFill>
                  <a:srgbClr val="051C50"/>
                </a:solidFill>
                <a:latin typeface="Cambria" panose="02040503050406030204"/>
                <a:cs typeface="Cambria" panose="02040503050406030204"/>
              </a:rPr>
              <a:t>the</a:t>
            </a:r>
            <a:r>
              <a:rPr sz="2000" spc="-55" dirty="0">
                <a:solidFill>
                  <a:srgbClr val="051C50"/>
                </a:solidFill>
                <a:latin typeface="Cambria" panose="02040503050406030204"/>
                <a:cs typeface="Cambria" panose="02040503050406030204"/>
              </a:rPr>
              <a:t> </a:t>
            </a:r>
            <a:r>
              <a:rPr sz="2000" spc="-35" dirty="0">
                <a:solidFill>
                  <a:srgbClr val="051A4B"/>
                </a:solidFill>
                <a:latin typeface="Cambria" panose="02040503050406030204"/>
                <a:cs typeface="Cambria" panose="02040503050406030204"/>
              </a:rPr>
              <a:t>status-</a:t>
            </a:r>
            <a:r>
              <a:rPr sz="2000" dirty="0">
                <a:solidFill>
                  <a:srgbClr val="051A4B"/>
                </a:solidFill>
                <a:latin typeface="Cambria" panose="02040503050406030204"/>
                <a:cs typeface="Cambria" panose="02040503050406030204"/>
              </a:rPr>
              <a:t>symbol</a:t>
            </a:r>
            <a:r>
              <a:rPr sz="2000" spc="110" dirty="0">
                <a:solidFill>
                  <a:srgbClr val="051A4B"/>
                </a:solidFill>
                <a:latin typeface="Cambria" panose="02040503050406030204"/>
                <a:cs typeface="Cambria" panose="02040503050406030204"/>
              </a:rPr>
              <a:t> </a:t>
            </a:r>
            <a:r>
              <a:rPr sz="2000" spc="-20" dirty="0">
                <a:solidFill>
                  <a:srgbClr val="081C4F"/>
                </a:solidFill>
                <a:latin typeface="Cambria" panose="02040503050406030204"/>
                <a:cs typeface="Cambria" panose="02040503050406030204"/>
              </a:rPr>
              <a:t>potential</a:t>
            </a:r>
            <a:r>
              <a:rPr sz="2000" spc="10" dirty="0">
                <a:solidFill>
                  <a:srgbClr val="081C4F"/>
                </a:solidFill>
                <a:latin typeface="Cambria" panose="02040503050406030204"/>
                <a:cs typeface="Cambria" panose="02040503050406030204"/>
              </a:rPr>
              <a:t> </a:t>
            </a:r>
            <a:r>
              <a:rPr sz="2000" dirty="0">
                <a:solidFill>
                  <a:srgbClr val="001A4D"/>
                </a:solidFill>
                <a:latin typeface="Cambria" panose="02040503050406030204"/>
                <a:cs typeface="Cambria" panose="02040503050406030204"/>
              </a:rPr>
              <a:t>of </a:t>
            </a:r>
            <a:r>
              <a:rPr sz="2000" spc="-10" dirty="0">
                <a:solidFill>
                  <a:srgbClr val="0E2159"/>
                </a:solidFill>
                <a:latin typeface="Cambria" panose="02040503050406030204"/>
                <a:cs typeface="Cambria" panose="02040503050406030204"/>
              </a:rPr>
              <a:t>products </a:t>
            </a:r>
            <a:r>
              <a:rPr sz="2000" dirty="0">
                <a:solidFill>
                  <a:srgbClr val="051C50"/>
                </a:solidFill>
                <a:latin typeface="Cambria" panose="02040503050406030204"/>
                <a:cs typeface="Cambria" panose="02040503050406030204"/>
              </a:rPr>
              <a:t>and</a:t>
            </a:r>
            <a:r>
              <a:rPr sz="2000" spc="100" dirty="0">
                <a:solidFill>
                  <a:srgbClr val="051C50"/>
                </a:solidFill>
                <a:latin typeface="Cambria" panose="02040503050406030204"/>
                <a:cs typeface="Cambria" panose="02040503050406030204"/>
              </a:rPr>
              <a:t> </a:t>
            </a:r>
            <a:r>
              <a:rPr sz="2000" spc="-10" dirty="0">
                <a:solidFill>
                  <a:srgbClr val="031859"/>
                </a:solidFill>
                <a:latin typeface="Cambria" panose="02040503050406030204"/>
                <a:cs typeface="Cambria" panose="02040503050406030204"/>
              </a:rPr>
              <a:t>brands.</a:t>
            </a:r>
            <a:endParaRPr sz="2000">
              <a:latin typeface="Cambria" panose="02040503050406030204"/>
              <a:cs typeface="Cambria" panose="02040503050406030204"/>
            </a:endParaRPr>
          </a:p>
        </p:txBody>
      </p:sp>
      <p:sp>
        <p:nvSpPr>
          <p:cNvPr id="8" name="Footer Placeholder 7"/>
          <p:cNvSpPr>
            <a:spLocks noGrp="1"/>
          </p:cNvSpPr>
          <p:nvPr>
            <p:ph type="ftr" sz="quarter" idx="5"/>
          </p:nvPr>
        </p:nvSpPr>
        <p:spPr/>
        <p:txBody>
          <a:bodyPr/>
          <a:lstStyle/>
          <a:p>
            <a:r>
              <a:rPr lang="en-US"/>
              <a:t>MG1002 Instructor: Dr. Syed Shujaat Ali Shah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932</Words>
  <Application>Microsoft Office PowerPoint</Application>
  <PresentationFormat>On-screen Show (4:3)</PresentationFormat>
  <Paragraphs>119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Cambria</vt:lpstr>
      <vt:lpstr>Times New Roman</vt:lpstr>
      <vt:lpstr>Office Theme</vt:lpstr>
      <vt:lpstr>Part 03  Connecting with Customers</vt:lpstr>
      <vt:lpstr>Consumer Behavior </vt:lpstr>
      <vt:lpstr>What Influences Consumer Behnvlorż</vt:lpstr>
      <vt:lpstr>PowerPoint Presentation</vt:lpstr>
      <vt:lpstr>Culture Factors: What is Culture?</vt:lpstr>
      <vt:lpstr>Culture Factors:</vt:lpstr>
      <vt:lpstr>Culture Factors: Social Classes:</vt:lpstr>
      <vt:lpstr>Social Factors:  Reference Groups  Family - Affecting Buying Decisions For expensive products and services (cars, vacations, or housing) the vast majority of husbands and wives engage in joint decision making Men and women may respond differently to marketing messages.</vt:lpstr>
      <vt:lpstr>Social Factors: Roles &amp; Status</vt:lpstr>
      <vt:lpstr>Personal Factors</vt:lpstr>
      <vt:lpstr>Personal Factors: Age and stage in the life cycle</vt:lpstr>
      <vt:lpstr>Psychological Factors</vt:lpstr>
      <vt:lpstr>Consumer Decision Buying Process</vt:lpstr>
      <vt:lpstr>Consumer Decision Buying Process (1)</vt:lpstr>
      <vt:lpstr>Consumer Decision Buying Process (2)</vt:lpstr>
      <vt:lpstr>(3)</vt:lpstr>
      <vt:lpstr>  Actual Purchase   The degree of perceived risk varies with:</vt:lpstr>
      <vt:lpstr>Consumer Decision Buying Process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Dr. Shah</dc:creator>
  <cp:lastModifiedBy>it</cp:lastModifiedBy>
  <cp:revision>17</cp:revision>
  <dcterms:created xsi:type="dcterms:W3CDTF">2025-03-19T09:00:00Z</dcterms:created>
  <dcterms:modified xsi:type="dcterms:W3CDTF">2025-03-26T16:46:35Z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2025-03-19T10:00:00Z</vt:filetime>
  </property>
  <property fmtid="{D5CDD505-2E9C-101B-9397-08002B2CF9AE}" pid="3" name="Producer">
    <vt:lpwstr>jsPDF 1.3.2 2016-09-30T20:33:17.116Z:jameshall</vt:lpwstr>
  </property>
  <property fmtid="{D5CDD505-2E9C-101B-9397-08002B2CF9AE}" pid="4" name="LastSaved">
    <vt:filetime>2025-03-19T10:00:00Z</vt:filetime>
  </property>
  <property fmtid="{D5CDD505-2E9C-101B-9397-08002B2CF9AE}" pid="5" name="ICV">
    <vt:lpwstr>8C11235D11B1441FA3A841DCB819B670_12</vt:lpwstr>
  </property>
  <property fmtid="{D5CDD505-2E9C-101B-9397-08002B2CF9AE}" pid="6" name="KSOProductBuildVer">
    <vt:lpwstr>1033-12.2.0.20326</vt:lpwstr>
  </property>
</Properties>
</file>