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9144000"/>
  <p:notesSz cx="6858000" cy="9144000"/>
  <p:embeddedFontLst>
    <p:embeddedFont>
      <p:font typeface="Caveat"/>
      <p:regular r:id="rId28"/>
      <p:bold r:id="rId29"/>
    </p:embeddedFont>
    <p:embeddedFont>
      <p:font typeface="Roboto Mon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34" roundtripDataSignature="AMtx7miSmpNpVJSVombUrGW/w9DEwBqK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aveat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veat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bold.fntdata"/><Relationship Id="rId30" Type="http://schemas.openxmlformats.org/officeDocument/2006/relationships/font" Target="fonts/RobotoMono-regular.fntdata"/><Relationship Id="rId11" Type="http://schemas.openxmlformats.org/officeDocument/2006/relationships/slide" Target="slides/slide6.xml"/><Relationship Id="rId33" Type="http://schemas.openxmlformats.org/officeDocument/2006/relationships/font" Target="fonts/RobotoMono-bold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customschemas.google.com/relationships/presentationmetadata" Target="meta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.</a:t>
            </a:r>
            <a:endParaRPr/>
          </a:p>
        </p:txBody>
      </p:sp>
      <p:sp>
        <p:nvSpPr>
          <p:cNvPr id="132" name="Google Shape;13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491b5befd3_0_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491b5befd3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g3491b5befd3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491b5befd3_0_4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491b5befd3_0_4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g3491b5befd3_0_4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46004153fb_0_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1" name="Google Shape;211;g346004153fb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2" name="Google Shape;212;g346004153fb_0_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3491b5befd3_0_6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3491b5befd3_0_6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g3491b5befd3_0_6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491b5befd3_0_5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491b5befd3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6" name="Google Shape;226;g3491b5befd3_0_5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491b5befd3_0_7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491b5befd3_0_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g3491b5befd3_0_7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491b5befd3_0_1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491b5befd3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g3491b5befd3_0_12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491b5befd3_0_7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491b5befd3_0_7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g3491b5befd3_0_7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3491b5befd3_0_1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3491b5befd3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g3491b5befd3_0_11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491b5befd3_0_8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491b5befd3_0_8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g3491b5befd3_0_88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441e215438_0_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3441e215438_0_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1" name="Google Shape;141;g3441e215438_0_2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491b5befd3_0_9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491b5befd3_0_9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g3491b5befd3_0_9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4b886e453f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4b886e453f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4" name="Google Shape;274;g34b886e453f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34b886e453f_1_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34b886e453f_1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g34b886e453f_1_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42d2d22371_0_3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7" name="Google Shape;147;g342d2d22371_0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8" name="Google Shape;148;g342d2d22371_0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441e215438_0_2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3441e215438_0_2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5" name="Google Shape;155;g3441e215438_0_2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42d2d22371_0_5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g342d2d22371_0_5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2" name="Google Shape;162;g342d2d22371_0_5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42d2d22371_0_3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342d2d22371_0_3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9" name="Google Shape;169;g342d2d22371_0_3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42d2d22371_0_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5" name="Google Shape;175;g342d2d22371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g342d2d22371_0_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42d2d22371_0_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2" name="Google Shape;182;g342d2d22371_0_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3" name="Google Shape;183;g342d2d22371_0_1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42d2d22371_0_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0" name="Google Shape;190;g342d2d22371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g342d2d22371_0_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 txBox="1"/>
          <p:nvPr>
            <p:ph type="ctrTitle"/>
          </p:nvPr>
        </p:nvSpPr>
        <p:spPr>
          <a:xfrm>
            <a:off x="866442" y="1447801"/>
            <a:ext cx="662096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200"/>
              <a:buFont typeface="Arial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9"/>
          <p:cNvSpPr txBox="1"/>
          <p:nvPr>
            <p:ph idx="1" type="subTitle"/>
          </p:nvPr>
        </p:nvSpPr>
        <p:spPr>
          <a:xfrm>
            <a:off x="866442" y="4777380"/>
            <a:ext cx="662096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EFF8FC"/>
                </a:solidFill>
              </a:defRPr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3" name="Google Shape;23;p2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4" name="Google Shape;24;p2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8"/>
          <p:cNvSpPr txBox="1"/>
          <p:nvPr>
            <p:ph type="title"/>
          </p:nvPr>
        </p:nvSpPr>
        <p:spPr>
          <a:xfrm>
            <a:off x="866443" y="4800587"/>
            <a:ext cx="662096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8"/>
          <p:cNvSpPr/>
          <p:nvPr>
            <p:ph idx="2" type="pic"/>
          </p:nvPr>
        </p:nvSpPr>
        <p:spPr>
          <a:xfrm>
            <a:off x="866442" y="685800"/>
            <a:ext cx="662096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0000"/>
              </a:srgbClr>
            </a:outerShdw>
          </a:effectLst>
        </p:spPr>
      </p:sp>
      <p:sp>
        <p:nvSpPr>
          <p:cNvPr id="71" name="Google Shape;71;p38"/>
          <p:cNvSpPr txBox="1"/>
          <p:nvPr>
            <p:ph idx="1" type="body"/>
          </p:nvPr>
        </p:nvSpPr>
        <p:spPr>
          <a:xfrm>
            <a:off x="866443" y="5367325"/>
            <a:ext cx="662096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2" name="Google Shape;72;p38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3" name="Google Shape;73;p38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9"/>
          <p:cNvSpPr txBox="1"/>
          <p:nvPr>
            <p:ph type="title"/>
          </p:nvPr>
        </p:nvSpPr>
        <p:spPr>
          <a:xfrm>
            <a:off x="866442" y="1447800"/>
            <a:ext cx="6620968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9"/>
          <p:cNvSpPr txBox="1"/>
          <p:nvPr>
            <p:ph idx="1" type="body"/>
          </p:nvPr>
        </p:nvSpPr>
        <p:spPr>
          <a:xfrm>
            <a:off x="866442" y="3657600"/>
            <a:ext cx="6620968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7" name="Google Shape;77;p39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78" name="Google Shape;78;p39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0"/>
          <p:cNvSpPr txBox="1"/>
          <p:nvPr>
            <p:ph type="title"/>
          </p:nvPr>
        </p:nvSpPr>
        <p:spPr>
          <a:xfrm>
            <a:off x="1181409" y="1447800"/>
            <a:ext cx="6001049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800"/>
              <a:buFont typeface="Arial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40"/>
          <p:cNvSpPr txBox="1"/>
          <p:nvPr>
            <p:ph idx="1" type="body"/>
          </p:nvPr>
        </p:nvSpPr>
        <p:spPr>
          <a:xfrm>
            <a:off x="1448177" y="3771174"/>
            <a:ext cx="546115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EFF8FC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2" name="Google Shape;82;p40"/>
          <p:cNvSpPr txBox="1"/>
          <p:nvPr>
            <p:ph idx="2" type="body"/>
          </p:nvPr>
        </p:nvSpPr>
        <p:spPr>
          <a:xfrm>
            <a:off x="866442" y="4350657"/>
            <a:ext cx="6620968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3" name="Google Shape;83;p4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4" name="Google Shape;84;p4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85" name="Google Shape;85;p4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n-US" sz="12200" u="none" cap="none" strike="noStrike">
                <a:solidFill>
                  <a:srgbClr val="EFF8FC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40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200"/>
              <a:buFont typeface="Arial"/>
              <a:buNone/>
            </a:pPr>
            <a:r>
              <a:rPr b="0" i="0" lang="en-US" sz="12200" u="none" cap="none" strike="noStrike">
                <a:solidFill>
                  <a:srgbClr val="EFF8FC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41"/>
          <p:cNvSpPr txBox="1"/>
          <p:nvPr>
            <p:ph type="title"/>
          </p:nvPr>
        </p:nvSpPr>
        <p:spPr>
          <a:xfrm>
            <a:off x="866441" y="3124201"/>
            <a:ext cx="6620969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41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0" name="Google Shape;90;p4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91" name="Google Shape;91;p4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42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42"/>
          <p:cNvSpPr txBox="1"/>
          <p:nvPr>
            <p:ph idx="1" type="body"/>
          </p:nvPr>
        </p:nvSpPr>
        <p:spPr>
          <a:xfrm>
            <a:off x="474834" y="1981200"/>
            <a:ext cx="22107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5" name="Google Shape;95;p42"/>
          <p:cNvSpPr txBox="1"/>
          <p:nvPr>
            <p:ph idx="2" type="body"/>
          </p:nvPr>
        </p:nvSpPr>
        <p:spPr>
          <a:xfrm>
            <a:off x="489475" y="2667000"/>
            <a:ext cx="219608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6" name="Google Shape;96;p42"/>
          <p:cNvSpPr txBox="1"/>
          <p:nvPr>
            <p:ph idx="3" type="body"/>
          </p:nvPr>
        </p:nvSpPr>
        <p:spPr>
          <a:xfrm>
            <a:off x="2913504" y="1981200"/>
            <a:ext cx="2202754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7" name="Google Shape;97;p42"/>
          <p:cNvSpPr txBox="1"/>
          <p:nvPr>
            <p:ph idx="4" type="body"/>
          </p:nvPr>
        </p:nvSpPr>
        <p:spPr>
          <a:xfrm>
            <a:off x="2905586" y="2667000"/>
            <a:ext cx="2210671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8" name="Google Shape;98;p42"/>
          <p:cNvSpPr txBox="1"/>
          <p:nvPr>
            <p:ph idx="5" type="body"/>
          </p:nvPr>
        </p:nvSpPr>
        <p:spPr>
          <a:xfrm>
            <a:off x="5344917" y="1981200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99" name="Google Shape;99;p42"/>
          <p:cNvSpPr txBox="1"/>
          <p:nvPr>
            <p:ph idx="6" type="body"/>
          </p:nvPr>
        </p:nvSpPr>
        <p:spPr>
          <a:xfrm>
            <a:off x="5344917" y="2667000"/>
            <a:ext cx="2199658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00" name="Google Shape;100;p42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01" name="Google Shape;101;p42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02" name="Google Shape;102;p4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03" name="Google Shape;103;p4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43"/>
          <p:cNvSpPr txBox="1"/>
          <p:nvPr>
            <p:ph idx="1" type="body"/>
          </p:nvPr>
        </p:nvSpPr>
        <p:spPr>
          <a:xfrm>
            <a:off x="489475" y="4250949"/>
            <a:ext cx="22056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43"/>
          <p:cNvSpPr/>
          <p:nvPr>
            <p:ph idx="2" type="pic"/>
          </p:nvPr>
        </p:nvSpPr>
        <p:spPr>
          <a:xfrm>
            <a:off x="489475" y="2209800"/>
            <a:ext cx="2205612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0000"/>
              </a:srgbClr>
            </a:outerShdw>
          </a:effectLst>
        </p:spPr>
      </p:sp>
      <p:sp>
        <p:nvSpPr>
          <p:cNvPr id="108" name="Google Shape;108;p43"/>
          <p:cNvSpPr txBox="1"/>
          <p:nvPr>
            <p:ph idx="3" type="body"/>
          </p:nvPr>
        </p:nvSpPr>
        <p:spPr>
          <a:xfrm>
            <a:off x="489475" y="4827212"/>
            <a:ext cx="2205612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9" name="Google Shape;109;p43"/>
          <p:cNvSpPr txBox="1"/>
          <p:nvPr>
            <p:ph idx="4" type="body"/>
          </p:nvPr>
        </p:nvSpPr>
        <p:spPr>
          <a:xfrm>
            <a:off x="2917792" y="4250949"/>
            <a:ext cx="21984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0" name="Google Shape;110;p43"/>
          <p:cNvSpPr/>
          <p:nvPr>
            <p:ph idx="5" type="pic"/>
          </p:nvPr>
        </p:nvSpPr>
        <p:spPr>
          <a:xfrm>
            <a:off x="2917791" y="2209800"/>
            <a:ext cx="2198466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0000"/>
              </a:srgbClr>
            </a:outerShdw>
          </a:effectLst>
        </p:spPr>
      </p:sp>
      <p:sp>
        <p:nvSpPr>
          <p:cNvPr id="111" name="Google Shape;111;p43"/>
          <p:cNvSpPr txBox="1"/>
          <p:nvPr>
            <p:ph idx="6" type="body"/>
          </p:nvPr>
        </p:nvSpPr>
        <p:spPr>
          <a:xfrm>
            <a:off x="2916776" y="4827211"/>
            <a:ext cx="2201378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12" name="Google Shape;112;p43"/>
          <p:cNvSpPr txBox="1"/>
          <p:nvPr>
            <p:ph idx="7" type="body"/>
          </p:nvPr>
        </p:nvSpPr>
        <p:spPr>
          <a:xfrm>
            <a:off x="5344917" y="4250949"/>
            <a:ext cx="219965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3" name="Google Shape;113;p43"/>
          <p:cNvSpPr/>
          <p:nvPr>
            <p:ph idx="8" type="pic"/>
          </p:nvPr>
        </p:nvSpPr>
        <p:spPr>
          <a:xfrm>
            <a:off x="5344916" y="2209800"/>
            <a:ext cx="2199658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0000"/>
              </a:srgbClr>
            </a:outerShdw>
          </a:effectLst>
        </p:spPr>
      </p:sp>
      <p:sp>
        <p:nvSpPr>
          <p:cNvPr id="114" name="Google Shape;114;p43"/>
          <p:cNvSpPr txBox="1"/>
          <p:nvPr>
            <p:ph idx="9" type="body"/>
          </p:nvPr>
        </p:nvSpPr>
        <p:spPr>
          <a:xfrm>
            <a:off x="5344824" y="4827209"/>
            <a:ext cx="2202571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5" name="Google Shape;115;p43"/>
          <p:cNvCxnSpPr/>
          <p:nvPr/>
        </p:nvCxnSpPr>
        <p:spPr>
          <a:xfrm>
            <a:off x="2795334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6" name="Google Shape;116;p43"/>
          <p:cNvCxnSpPr/>
          <p:nvPr/>
        </p:nvCxnSpPr>
        <p:spPr>
          <a:xfrm>
            <a:off x="5223030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EFF8FC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7" name="Google Shape;117;p4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18" name="Google Shape;118;p4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44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44"/>
          <p:cNvSpPr txBox="1"/>
          <p:nvPr>
            <p:ph idx="1" type="body"/>
          </p:nvPr>
        </p:nvSpPr>
        <p:spPr>
          <a:xfrm rot="5400000">
            <a:off x="2085787" y="794839"/>
            <a:ext cx="4195481" cy="671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2" name="Google Shape;122;p4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3" name="Google Shape;123;p4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45"/>
          <p:cNvSpPr txBox="1"/>
          <p:nvPr>
            <p:ph type="title"/>
          </p:nvPr>
        </p:nvSpPr>
        <p:spPr>
          <a:xfrm rot="5400000">
            <a:off x="3974116" y="2685880"/>
            <a:ext cx="5826125" cy="1314793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45"/>
          <p:cNvSpPr txBox="1"/>
          <p:nvPr>
            <p:ph idx="1" type="body"/>
          </p:nvPr>
        </p:nvSpPr>
        <p:spPr>
          <a:xfrm rot="5400000">
            <a:off x="532314" y="730366"/>
            <a:ext cx="5483134" cy="5568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27" name="Google Shape;127;p4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128" name="Google Shape;128;p4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29" name="Google Shape;29;p30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31"/>
          <p:cNvSpPr txBox="1"/>
          <p:nvPr>
            <p:ph type="title"/>
          </p:nvPr>
        </p:nvSpPr>
        <p:spPr>
          <a:xfrm>
            <a:off x="866443" y="2861734"/>
            <a:ext cx="662096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Font typeface="Aria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" type="body"/>
          </p:nvPr>
        </p:nvSpPr>
        <p:spPr>
          <a:xfrm>
            <a:off x="866442" y="4777381"/>
            <a:ext cx="662096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3" name="Google Shape;33;p31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34" name="Google Shape;34;p31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" type="body"/>
          </p:nvPr>
        </p:nvSpPr>
        <p:spPr>
          <a:xfrm>
            <a:off x="827700" y="2060576"/>
            <a:ext cx="3298113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32"/>
          <p:cNvSpPr txBox="1"/>
          <p:nvPr>
            <p:ph idx="2" type="body"/>
          </p:nvPr>
        </p:nvSpPr>
        <p:spPr>
          <a:xfrm>
            <a:off x="4241975" y="2056093"/>
            <a:ext cx="3298115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32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0" name="Google Shape;40;p32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3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33"/>
          <p:cNvSpPr txBox="1"/>
          <p:nvPr>
            <p:ph idx="1" type="body"/>
          </p:nvPr>
        </p:nvSpPr>
        <p:spPr>
          <a:xfrm>
            <a:off x="827700" y="1905000"/>
            <a:ext cx="3298112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4" name="Google Shape;44;p33"/>
          <p:cNvSpPr txBox="1"/>
          <p:nvPr>
            <p:ph idx="2" type="body"/>
          </p:nvPr>
        </p:nvSpPr>
        <p:spPr>
          <a:xfrm>
            <a:off x="827700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5" name="Google Shape;45;p33"/>
          <p:cNvSpPr txBox="1"/>
          <p:nvPr>
            <p:ph idx="3" type="body"/>
          </p:nvPr>
        </p:nvSpPr>
        <p:spPr>
          <a:xfrm>
            <a:off x="4241976" y="1905000"/>
            <a:ext cx="3298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EFF8FC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6" name="Google Shape;46;p33"/>
          <p:cNvSpPr txBox="1"/>
          <p:nvPr>
            <p:ph idx="4" type="body"/>
          </p:nvPr>
        </p:nvSpPr>
        <p:spPr>
          <a:xfrm>
            <a:off x="4241976" y="2514600"/>
            <a:ext cx="3298113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7" name="Google Shape;47;p33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48" name="Google Shape;48;p33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4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4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2" name="Google Shape;52;p34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35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55" name="Google Shape;55;p35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6"/>
          <p:cNvSpPr txBox="1"/>
          <p:nvPr>
            <p:ph type="title"/>
          </p:nvPr>
        </p:nvSpPr>
        <p:spPr>
          <a:xfrm>
            <a:off x="866441" y="1447800"/>
            <a:ext cx="2551462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6"/>
          <p:cNvSpPr txBox="1"/>
          <p:nvPr>
            <p:ph idx="1" type="body"/>
          </p:nvPr>
        </p:nvSpPr>
        <p:spPr>
          <a:xfrm>
            <a:off x="3589397" y="1447800"/>
            <a:ext cx="3898013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59" name="Google Shape;59;p36"/>
          <p:cNvSpPr txBox="1"/>
          <p:nvPr>
            <p:ph idx="2" type="body"/>
          </p:nvPr>
        </p:nvSpPr>
        <p:spPr>
          <a:xfrm>
            <a:off x="866441" y="3129281"/>
            <a:ext cx="2551462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0" name="Google Shape;60;p36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1" name="Google Shape;61;p36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37"/>
          <p:cNvSpPr txBox="1"/>
          <p:nvPr>
            <p:ph type="title"/>
          </p:nvPr>
        </p:nvSpPr>
        <p:spPr>
          <a:xfrm>
            <a:off x="865656" y="1854192"/>
            <a:ext cx="3820674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  <a:defRPr b="0" sz="36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7"/>
          <p:cNvSpPr/>
          <p:nvPr>
            <p:ph idx="2" type="pic"/>
          </p:nvPr>
        </p:nvSpPr>
        <p:spPr>
          <a:xfrm>
            <a:off x="5213517" y="1143000"/>
            <a:ext cx="2400925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0000"/>
              </a:srgbClr>
            </a:outerShdw>
          </a:effectLst>
        </p:spPr>
      </p:sp>
      <p:sp>
        <p:nvSpPr>
          <p:cNvPr id="65" name="Google Shape;65;p37"/>
          <p:cNvSpPr txBox="1"/>
          <p:nvPr>
            <p:ph idx="1" type="body"/>
          </p:nvPr>
        </p:nvSpPr>
        <p:spPr>
          <a:xfrm>
            <a:off x="866441" y="3657600"/>
            <a:ext cx="381472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6" name="Google Shape;66;p37"/>
          <p:cNvSpPr txBox="1"/>
          <p:nvPr>
            <p:ph idx="10" type="dt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  <p:sp>
        <p:nvSpPr>
          <p:cNvPr id="67" name="Google Shape;67;p37"/>
          <p:cNvSpPr txBox="1"/>
          <p:nvPr>
            <p:ph idx="11" type="ftr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1">
            <a:alpha val="14901"/>
          </a:schemeClr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8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>
            <a:gsLst>
              <a:gs pos="0">
                <a:srgbClr val="E8F5FB">
                  <a:alpha val="2745"/>
                </a:srgbClr>
              </a:gs>
              <a:gs pos="36000">
                <a:srgbClr val="E8F5FB">
                  <a:alpha val="1960"/>
                </a:srgbClr>
              </a:gs>
              <a:gs pos="69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28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>
            <a:gsLst>
              <a:gs pos="0">
                <a:srgbClr val="E8F5FB">
                  <a:alpha val="9803"/>
                </a:srgbClr>
              </a:gs>
              <a:gs pos="36000">
                <a:srgbClr val="E8F5FB">
                  <a:alpha val="2745"/>
                </a:srgbClr>
              </a:gs>
              <a:gs pos="73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28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>
            <a:gsLst>
              <a:gs pos="0">
                <a:srgbClr val="E8F5FB">
                  <a:alpha val="4705"/>
                </a:srgbClr>
              </a:gs>
              <a:gs pos="36000">
                <a:srgbClr val="E8F5FB">
                  <a:alpha val="784"/>
                </a:srgbClr>
              </a:gs>
              <a:gs pos="66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" name="Google Shape;13;p28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>
            <a:gsLst>
              <a:gs pos="0">
                <a:srgbClr val="E8F5FB">
                  <a:alpha val="7058"/>
                </a:srgbClr>
              </a:gs>
              <a:gs pos="36000">
                <a:srgbClr val="E8F5FB">
                  <a:alpha val="5882"/>
                </a:srgbClr>
              </a:gs>
              <a:gs pos="75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" name="Google Shape;14;p28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>
            <a:gsLst>
              <a:gs pos="0">
                <a:srgbClr val="E8F5FB">
                  <a:alpha val="3921"/>
                </a:srgbClr>
              </a:gs>
              <a:gs pos="36000">
                <a:srgbClr val="E8F5FB">
                  <a:alpha val="3921"/>
                </a:srgbClr>
              </a:gs>
              <a:gs pos="72000">
                <a:srgbClr val="E8F5FB">
                  <a:alpha val="0"/>
                </a:srgbClr>
              </a:gs>
              <a:gs pos="100000">
                <a:srgbClr val="E8F5FB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2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0784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28"/>
          <p:cNvSpPr txBox="1"/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Arial"/>
              <a:buNone/>
              <a:defRPr b="0" i="0" sz="42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28"/>
          <p:cNvSpPr txBox="1"/>
          <p:nvPr>
            <p:ph idx="1" type="body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20040" lvl="1" marL="914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0988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9719" lvl="3" marL="1828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9720" lvl="4" marL="22860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9720" lvl="5" marL="27432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9720" lvl="6" marL="32004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9720" lvl="7" marL="3657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9720" lvl="8" marL="41148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EFF8FC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18" name="Google Shape;18;p28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7627366" y="76200"/>
            <a:ext cx="922356" cy="922356"/>
          </a:xfrm>
          <a:prstGeom prst="rect">
            <a:avLst/>
          </a:prstGeom>
          <a:noFill/>
          <a:ln>
            <a:noFill/>
          </a:ln>
          <a:effectLst>
            <a:outerShdw blurRad="127000" rotWithShape="0" algn="tl">
              <a:srgbClr val="000000">
                <a:alpha val="84705"/>
              </a:srgbClr>
            </a:outerShdw>
          </a:effectLst>
        </p:spPr>
      </p:pic>
      <p:sp>
        <p:nvSpPr>
          <p:cNvPr id="19" name="Google Shape;19;p28"/>
          <p:cNvSpPr/>
          <p:nvPr/>
        </p:nvSpPr>
        <p:spPr>
          <a:xfrm>
            <a:off x="12584" y="6248406"/>
            <a:ext cx="9118832" cy="609594"/>
          </a:xfrm>
          <a:prstGeom prst="rect">
            <a:avLst/>
          </a:prstGeom>
          <a:solidFill>
            <a:srgbClr val="0B2036">
              <a:alpha val="80000"/>
            </a:srgbClr>
          </a:solidFill>
          <a:ln cap="flat" cmpd="dbl" w="28575">
            <a:solidFill>
              <a:srgbClr val="0A519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youtube.com/watch?v=9eWbNB6F4O4" TargetMode="External"/><Relationship Id="rId10" Type="http://schemas.openxmlformats.org/officeDocument/2006/relationships/hyperlink" Target="https://www.youtube.com/playlist?list=PL4cUxeGkcC9i0_2FF-WhtRIfIJ1lXlTZR" TargetMode="External"/><Relationship Id="rId13" Type="http://schemas.openxmlformats.org/officeDocument/2006/relationships/hyperlink" Target="https://www.youtube.com/watch?v=9eWbNB6F4O4" TargetMode="External"/><Relationship Id="rId12" Type="http://schemas.openxmlformats.org/officeDocument/2006/relationships/hyperlink" Target="https://www.youtube.com/watch?v=9eWbNB6F4O4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university.mongodb.com/" TargetMode="External"/><Relationship Id="rId4" Type="http://schemas.openxmlformats.org/officeDocument/2006/relationships/hyperlink" Target="https://university.mongodb.com/" TargetMode="External"/><Relationship Id="rId9" Type="http://schemas.openxmlformats.org/officeDocument/2006/relationships/hyperlink" Target="https://www.youtube.com/playlist?list=PL4cUxeGkcC9i0_2FF-WhtRIfIJ1lXlTZR" TargetMode="External"/><Relationship Id="rId5" Type="http://schemas.openxmlformats.org/officeDocument/2006/relationships/hyperlink" Target="https://university.mongodb.com/" TargetMode="External"/><Relationship Id="rId6" Type="http://schemas.openxmlformats.org/officeDocument/2006/relationships/hyperlink" Target="https://www.mongodb.com/docs/manual/" TargetMode="External"/><Relationship Id="rId7" Type="http://schemas.openxmlformats.org/officeDocument/2006/relationships/hyperlink" Target="https://www.mongodb.com/docs/manual/" TargetMode="External"/><Relationship Id="rId8" Type="http://schemas.openxmlformats.org/officeDocument/2006/relationships/hyperlink" Target="https://www.youtube.com/playlist?list=PL4cUxeGkcC9i0_2FF-WhtRIfIJ1lXlTZR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www.youtube.com/watch?v=5e2o0PPC6y8" TargetMode="External"/><Relationship Id="rId4" Type="http://schemas.openxmlformats.org/officeDocument/2006/relationships/hyperlink" Target="https://www.youtube.com/watch?v=5e2o0PPC6y8" TargetMode="External"/><Relationship Id="rId5" Type="http://schemas.openxmlformats.org/officeDocument/2006/relationships/hyperlink" Target="https://www.youtube.com/watch?v=5e2o0PPC6y8" TargetMode="External"/><Relationship Id="rId6" Type="http://schemas.openxmlformats.org/officeDocument/2006/relationships/hyperlink" Target="https://www.youtube.com/watch?v=-0exw-9YJBo" TargetMode="External"/><Relationship Id="rId7" Type="http://schemas.openxmlformats.org/officeDocument/2006/relationships/hyperlink" Target="https://www.youtube.com/watch?v=-0exw-9YJBo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"/>
          <p:cNvSpPr txBox="1"/>
          <p:nvPr>
            <p:ph type="ctrTitle"/>
          </p:nvPr>
        </p:nvSpPr>
        <p:spPr>
          <a:xfrm>
            <a:off x="800100" y="1276350"/>
            <a:ext cx="7772400" cy="182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lang="en-US" sz="4400"/>
              <a:t>Web Programming</a:t>
            </a:r>
            <a:endParaRPr/>
          </a:p>
        </p:txBody>
      </p:sp>
      <p:pic>
        <p:nvPicPr>
          <p:cNvPr id="135" name="Google Shape;135;p1"/>
          <p:cNvPicPr preferRelativeResize="0"/>
          <p:nvPr/>
        </p:nvPicPr>
        <p:blipFill rotWithShape="1">
          <a:blip r:embed="rId3">
            <a:alphaModFix/>
          </a:blip>
          <a:srcRect b="0" l="0" r="0" t="50000"/>
          <a:stretch/>
        </p:blipFill>
        <p:spPr>
          <a:xfrm>
            <a:off x="1066800" y="3362325"/>
            <a:ext cx="7623175" cy="13335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1"/>
          <p:cNvSpPr txBox="1"/>
          <p:nvPr/>
        </p:nvSpPr>
        <p:spPr>
          <a:xfrm>
            <a:off x="3257000" y="3697725"/>
            <a:ext cx="5255100" cy="88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MongoDB - Mongoose</a:t>
            </a:r>
            <a:endParaRPr sz="2200">
              <a:solidFill>
                <a:schemeClr val="dk1"/>
              </a:solidFill>
            </a:endParaRPr>
          </a:p>
          <a:p>
            <a:pPr indent="0" lvl="0" marL="127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lang="en-US" sz="2200">
                <a:solidFill>
                  <a:schemeClr val="dk1"/>
                </a:solidFill>
              </a:rPr>
              <a:t>Lecture 21</a:t>
            </a:r>
            <a:endParaRPr sz="2200">
              <a:solidFill>
                <a:schemeClr val="dk1"/>
              </a:solidFill>
            </a:endParaRPr>
          </a:p>
        </p:txBody>
      </p:sp>
      <p:sp>
        <p:nvSpPr>
          <p:cNvPr id="137" name="Google Shape;137;p1"/>
          <p:cNvSpPr txBox="1"/>
          <p:nvPr/>
        </p:nvSpPr>
        <p:spPr>
          <a:xfrm>
            <a:off x="2106850" y="4505300"/>
            <a:ext cx="30000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" marR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t/>
            </a:r>
            <a:endParaRPr b="1" i="1" sz="3200" u="none" cap="none" strike="noStrike">
              <a:solidFill>
                <a:srgbClr val="000000"/>
              </a:solidFill>
              <a:latin typeface="Caveat"/>
              <a:ea typeface="Caveat"/>
              <a:cs typeface="Caveat"/>
              <a:sym typeface="Cave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491b5befd3_0_32"/>
          <p:cNvSpPr txBox="1"/>
          <p:nvPr>
            <p:ph type="title"/>
          </p:nvPr>
        </p:nvSpPr>
        <p:spPr>
          <a:xfrm>
            <a:off x="441710" y="54993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User Schema</a:t>
            </a:r>
            <a:endParaRPr/>
          </a:p>
        </p:txBody>
      </p:sp>
      <p:sp>
        <p:nvSpPr>
          <p:cNvPr id="201" name="Google Shape;201;g3491b5befd3_0_32"/>
          <p:cNvSpPr txBox="1"/>
          <p:nvPr>
            <p:ph idx="1" type="body"/>
          </p:nvPr>
        </p:nvSpPr>
        <p:spPr>
          <a:xfrm>
            <a:off x="226625" y="1160750"/>
            <a:ext cx="89175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const userSchema = new mongoose.Schema({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 name: {type: String, required: true, minLength: 3},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 email: {type: String, match: /.+\@.+\..+/, required: true},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 age: {type: Number, min: 18,max: 60},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 isActive: {type: Boolean,default: true}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22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491b5befd3_0_40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min &amp; minLength</a:t>
            </a:r>
            <a:endParaRPr/>
          </a:p>
        </p:txBody>
      </p:sp>
      <p:sp>
        <p:nvSpPr>
          <p:cNvPr id="208" name="Google Shape;208;g3491b5befd3_0_40"/>
          <p:cNvSpPr txBox="1"/>
          <p:nvPr>
            <p:ph idx="1" type="body"/>
          </p:nvPr>
        </p:nvSpPr>
        <p:spPr>
          <a:xfrm>
            <a:off x="559775" y="1246750"/>
            <a:ext cx="8315400" cy="425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/>
              <a:t>min:</a:t>
            </a:r>
            <a:r>
              <a:rPr lang="en-US" sz="2200"/>
              <a:t> I</a:t>
            </a:r>
            <a:r>
              <a:rPr lang="en-US" sz="2200"/>
              <a:t>t sets the </a:t>
            </a:r>
            <a:r>
              <a:rPr b="1" lang="en-US" sz="2200"/>
              <a:t>minimum value</a:t>
            </a:r>
            <a:r>
              <a:rPr lang="en-US" sz="2200"/>
              <a:t> a number field is allowed to have.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200"/>
              <a:t>minLength: </a:t>
            </a:r>
            <a:r>
              <a:rPr lang="en-US" sz="2200"/>
              <a:t>It sets the </a:t>
            </a:r>
            <a:r>
              <a:rPr b="1" lang="en-US" sz="2200"/>
              <a:t>minimum number of characters</a:t>
            </a:r>
            <a:r>
              <a:rPr lang="en-US" sz="2200"/>
              <a:t> in a string.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const userSchema = new mongoose.Schema({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age: { type: Number, min: 18 }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name: { type: String, minLength: 3 }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This means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en-US" sz="2200"/>
              <a:t> must be </a:t>
            </a:r>
            <a:r>
              <a:rPr b="1" lang="en-US" sz="2200"/>
              <a:t>at least 18</a:t>
            </a:r>
            <a:r>
              <a:rPr lang="en-US" sz="2200"/>
              <a:t>.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/>
              <a:t>This means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-US" sz="2200"/>
              <a:t> must be </a:t>
            </a:r>
            <a:r>
              <a:rPr b="1" lang="en-US" sz="2200"/>
              <a:t>at least 3 characters</a:t>
            </a:r>
            <a:r>
              <a:rPr lang="en-US" sz="2200"/>
              <a:t> long.</a:t>
            </a:r>
            <a:endParaRPr sz="22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46004153fb_0_22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Timestamp</a:t>
            </a:r>
            <a:endParaRPr/>
          </a:p>
        </p:txBody>
      </p:sp>
      <p:sp>
        <p:nvSpPr>
          <p:cNvPr id="215" name="Google Shape;215;g346004153fb_0_22"/>
          <p:cNvSpPr txBox="1"/>
          <p:nvPr>
            <p:ph idx="1" type="body"/>
          </p:nvPr>
        </p:nvSpPr>
        <p:spPr>
          <a:xfrm>
            <a:off x="558900" y="1160750"/>
            <a:ext cx="8585100" cy="4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200"/>
              <a:t>Mongoose can </a:t>
            </a:r>
            <a:r>
              <a:rPr b="1" lang="en-US" sz="2200"/>
              <a:t>automatically track</a:t>
            </a:r>
            <a:r>
              <a:rPr lang="en-US" sz="2200"/>
              <a:t> when your data is created and updated.</a:t>
            </a:r>
            <a:endParaRPr sz="2200"/>
          </a:p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const postSchema = new mongoose.Schema({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title: String,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content: String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}, { timestamps: true });</a:t>
            </a:r>
            <a:endParaRPr b="1"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You’ll now get: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createdAt</a:t>
            </a:r>
            <a:r>
              <a:rPr lang="en-US" sz="2200"/>
              <a:t>: When the document was made</a:t>
            </a:r>
            <a:br>
              <a:rPr lang="en-US" sz="2200"/>
            </a:b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updatedAt</a:t>
            </a:r>
            <a:r>
              <a:rPr lang="en-US" sz="2200"/>
              <a:t>: When it was last changed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2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491b5befd3_0_60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Defaults</a:t>
            </a:r>
            <a:endParaRPr/>
          </a:p>
        </p:txBody>
      </p:sp>
      <p:sp>
        <p:nvSpPr>
          <p:cNvPr id="222" name="Google Shape;222;g3491b5befd3_0_60"/>
          <p:cNvSpPr txBox="1"/>
          <p:nvPr>
            <p:ph idx="1" type="body"/>
          </p:nvPr>
        </p:nvSpPr>
        <p:spPr>
          <a:xfrm>
            <a:off x="784700" y="1418725"/>
            <a:ext cx="8359200" cy="4719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In Mongoose, you can set default values for fields when </a:t>
            </a:r>
            <a:r>
              <a:rPr b="1" lang="en-US"/>
              <a:t>documents are created</a:t>
            </a:r>
            <a:r>
              <a:rPr lang="en-US"/>
              <a:t>. This is useful when certain fields </a:t>
            </a:r>
            <a:r>
              <a:rPr b="1" lang="en-US"/>
              <a:t>should always have a value</a:t>
            </a:r>
            <a:r>
              <a:rPr lang="en-US"/>
              <a:t> if not provided by the user.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const userSchema = new mongoose.Schema({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name: { type: String, required: true },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age: { type: Number, default: 18 },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isActive: { type: Boolean, default: true }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en-US"/>
              <a:t> will default to </a:t>
            </a:r>
            <a:r>
              <a:rPr b="1" lang="en-US"/>
              <a:t>18</a:t>
            </a:r>
            <a:r>
              <a:rPr lang="en-US"/>
              <a:t> if no value is provided.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isActive</a:t>
            </a:r>
            <a:r>
              <a:rPr lang="en-US"/>
              <a:t> will default to </a:t>
            </a:r>
            <a:r>
              <a:rPr b="1" lang="en-US"/>
              <a:t>true</a:t>
            </a:r>
            <a:r>
              <a:rPr lang="en-US"/>
              <a:t> if not specified.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/>
              <a:t>Timestamps:</a:t>
            </a:r>
            <a:r>
              <a:rPr lang="en-US"/>
              <a:t> Automatically set the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createdAt</a:t>
            </a:r>
            <a:r>
              <a:rPr lang="en-US"/>
              <a:t> and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updatedAt</a:t>
            </a:r>
            <a:r>
              <a:rPr lang="en-US"/>
              <a:t> dates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491b5befd3_0_53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Relations</a:t>
            </a:r>
            <a:endParaRPr/>
          </a:p>
        </p:txBody>
      </p:sp>
      <p:sp>
        <p:nvSpPr>
          <p:cNvPr id="229" name="Google Shape;229;g3491b5befd3_0_53"/>
          <p:cNvSpPr txBox="1"/>
          <p:nvPr>
            <p:ph idx="1" type="body"/>
          </p:nvPr>
        </p:nvSpPr>
        <p:spPr>
          <a:xfrm>
            <a:off x="656600" y="1331250"/>
            <a:ext cx="7727700" cy="44949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/>
              <a:t>MongoDB is a NoSQL database, so it's </a:t>
            </a:r>
            <a:r>
              <a:rPr b="1" lang="en-US" sz="2200"/>
              <a:t>document-based</a:t>
            </a:r>
            <a:r>
              <a:rPr lang="en-US" sz="2200"/>
              <a:t>, not table-based.</a:t>
            </a:r>
            <a:br>
              <a:rPr lang="en-US" sz="2200"/>
            </a:br>
            <a:r>
              <a:rPr lang="en-US" sz="2200"/>
              <a:t> But we still need to </a:t>
            </a:r>
            <a:r>
              <a:rPr b="1" lang="en-US" sz="2200"/>
              <a:t>connect data across collections</a:t>
            </a:r>
            <a:r>
              <a:rPr lang="en-US" sz="2200"/>
              <a:t>, like: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/>
              <a:t>A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User</a:t>
            </a:r>
            <a:r>
              <a:rPr lang="en-US" sz="2200"/>
              <a:t> has many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Posts</a:t>
            </a:r>
            <a:b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/>
              <a:t>A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Post</a:t>
            </a:r>
            <a:r>
              <a:rPr lang="en-US" sz="2200"/>
              <a:t> has many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Comments</a:t>
            </a:r>
            <a:b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/>
              <a:t>A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Product</a:t>
            </a:r>
            <a:r>
              <a:rPr lang="en-US" sz="2200"/>
              <a:t> has many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Reviews</a:t>
            </a:r>
            <a:b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/>
              <a:t>These connections are called </a:t>
            </a:r>
            <a:r>
              <a:rPr b="1" lang="en-US" sz="2200"/>
              <a:t>relationships between documents</a:t>
            </a:r>
            <a:endParaRPr b="1"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491b5befd3_0_70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1-to-1 Relationship (User ↔ Profile)</a:t>
            </a:r>
            <a:endParaRPr/>
          </a:p>
        </p:txBody>
      </p:sp>
      <p:sp>
        <p:nvSpPr>
          <p:cNvPr id="236" name="Google Shape;236;g3491b5befd3_0_70"/>
          <p:cNvSpPr txBox="1"/>
          <p:nvPr>
            <p:ph idx="1" type="body"/>
          </p:nvPr>
        </p:nvSpPr>
        <p:spPr>
          <a:xfrm>
            <a:off x="827700" y="2052925"/>
            <a:ext cx="80403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const userSchema = new mongoose.Schema({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name: { type: String, required: true },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email: { type: String, required: true, unique: true },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profile: { type: mongoose.Schema.Types.ObjectId, ref: 'Profile' } 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// Reference to Profile (optional)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const profileSchema = new mongoose.Schema({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bio: { type: String },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location: { type: String },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user: { type: mongoose.Schema.Types.ObjectId, ref: 'User' } 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// Reference to User (inverse reference)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491b5befd3_0_120"/>
          <p:cNvSpPr txBox="1"/>
          <p:nvPr>
            <p:ph idx="1" type="body"/>
          </p:nvPr>
        </p:nvSpPr>
        <p:spPr>
          <a:xfrm>
            <a:off x="365475" y="558775"/>
            <a:ext cx="8341500" cy="5353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/>
              <a:t>User:</a:t>
            </a:r>
            <a:endParaRPr b="1"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  "_id": ObjectId("661191abcde1234567890001"),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  "name": "John Doe",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  "email": "john@example.com",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1800"/>
              <a:t>Profile:</a:t>
            </a:r>
            <a:endParaRPr b="1"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  "_id": ObjectId("661191fghij1234567890002"),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  "bio": "Full-stack developer and tech enthusiast.",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  "location": "San Francisco",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  "user": ObjectId("661191abcde1234567890001")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8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491b5befd3_0_79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 to Many (User ↔ Posts)</a:t>
            </a:r>
            <a:endParaRPr/>
          </a:p>
        </p:txBody>
      </p:sp>
      <p:sp>
        <p:nvSpPr>
          <p:cNvPr id="249" name="Google Shape;249;g3491b5befd3_0_79"/>
          <p:cNvSpPr txBox="1"/>
          <p:nvPr>
            <p:ph idx="1" type="body"/>
          </p:nvPr>
        </p:nvSpPr>
        <p:spPr>
          <a:xfrm>
            <a:off x="484700" y="1515475"/>
            <a:ext cx="85338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const userSchema = new mongoose.Schema({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name: { type: String, required: true },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email: { type: String, required: true, unique: true 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const postSchema = new mongoose.Schema({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title: { type: String, required: true },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content: { type: String, required: true },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userId: { type: mongoose.Schema.Types.ObjectId, ref: 'User' }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// Reference to User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491b5befd3_0_110"/>
          <p:cNvSpPr txBox="1"/>
          <p:nvPr>
            <p:ph idx="1" type="body"/>
          </p:nvPr>
        </p:nvSpPr>
        <p:spPr>
          <a:xfrm>
            <a:off x="698700" y="644775"/>
            <a:ext cx="7825500" cy="5482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Roboto Mono"/>
                <a:ea typeface="Roboto Mono"/>
                <a:cs typeface="Roboto Mono"/>
                <a:sym typeface="Roboto Mono"/>
              </a:rPr>
              <a:t>User: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"_id": ObjectId("66118f84d2e4f32ff7a12345"),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"name": "Alice",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"email": "alice@example.com"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b="1" lang="en-US">
                <a:latin typeface="Roboto Mono"/>
                <a:ea typeface="Roboto Mono"/>
                <a:cs typeface="Roboto Mono"/>
                <a:sym typeface="Roboto Mono"/>
              </a:rPr>
              <a:t>Post: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"_id": ObjectId("66119021d2e4f32ff7a67890"),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"title": "My First Blog",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"content": "This is my very first blog post using Mongoose!",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"userId": ObjectId("66118f84d2e4f32ff7a12345")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// Points to Alice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3491b5befd3_0_88"/>
          <p:cNvSpPr txBox="1"/>
          <p:nvPr>
            <p:ph type="title"/>
          </p:nvPr>
        </p:nvSpPr>
        <p:spPr>
          <a:xfrm>
            <a:off x="538460" y="33446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Many to Many </a:t>
            </a:r>
            <a:r>
              <a:rPr lang="en-US"/>
              <a:t>(Students ↔ Courses)</a:t>
            </a:r>
            <a:endParaRPr/>
          </a:p>
        </p:txBody>
      </p:sp>
      <p:sp>
        <p:nvSpPr>
          <p:cNvPr id="262" name="Google Shape;262;g3491b5befd3_0_88"/>
          <p:cNvSpPr txBox="1"/>
          <p:nvPr>
            <p:ph idx="1" type="body"/>
          </p:nvPr>
        </p:nvSpPr>
        <p:spPr>
          <a:xfrm>
            <a:off x="827700" y="2052925"/>
            <a:ext cx="83844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const studentSchema = new mongoose.Schema({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name: { type: String, required: true },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courses: [{ type: mongoose.Schema.Types.ObjectId, ref: 'Course' }]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// Reference to Course (array)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const courseSchema = new mongoose.Schema({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title: { type: String, required: true },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students: [{ type: mongoose.Schema.Types.ObjectId, ref: 'Student' }] 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// Reference to Student (array)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441e215438_0_21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Intro to  MongoDB</a:t>
            </a:r>
            <a:endParaRPr/>
          </a:p>
        </p:txBody>
      </p:sp>
      <p:sp>
        <p:nvSpPr>
          <p:cNvPr id="144" name="Google Shape;144;g3441e215438_0_21"/>
          <p:cNvSpPr txBox="1"/>
          <p:nvPr>
            <p:ph idx="1" type="body"/>
          </p:nvPr>
        </p:nvSpPr>
        <p:spPr>
          <a:xfrm>
            <a:off x="580450" y="1493975"/>
            <a:ext cx="7728600" cy="445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2200"/>
              <a:t>MongoDB</a:t>
            </a:r>
            <a:r>
              <a:rPr lang="en-US" sz="2200"/>
              <a:t> is a </a:t>
            </a:r>
            <a:r>
              <a:rPr b="1" lang="en-US" sz="2200"/>
              <a:t>NoSQL, document-oriented database</a:t>
            </a:r>
            <a:r>
              <a:rPr lang="en-US" sz="2200"/>
              <a:t>.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Think of </a:t>
            </a:r>
            <a:r>
              <a:rPr b="1" lang="en-US" sz="2200"/>
              <a:t>MongoDB</a:t>
            </a:r>
            <a:r>
              <a:rPr lang="en-US" sz="2200"/>
              <a:t> like a giant </a:t>
            </a:r>
            <a:r>
              <a:rPr b="1" lang="en-US" sz="2200"/>
              <a:t>online cupboard</a:t>
            </a:r>
            <a:r>
              <a:rPr lang="en-US" sz="2200"/>
              <a:t> where you store your app’s information — like users, posts, comments — but instead of folders and files, you use </a:t>
            </a:r>
            <a:r>
              <a:rPr b="1" lang="en-US" sz="2200"/>
              <a:t>collections and documents</a:t>
            </a:r>
            <a:r>
              <a:rPr lang="en-US" sz="2200"/>
              <a:t>.</a:t>
            </a: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It stores data in a </a:t>
            </a:r>
            <a:r>
              <a:rPr b="1" lang="en-US" sz="2200"/>
              <a:t>flexible format</a:t>
            </a:r>
            <a:r>
              <a:rPr lang="en-US" sz="2200"/>
              <a:t> (like JSON).</a:t>
            </a:r>
            <a:br>
              <a:rPr lang="en-US" sz="2200"/>
            </a:br>
            <a:endParaRPr sz="2200"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You don't have to define all the fields beforehand like you do in SQL (MySQL/PostgreSQL).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42494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491b5befd3_0_97"/>
          <p:cNvSpPr txBox="1"/>
          <p:nvPr>
            <p:ph idx="1" type="body"/>
          </p:nvPr>
        </p:nvSpPr>
        <p:spPr>
          <a:xfrm>
            <a:off x="96750" y="0"/>
            <a:ext cx="8384400" cy="41955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>
                <a:latin typeface="Roboto Mono"/>
                <a:ea typeface="Roboto Mono"/>
                <a:cs typeface="Roboto Mono"/>
                <a:sym typeface="Roboto Mono"/>
              </a:rPr>
              <a:t>Student: </a:t>
            </a:r>
            <a:endParaRPr b="1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"_id": ObjectId("studentId123"),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"name": "Alice",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"email": "alice@example.com",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"courses": [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	ObjectId("courseId456"), 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// Refers to “Programming"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	ObjectId("courseId789")   </a:t>
            </a:r>
            <a:r>
              <a:rPr lang="en-US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// Refers to "Development"</a:t>
            </a:r>
            <a:endParaRPr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  ]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69" name="Google Shape;269;g3491b5befd3_0_97"/>
          <p:cNvSpPr txBox="1"/>
          <p:nvPr/>
        </p:nvSpPr>
        <p:spPr>
          <a:xfrm>
            <a:off x="204250" y="3364500"/>
            <a:ext cx="40848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latin typeface="Roboto Mono"/>
                <a:ea typeface="Roboto Mono"/>
                <a:cs typeface="Roboto Mono"/>
                <a:sym typeface="Roboto Mono"/>
              </a:rPr>
              <a:t>Courses: </a:t>
            </a:r>
            <a:endParaRPr b="1"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  "_id": ObjectId("courseId456"),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  "title": "Programming",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  "description": "A basic course on programming concepts",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  "students": [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	ObjectId("studentId123")</a:t>
            </a:r>
            <a:r>
              <a:rPr lang="en-U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// Refers to Alice</a:t>
            </a:r>
            <a:endParaRPr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  ]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  <p:sp>
        <p:nvSpPr>
          <p:cNvPr id="270" name="Google Shape;270;g3491b5befd3_0_97"/>
          <p:cNvSpPr txBox="1"/>
          <p:nvPr/>
        </p:nvSpPr>
        <p:spPr>
          <a:xfrm>
            <a:off x="4572000" y="3278500"/>
            <a:ext cx="4572000" cy="28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{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  "_id": ObjectId("courseId789"),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  "title": "Development",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  "description": "An advanced course on building web applications",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  "students": [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	ObjectId("studentId123") </a:t>
            </a:r>
            <a:r>
              <a:rPr lang="en-US" sz="1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// Refers to Alice</a:t>
            </a:r>
            <a:endParaRPr sz="16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  ]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Roboto Mono"/>
                <a:ea typeface="Roboto Mono"/>
                <a:cs typeface="Roboto Mono"/>
                <a:sym typeface="Roboto Mono"/>
              </a:rPr>
              <a:t>}</a:t>
            </a:r>
            <a:endParaRPr sz="1600"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4b886e453f_0_0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277" name="Google Shape;277;g34b886e453f_0_0"/>
          <p:cNvSpPr txBox="1"/>
          <p:nvPr>
            <p:ph idx="1" type="body"/>
          </p:nvPr>
        </p:nvSpPr>
        <p:spPr>
          <a:xfrm>
            <a:off x="484700" y="1206400"/>
            <a:ext cx="8377200" cy="5030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/>
              <a:t>MongoDB (General)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/>
              <a:t>1. MongoDB University (Official &amp; Free!)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n-US" sz="1500"/>
              <a:t>Website:</a:t>
            </a:r>
            <a:r>
              <a:rPr lang="en-US" sz="1500">
                <a:uFill>
                  <a:noFill/>
                </a:uFill>
                <a:hlinkClick r:id="rId3"/>
              </a:rPr>
              <a:t> </a:t>
            </a:r>
            <a:r>
              <a:rPr lang="en-US" sz="1500" u="sng">
                <a:solidFill>
                  <a:schemeClr val="hlink"/>
                </a:solidFill>
                <a:hlinkClick r:id="rId4"/>
              </a:rPr>
              <a:t>university.mongodb.com</a:t>
            </a:r>
            <a:br>
              <a:rPr lang="en-US" sz="1500" u="sng">
                <a:solidFill>
                  <a:schemeClr val="hlink"/>
                </a:solidFill>
                <a:hlinkClick r:id="rId5"/>
              </a:rPr>
            </a:br>
            <a:endParaRPr sz="1500" u="sng">
              <a:solidFill>
                <a:schemeClr val="hlink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500"/>
              <a:t>Courses: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lang="en-US" sz="1500"/>
              <a:t>MongoDB for Developers (Beginner/Intermediate)</a:t>
            </a:r>
            <a:endParaRPr sz="1500"/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○"/>
            </a:pPr>
            <a:r>
              <a:rPr lang="en-US" sz="1500"/>
              <a:t>MongoDB Aggregation Framework (Advanced</a:t>
            </a:r>
            <a:r>
              <a:rPr lang="en-US" sz="1500"/>
              <a:t>)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/>
              <a:t>2. MongoDB Manual (Official Docs)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n-US" sz="1500"/>
              <a:t>Website:</a:t>
            </a:r>
            <a:r>
              <a:rPr lang="en-US" sz="1500">
                <a:uFill>
                  <a:noFill/>
                </a:uFill>
                <a:hlinkClick r:id="rId6"/>
              </a:rPr>
              <a:t> </a:t>
            </a:r>
            <a:r>
              <a:rPr lang="en-US" sz="1500" u="sng">
                <a:solidFill>
                  <a:schemeClr val="hlink"/>
                </a:solidFill>
                <a:hlinkClick r:id="rId7"/>
              </a:rPr>
              <a:t>https://www.mongodb.com/docs/manual/</a:t>
            </a: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500"/>
              <a:t>3. YouTube Channel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n-US" sz="1500"/>
              <a:t>The Net Ninja – MongoDB Tutorial for Beginners</a:t>
            </a:r>
            <a:br>
              <a:rPr b="1" lang="en-US" sz="1500"/>
            </a:br>
            <a:r>
              <a:rPr lang="en-US" sz="1500">
                <a:uFill>
                  <a:noFill/>
                </a:uFill>
                <a:hlinkClick r:id="rId8"/>
              </a:rPr>
              <a:t> </a:t>
            </a:r>
            <a:r>
              <a:rPr lang="en-US" sz="1500" u="sng">
                <a:solidFill>
                  <a:schemeClr val="hlink"/>
                </a:solidFill>
                <a:hlinkClick r:id="rId9"/>
              </a:rPr>
              <a:t>Watch on YouTube</a:t>
            </a:r>
            <a:br>
              <a:rPr lang="en-US" sz="1500" u="sng">
                <a:solidFill>
                  <a:schemeClr val="hlink"/>
                </a:solidFill>
                <a:hlinkClick r:id="rId10"/>
              </a:rPr>
            </a:br>
            <a:r>
              <a:rPr lang="en-US" sz="1500"/>
              <a:t> Very beginner-friendly with clear explanations.</a:t>
            </a: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n-US" sz="1500"/>
              <a:t>Academind – MongoDB Crash Course</a:t>
            </a:r>
            <a:br>
              <a:rPr b="1" lang="en-US" sz="1500"/>
            </a:br>
            <a:r>
              <a:rPr lang="en-US" sz="1500">
                <a:uFill>
                  <a:noFill/>
                </a:uFill>
                <a:hlinkClick r:id="rId11"/>
              </a:rPr>
              <a:t> </a:t>
            </a:r>
            <a:r>
              <a:rPr lang="en-US" sz="1500" u="sng">
                <a:solidFill>
                  <a:schemeClr val="hlink"/>
                </a:solidFill>
                <a:hlinkClick r:id="rId12"/>
              </a:rPr>
              <a:t>Watch here</a:t>
            </a:r>
            <a:br>
              <a:rPr lang="en-US" sz="1500" u="sng">
                <a:solidFill>
                  <a:schemeClr val="hlink"/>
                </a:solidFill>
                <a:hlinkClick r:id="rId13"/>
              </a:rPr>
            </a:br>
            <a:endParaRPr sz="15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 u="sng">
              <a:solidFill>
                <a:schemeClr val="hlink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4b886e453f_1_1"/>
          <p:cNvSpPr txBox="1"/>
          <p:nvPr>
            <p:ph idx="1" type="body"/>
          </p:nvPr>
        </p:nvSpPr>
        <p:spPr>
          <a:xfrm>
            <a:off x="388350" y="0"/>
            <a:ext cx="7744800" cy="6097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500" u="sng">
              <a:solidFill>
                <a:schemeClr val="hlink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/>
              <a:t>Mongoose (ODM for MongoDB with Node.js)</a:t>
            </a:r>
            <a:endParaRPr b="1" sz="15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1500"/>
              <a:t>4. Mongoose Official Docs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n-US" sz="1500"/>
              <a:t>Website:</a:t>
            </a:r>
            <a:r>
              <a:rPr lang="en-US" sz="1500"/>
              <a:t> https://mongoosejs.com/docs/</a:t>
            </a:r>
            <a:br>
              <a:rPr lang="en-US" sz="1500"/>
            </a:b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-US" sz="1500"/>
              <a:t>5. FreeCodeCamp Articles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500"/>
              <a:t>Mongoose + MongoDB Beginner Article</a:t>
            </a:r>
            <a:br>
              <a:rPr lang="en-US" sz="1500"/>
            </a:br>
            <a:r>
              <a:rPr lang="en-US" sz="1500"/>
              <a:t> Read here</a:t>
            </a:r>
            <a:br>
              <a:rPr lang="en-US" sz="1500"/>
            </a:br>
            <a:endParaRPr sz="1500"/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lang="en-US" sz="1500"/>
              <a:t>MongoDB + Express.js + Node.js full backend tutorial</a:t>
            </a:r>
            <a:br>
              <a:rPr lang="en-US" sz="1500"/>
            </a:br>
            <a:r>
              <a:rPr lang="en-US" sz="1500"/>
              <a:t> Full Stack Guide</a:t>
            </a:r>
            <a:br>
              <a:rPr lang="en-US" sz="1500"/>
            </a:br>
            <a:endParaRPr sz="1500"/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 sz="1500"/>
              <a:t>6. YouTube - Mongoose Crash Courses</a:t>
            </a:r>
            <a:endParaRPr b="1" sz="1500"/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n-US" sz="1500"/>
              <a:t>Code with Mosh</a:t>
            </a:r>
            <a:r>
              <a:rPr lang="en-US" sz="1500"/>
              <a:t> – Mongoose Basics:</a:t>
            </a:r>
            <a:br>
              <a:rPr lang="en-US" sz="1500"/>
            </a:br>
            <a:r>
              <a:rPr lang="en-US" sz="1500">
                <a:uFill>
                  <a:noFill/>
                </a:uFill>
                <a:hlinkClick r:id="rId3"/>
              </a:rPr>
              <a:t> </a:t>
            </a:r>
            <a:r>
              <a:rPr lang="en-US" sz="1500" u="sng">
                <a:solidFill>
                  <a:schemeClr val="hlink"/>
                </a:solidFill>
                <a:hlinkClick r:id="rId4"/>
              </a:rPr>
              <a:t>Watch here</a:t>
            </a:r>
            <a:br>
              <a:rPr lang="en-US" sz="1500" u="sng">
                <a:solidFill>
                  <a:schemeClr val="hlink"/>
                </a:solidFill>
                <a:hlinkClick r:id="rId5"/>
              </a:rPr>
            </a:br>
            <a:endParaRPr sz="1500" u="sng">
              <a:solidFill>
                <a:schemeClr val="hlink"/>
              </a:solidFill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●"/>
            </a:pPr>
            <a:r>
              <a:rPr b="1" lang="en-US" sz="1500"/>
              <a:t>Traversy Media – MERN Stack Backend (Mongoose + MongoDB)</a:t>
            </a:r>
            <a:br>
              <a:rPr b="1" lang="en-US" sz="1500"/>
            </a:br>
            <a:r>
              <a:rPr lang="en-US" sz="1500">
                <a:uFill>
                  <a:noFill/>
                </a:uFill>
                <a:hlinkClick r:id="rId6"/>
              </a:rPr>
              <a:t> </a:t>
            </a:r>
            <a:r>
              <a:rPr lang="en-US" sz="1500" u="sng">
                <a:solidFill>
                  <a:schemeClr val="hlink"/>
                </a:solidFill>
                <a:hlinkClick r:id="rId7"/>
              </a:rPr>
              <a:t>Watch here</a:t>
            </a:r>
            <a:endParaRPr sz="1500" u="sng">
              <a:solidFill>
                <a:schemeClr val="hlink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42d2d22371_0_39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Example</a:t>
            </a:r>
            <a:endParaRPr/>
          </a:p>
        </p:txBody>
      </p:sp>
      <p:sp>
        <p:nvSpPr>
          <p:cNvPr id="151" name="Google Shape;151;g342d2d22371_0_39"/>
          <p:cNvSpPr txBox="1"/>
          <p:nvPr/>
        </p:nvSpPr>
        <p:spPr>
          <a:xfrm>
            <a:off x="548225" y="1440425"/>
            <a:ext cx="78363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{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  "_id": "123",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  "name": "Ali",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  "age": 25,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  "skills": ["JavaScript", "Node.js"]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/>
              <a:t>}</a:t>
            </a:r>
            <a:endParaRPr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441e215438_0_27"/>
          <p:cNvSpPr txBox="1"/>
          <p:nvPr>
            <p:ph type="title"/>
          </p:nvPr>
        </p:nvSpPr>
        <p:spPr>
          <a:xfrm>
            <a:off x="205235" y="2472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Mongoose</a:t>
            </a:r>
            <a:endParaRPr/>
          </a:p>
        </p:txBody>
      </p:sp>
      <p:sp>
        <p:nvSpPr>
          <p:cNvPr id="158" name="Google Shape;158;g3441e215438_0_27"/>
          <p:cNvSpPr txBox="1"/>
          <p:nvPr>
            <p:ph idx="1" type="body"/>
          </p:nvPr>
        </p:nvSpPr>
        <p:spPr>
          <a:xfrm>
            <a:off x="139775" y="1428025"/>
            <a:ext cx="84165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3810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Mongoose is like a </a:t>
            </a:r>
            <a:r>
              <a:rPr b="1" lang="en-US" sz="2200"/>
              <a:t>translator</a:t>
            </a:r>
            <a:r>
              <a:rPr lang="en-US" sz="2200"/>
              <a:t> between your JavaScript code and the MongoDB database.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/>
              <a:t>Helps you define </a:t>
            </a:r>
            <a:r>
              <a:rPr b="1" lang="en-US" sz="2200"/>
              <a:t>rules</a:t>
            </a:r>
            <a:r>
              <a:rPr lang="en-US" sz="2200"/>
              <a:t> for your data (like "age must be a number").</a:t>
            </a:r>
            <a:br>
              <a:rPr lang="en-US" sz="2200"/>
            </a:b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/>
              <a:t>Makes it easier to </a:t>
            </a:r>
            <a:r>
              <a:rPr b="1" lang="en-US" sz="2200"/>
              <a:t>connect</a:t>
            </a:r>
            <a:r>
              <a:rPr lang="en-US" sz="2200"/>
              <a:t>, </a:t>
            </a:r>
            <a:r>
              <a:rPr b="1" lang="en-US" sz="2200"/>
              <a:t>save</a:t>
            </a:r>
            <a:r>
              <a:rPr lang="en-US" sz="2200"/>
              <a:t>, and </a:t>
            </a:r>
            <a:r>
              <a:rPr b="1" lang="en-US" sz="2200"/>
              <a:t>fetch</a:t>
            </a:r>
            <a:r>
              <a:rPr lang="en-US" sz="2200"/>
              <a:t> data.</a:t>
            </a:r>
            <a:br>
              <a:rPr lang="en-US" sz="2200"/>
            </a:b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/>
              <a:t>You define "blueprints" for your data using something called a </a:t>
            </a:r>
            <a:r>
              <a:rPr b="1" lang="en-US" sz="2200"/>
              <a:t>Schema</a:t>
            </a:r>
            <a:r>
              <a:rPr lang="en-US" sz="2200"/>
              <a:t>.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1" sz="22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42d2d22371_0_57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Install MongoDB</a:t>
            </a:r>
            <a:endParaRPr/>
          </a:p>
        </p:txBody>
      </p:sp>
      <p:sp>
        <p:nvSpPr>
          <p:cNvPr id="165" name="Google Shape;165;g342d2d22371_0_57"/>
          <p:cNvSpPr txBox="1"/>
          <p:nvPr>
            <p:ph idx="1" type="body"/>
          </p:nvPr>
        </p:nvSpPr>
        <p:spPr>
          <a:xfrm>
            <a:off x="600575" y="1503225"/>
            <a:ext cx="87690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/>
              <a:t>Go to the official MongoDB site and </a:t>
            </a:r>
            <a:r>
              <a:rPr b="1" lang="en-US" sz="2200"/>
              <a:t>download MongoDB</a:t>
            </a:r>
            <a:r>
              <a:rPr lang="en-US" sz="2200"/>
              <a:t>.</a:t>
            </a:r>
            <a:br>
              <a:rPr lang="en-US" sz="2200"/>
            </a:b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/>
              <a:t>Install </a:t>
            </a:r>
            <a:r>
              <a:rPr b="1" lang="en-US" sz="2200"/>
              <a:t>Compass</a:t>
            </a:r>
            <a:r>
              <a:rPr lang="en-US" sz="2200"/>
              <a:t>, which is a </a:t>
            </a:r>
            <a:r>
              <a:rPr b="1" lang="en-US" sz="2200"/>
              <a:t>GUI</a:t>
            </a:r>
            <a:r>
              <a:rPr lang="en-US" sz="2200"/>
              <a:t> to see your data like an app — no coding needed.</a:t>
            </a:r>
            <a:br>
              <a:rPr lang="en-US" sz="2200"/>
            </a:b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With Compass: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/>
              <a:t>You can </a:t>
            </a:r>
            <a:r>
              <a:rPr b="1" lang="en-US" sz="2200"/>
              <a:t>see collections</a:t>
            </a:r>
            <a:r>
              <a:rPr lang="en-US" sz="2200"/>
              <a:t>, </a:t>
            </a:r>
            <a:r>
              <a:rPr b="1" lang="en-US" sz="2200"/>
              <a:t>add documents</a:t>
            </a:r>
            <a:r>
              <a:rPr lang="en-US" sz="2200"/>
              <a:t>, and </a:t>
            </a:r>
            <a:r>
              <a:rPr b="1" lang="en-US" sz="2200"/>
              <a:t>search easily</a:t>
            </a:r>
            <a:r>
              <a:rPr lang="en-US" sz="2200"/>
              <a:t>.</a:t>
            </a:r>
            <a:br>
              <a:rPr lang="en-US" sz="2200"/>
            </a:b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●"/>
            </a:pPr>
            <a:r>
              <a:rPr lang="en-US" sz="2200"/>
              <a:t>Great for beginners!</a:t>
            </a:r>
            <a:endParaRPr b="1" i="1"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42d2d22371_0_32"/>
          <p:cNvSpPr txBox="1"/>
          <p:nvPr>
            <p:ph type="title"/>
          </p:nvPr>
        </p:nvSpPr>
        <p:spPr>
          <a:xfrm>
            <a:off x="484698" y="452725"/>
            <a:ext cx="86592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Connecting to MongoDB with Mongoose</a:t>
            </a:r>
            <a:endParaRPr/>
          </a:p>
        </p:txBody>
      </p:sp>
      <p:sp>
        <p:nvSpPr>
          <p:cNvPr id="172" name="Google Shape;172;g342d2d22371_0_32"/>
          <p:cNvSpPr txBox="1"/>
          <p:nvPr/>
        </p:nvSpPr>
        <p:spPr>
          <a:xfrm>
            <a:off x="64475" y="1762875"/>
            <a:ext cx="9144000" cy="560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b="1" lang="en-US" sz="2200">
                <a:solidFill>
                  <a:schemeClr val="dk1"/>
                </a:solidFill>
              </a:rPr>
              <a:t>First, install Mongoose:</a:t>
            </a:r>
            <a:endParaRPr b="1"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npm install mongoose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-3683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AutoNum type="arabicPeriod"/>
            </a:pPr>
            <a:r>
              <a:rPr b="1" lang="en-US" sz="2200">
                <a:solidFill>
                  <a:schemeClr val="dk1"/>
                </a:solidFill>
              </a:rPr>
              <a:t>Then in your JavaScript file:</a:t>
            </a:r>
            <a:endParaRPr b="1" sz="22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const mongoose = require('mongoose');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mongoose.connect('mongodb://localhost:27017/myapp')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.then(() =&gt; console.log("Connected!"))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.catch(err =&gt; console.log("Error", err));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</a:rPr>
              <a:t>You are now ready to </a:t>
            </a:r>
            <a:r>
              <a:rPr b="1" lang="en-US" sz="2200">
                <a:solidFill>
                  <a:schemeClr val="dk1"/>
                </a:solidFill>
              </a:rPr>
              <a:t>read/write data</a:t>
            </a:r>
            <a:r>
              <a:rPr lang="en-US" sz="2200">
                <a:solidFill>
                  <a:schemeClr val="dk1"/>
                </a:solidFill>
              </a:rPr>
              <a:t> to your MongoDB!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localhost:27017</a:t>
            </a:r>
            <a:r>
              <a:rPr lang="en-US" sz="2200">
                <a:solidFill>
                  <a:schemeClr val="lt1"/>
                </a:solidFill>
              </a:rPr>
              <a:t> = MongoDB address</a:t>
            </a:r>
            <a:endParaRPr sz="22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chemeClr val="lt1"/>
                </a:solidFill>
                <a:latin typeface="Roboto Mono"/>
                <a:ea typeface="Roboto Mono"/>
                <a:cs typeface="Roboto Mono"/>
                <a:sym typeface="Roboto Mono"/>
              </a:rPr>
              <a:t>myapp</a:t>
            </a:r>
            <a:r>
              <a:rPr lang="en-US" sz="2200">
                <a:solidFill>
                  <a:schemeClr val="lt1"/>
                </a:solidFill>
              </a:rPr>
              <a:t> = database name</a:t>
            </a:r>
            <a:endParaRPr sz="2200">
              <a:solidFill>
                <a:schemeClr val="lt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42d2d22371_0_9"/>
          <p:cNvSpPr txBox="1"/>
          <p:nvPr>
            <p:ph type="title"/>
          </p:nvPr>
        </p:nvSpPr>
        <p:spPr>
          <a:xfrm>
            <a:off x="484710" y="452718"/>
            <a:ext cx="70554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Schema in </a:t>
            </a:r>
            <a:r>
              <a:rPr lang="en-US"/>
              <a:t>Mongoose</a:t>
            </a:r>
            <a:endParaRPr/>
          </a:p>
        </p:txBody>
      </p:sp>
      <p:sp>
        <p:nvSpPr>
          <p:cNvPr id="179" name="Google Shape;179;g342d2d22371_0_9"/>
          <p:cNvSpPr txBox="1"/>
          <p:nvPr>
            <p:ph idx="1" type="body"/>
          </p:nvPr>
        </p:nvSpPr>
        <p:spPr>
          <a:xfrm>
            <a:off x="548225" y="1386475"/>
            <a:ext cx="8316300" cy="41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68300" lvl="0" marL="457200" marR="3810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►"/>
            </a:pPr>
            <a:r>
              <a:rPr lang="en-US" sz="2200"/>
              <a:t>A </a:t>
            </a:r>
            <a:r>
              <a:rPr b="1" lang="en-US" sz="2200"/>
              <a:t>schema</a:t>
            </a:r>
            <a:r>
              <a:rPr lang="en-US" sz="2200"/>
              <a:t> is like a </a:t>
            </a:r>
            <a:r>
              <a:rPr b="1" lang="en-US" sz="2200"/>
              <a:t>blueprint</a:t>
            </a:r>
            <a:r>
              <a:rPr lang="en-US" sz="2200"/>
              <a:t> of your data. You tell Mongoose:</a:t>
            </a:r>
            <a:br>
              <a:rPr lang="en-US" sz="2200"/>
            </a:br>
            <a:r>
              <a:rPr lang="en-US" sz="2200"/>
              <a:t> “Hey, every user must have a name (as a string), and an age (as a number).”</a:t>
            </a:r>
            <a:endParaRPr sz="2200"/>
          </a:p>
          <a:p>
            <a:pPr indent="-3683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►"/>
            </a:pPr>
            <a:r>
              <a:rPr lang="en-US" sz="2200"/>
              <a:t>Example:</a:t>
            </a:r>
            <a:endParaRPr sz="2200"/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const userSchema = new mongoose.Schema({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name: String,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  age: Number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/>
              <a:t>This means: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name</a:t>
            </a:r>
            <a:r>
              <a:rPr lang="en-US" sz="2200"/>
              <a:t> should be text</a:t>
            </a:r>
            <a:endParaRPr sz="22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age</a:t>
            </a:r>
            <a:r>
              <a:rPr lang="en-US" sz="2200"/>
              <a:t> should be a number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42d2d22371_0_16"/>
          <p:cNvSpPr txBox="1"/>
          <p:nvPr>
            <p:ph type="title"/>
          </p:nvPr>
        </p:nvSpPr>
        <p:spPr>
          <a:xfrm>
            <a:off x="151473" y="431225"/>
            <a:ext cx="82113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MongoDB DataType</a:t>
            </a:r>
            <a:endParaRPr/>
          </a:p>
        </p:txBody>
      </p:sp>
      <p:sp>
        <p:nvSpPr>
          <p:cNvPr id="186" name="Google Shape;186;g342d2d22371_0_16"/>
          <p:cNvSpPr txBox="1"/>
          <p:nvPr>
            <p:ph idx="1" type="body"/>
          </p:nvPr>
        </p:nvSpPr>
        <p:spPr>
          <a:xfrm>
            <a:off x="656600" y="1289725"/>
            <a:ext cx="7416000" cy="47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rPr lang="en-US" sz="2200"/>
              <a:t>Here are the </a:t>
            </a:r>
            <a:r>
              <a:rPr b="1" lang="en-US" sz="2200"/>
              <a:t>most common types</a:t>
            </a:r>
            <a:r>
              <a:rPr lang="en-US" sz="2200"/>
              <a:t> of data you'll use:</a:t>
            </a:r>
            <a:endParaRPr sz="22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sz="2200"/>
          </a:p>
        </p:txBody>
      </p:sp>
      <p:pic>
        <p:nvPicPr>
          <p:cNvPr id="187" name="Google Shape;187;g342d2d22371_0_16" title="Screenshot 2025-04-06 at 7.25.32 P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13" y="1788626"/>
            <a:ext cx="7667774" cy="4979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42d2d22371_0_3"/>
          <p:cNvSpPr txBox="1"/>
          <p:nvPr>
            <p:ph type="title"/>
          </p:nvPr>
        </p:nvSpPr>
        <p:spPr>
          <a:xfrm>
            <a:off x="84748" y="150475"/>
            <a:ext cx="8211300" cy="14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V</a:t>
            </a:r>
            <a:r>
              <a:rPr lang="en-US"/>
              <a:t>alidation</a:t>
            </a:r>
            <a:endParaRPr/>
          </a:p>
        </p:txBody>
      </p:sp>
      <p:sp>
        <p:nvSpPr>
          <p:cNvPr id="194" name="Google Shape;194;g342d2d22371_0_3"/>
          <p:cNvSpPr txBox="1"/>
          <p:nvPr/>
        </p:nvSpPr>
        <p:spPr>
          <a:xfrm>
            <a:off x="84750" y="956675"/>
            <a:ext cx="8974500" cy="55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683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required: true</a:t>
            </a:r>
            <a:r>
              <a:rPr lang="en-US" sz="2200">
                <a:solidFill>
                  <a:schemeClr val="dk1"/>
                </a:solidFill>
              </a:rPr>
              <a:t> → Field must be filled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min: 18</a:t>
            </a:r>
            <a:r>
              <a:rPr lang="en-US" sz="2200">
                <a:solidFill>
                  <a:schemeClr val="dk1"/>
                </a:solidFill>
              </a:rPr>
              <a:t> → Minimum value </a:t>
            </a: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maxLength: 50</a:t>
            </a:r>
            <a:r>
              <a:rPr lang="en-US" sz="2200">
                <a:solidFill>
                  <a:schemeClr val="dk1"/>
                </a:solidFill>
              </a:rPr>
              <a:t> → Max characters</a:t>
            </a:r>
            <a:endParaRPr sz="2200">
              <a:solidFill>
                <a:schemeClr val="dk1"/>
              </a:solidFill>
            </a:endParaRPr>
          </a:p>
          <a:p>
            <a:pPr indent="-3683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●"/>
            </a:pPr>
            <a:r>
              <a:rPr lang="en-US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match: /pattern/</a:t>
            </a:r>
            <a:r>
              <a:rPr lang="en-US" sz="2200">
                <a:solidFill>
                  <a:schemeClr val="dk1"/>
                </a:solidFill>
              </a:rPr>
              <a:t> → Match a regex pattern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const userSchema = new mongoose.Schema({</a:t>
            </a:r>
            <a:endParaRPr sz="2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name: { type: String, required: true },</a:t>
            </a:r>
            <a:endParaRPr sz="2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email: { type: String, match: /@/, required: true },</a:t>
            </a:r>
            <a:endParaRPr sz="2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age: { type: Number, min: 18 },</a:t>
            </a:r>
            <a:endParaRPr sz="2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  isActive: { type: Boolean, default: true }</a:t>
            </a:r>
            <a:endParaRPr sz="2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100">
                <a:solidFill>
                  <a:schemeClr val="dk1"/>
                </a:solidFill>
                <a:latin typeface="Roboto Mono"/>
                <a:ea typeface="Roboto Mono"/>
                <a:cs typeface="Roboto Mono"/>
                <a:sym typeface="Roboto Mono"/>
              </a:rPr>
              <a:t>});</a:t>
            </a:r>
            <a:endParaRPr sz="2100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on">
  <a:themeElements>
    <a:clrScheme name="Blue">
      <a:dk1>
        <a:srgbClr val="000000"/>
      </a:dk1>
      <a:lt1>
        <a:srgbClr val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2012-07-03T07:32:31Z</dcterms:created>
  <dc:creator>Administrator</dc:creator>
</cp:coreProperties>
</file>