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Caveat"/>
      <p:regular r:id="rId31"/>
      <p:bold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hOO41EmlMf42h604Rt9GwQUCWG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ve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Caveat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bed693cd2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bed693cd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4bed693cd2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2d2d22371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42d2d2237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42d2d2237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2d2d22371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42d2d2237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342d2d22371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bed693cd2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bed693cd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4bed693cd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bed693cd2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bed693cd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4bed693cd2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2d2d22371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42d2d2237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342d2d2237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91b5befd3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491b5befd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3491b5befd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91b5befd3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491b5befd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3491b5befd3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6004153fb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46004153f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346004153f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91b5befd3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491b5befd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3491b5befd3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1e21543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441e21543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441e21543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bed693cd2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bed693cd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4bed693cd2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91b5befd3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491b5befd3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3491b5befd3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91b5befd3_0_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491b5befd3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491b5befd3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91b5befd3_0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491b5befd3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491b5befd3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91b5befd3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3491b5befd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3491b5befd3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bed693cd2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4bed693cd2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4bed693cd2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2d2d22371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42d2d2237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42d2d2237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1e21543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441e2154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441e2154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2d2d22371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2d2d22371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42d2d22371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a54c1d362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4a54c1d36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4a54c1d36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a54c1d362_0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a54c1d36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4a54c1d362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2d2d22371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42d2d2237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342d2d22371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bed693cd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bed693c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4bed693cd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4509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2352"/>
                </a:srgbClr>
              </a:gs>
              <a:gs pos="36000">
                <a:srgbClr val="E8F5FB">
                  <a:alpha val="1568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9411"/>
                </a:srgbClr>
              </a:gs>
              <a:gs pos="36000">
                <a:srgbClr val="E8F5FB">
                  <a:alpha val="2352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4313"/>
                </a:srgbClr>
              </a:gs>
              <a:gs pos="36000">
                <a:srgbClr val="E8F5FB">
                  <a:alpha val="392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6666"/>
                </a:srgbClr>
              </a:gs>
              <a:gs pos="36000">
                <a:srgbClr val="E8F5FB">
                  <a:alpha val="549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3529"/>
                </a:srgbClr>
              </a:gs>
              <a:gs pos="36000">
                <a:srgbClr val="E8F5FB">
                  <a:alpha val="3529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039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4313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Web Programming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52551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MongoDB - </a:t>
            </a:r>
            <a:r>
              <a:rPr lang="en-US" sz="2200">
                <a:solidFill>
                  <a:schemeClr val="dk1"/>
                </a:solidFill>
              </a:rPr>
              <a:t>CRUD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r>
              <a:rPr lang="en-US" sz="2200">
                <a:solidFill>
                  <a:schemeClr val="dk1"/>
                </a:solidFill>
              </a:rPr>
              <a:t>2</a:t>
            </a:r>
            <a:endParaRPr sz="2200">
              <a:solidFill>
                <a:schemeClr val="dk1"/>
              </a:solidFill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Mahhek Khan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bed693cd2_0_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</a:t>
            </a:r>
            <a:endParaRPr/>
          </a:p>
        </p:txBody>
      </p:sp>
      <p:sp>
        <p:nvSpPr>
          <p:cNvPr id="200" name="Google Shape;200;g34bed693cd2_0_8"/>
          <p:cNvSpPr txBox="1"/>
          <p:nvPr>
            <p:ph idx="1" type="body"/>
          </p:nvPr>
        </p:nvSpPr>
        <p:spPr>
          <a:xfrm>
            <a:off x="484700" y="1399275"/>
            <a:ext cx="8495100" cy="473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.sort({ field: 1 })</a:t>
            </a:r>
            <a:r>
              <a:rPr b="1" lang="en-US" sz="2200"/>
              <a:t> means:</a:t>
            </a:r>
            <a:endParaRPr b="1" sz="2200"/>
          </a:p>
          <a:p>
            <a:pPr indent="-35782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2200"/>
              <a:t> → </a:t>
            </a:r>
            <a:r>
              <a:rPr b="1" lang="en-US" sz="2200"/>
              <a:t>Ascending order</a:t>
            </a:r>
            <a:r>
              <a:rPr lang="en-US" sz="2200"/>
              <a:t> (smallest to biggest)</a:t>
            </a:r>
            <a:br>
              <a:rPr lang="en-US" sz="2200"/>
            </a:br>
            <a:endParaRPr sz="2200"/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-US" sz="2200"/>
              <a:t> → </a:t>
            </a:r>
            <a:r>
              <a:rPr b="1" lang="en-US" sz="2200"/>
              <a:t>Descending order</a:t>
            </a:r>
            <a:r>
              <a:rPr lang="en-US" sz="2200"/>
              <a:t> (biggest to smallest)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User.find({ name: "John" }).sort({ age: 1 })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Youngest John first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User.find({ name: "John" }).sort({ createdAt: -1 })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Most recent John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User.find().sort({ score: -1, username: -1 });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//Multiple sort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2d2d22371_0_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 - Update</a:t>
            </a:r>
            <a:endParaRPr/>
          </a:p>
        </p:txBody>
      </p:sp>
      <p:sp>
        <p:nvSpPr>
          <p:cNvPr id="207" name="Google Shape;207;g342d2d22371_0_9"/>
          <p:cNvSpPr txBox="1"/>
          <p:nvPr>
            <p:ph idx="1" type="body"/>
          </p:nvPr>
        </p:nvSpPr>
        <p:spPr>
          <a:xfrm>
            <a:off x="548225" y="1268225"/>
            <a:ext cx="83163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To update an existing product, use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findByIdAndUpdate()</a:t>
            </a:r>
            <a:r>
              <a:rPr lang="en-US" sz="2200"/>
              <a:t> method: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userId = </a:t>
            </a: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'user_id_here'</a:t>
            </a: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User.findByIdAndUpdate(userId, { $set: { age: 30 } }, { new: true })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.then(user =&gt; console.log('Updated:', user));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new: true }</a:t>
            </a:r>
            <a:r>
              <a:rPr lang="en-US" sz="2200"/>
              <a:t> returns updated document else old document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/>
              <a:t>You can also use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.updateOne()</a:t>
            </a:r>
            <a:r>
              <a:rPr lang="en-US" sz="2200"/>
              <a:t> or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.findOneAndUpdate()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2d2d22371_0_16"/>
          <p:cNvSpPr txBox="1"/>
          <p:nvPr>
            <p:ph type="title"/>
          </p:nvPr>
        </p:nvSpPr>
        <p:spPr>
          <a:xfrm>
            <a:off x="151473" y="431225"/>
            <a:ext cx="8211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 - Update</a:t>
            </a:r>
            <a:endParaRPr/>
          </a:p>
        </p:txBody>
      </p:sp>
      <p:sp>
        <p:nvSpPr>
          <p:cNvPr id="214" name="Google Shape;214;g342d2d22371_0_16"/>
          <p:cNvSpPr txBox="1"/>
          <p:nvPr>
            <p:ph idx="1" type="body"/>
          </p:nvPr>
        </p:nvSpPr>
        <p:spPr>
          <a:xfrm>
            <a:off x="656600" y="1289725"/>
            <a:ext cx="74160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188038"/>
                </a:solidFill>
              </a:rPr>
              <a:t>// Update a single user named 'John'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User.findOneAndUpdate({ name: 'john' }, { $set: { age: 30 } }, { new: true })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.then(user =&gt; console.log('Updated:', user))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188038"/>
                </a:solidFill>
              </a:rPr>
              <a:t>// To update </a:t>
            </a:r>
            <a:r>
              <a:rPr b="1" lang="en-US">
                <a:solidFill>
                  <a:srgbClr val="188038"/>
                </a:solidFill>
              </a:rPr>
              <a:t>all users</a:t>
            </a:r>
            <a:r>
              <a:rPr lang="en-US">
                <a:solidFill>
                  <a:srgbClr val="188038"/>
                </a:solidFill>
              </a:rPr>
              <a:t> named 'John', you would use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updateMany()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User.updateMany({ name: 'john' }, { $set: { age: 30 } })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.then(result =&gt; console.log('Updated users:', result))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.catch(err =&gt; console.error('Error:', err));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bed693cd2_0_1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and validate</a:t>
            </a:r>
            <a:endParaRPr/>
          </a:p>
        </p:txBody>
      </p:sp>
      <p:sp>
        <p:nvSpPr>
          <p:cNvPr id="221" name="Google Shape;221;g34bed693cd2_0_18"/>
          <p:cNvSpPr txBox="1"/>
          <p:nvPr>
            <p:ph idx="1" type="body"/>
          </p:nvPr>
        </p:nvSpPr>
        <p:spPr>
          <a:xfrm>
            <a:off x="709825" y="140997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Mongoose </a:t>
            </a:r>
            <a:r>
              <a:rPr b="1" lang="en-US" sz="2200"/>
              <a:t>does NOT run validations</a:t>
            </a:r>
            <a:r>
              <a:rPr lang="en-US" sz="2200"/>
              <a:t> on update queries because MongoDB runs updates directly on the database — it skips the Mongoose document layer where validation happens.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User.findByIdAndUpdate(userId, { age: 30 },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new: true, runValidators: true }</a:t>
            </a: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.then(user =&gt; console.log('Updated:', user));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bed693cd2_0_2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updates</a:t>
            </a:r>
            <a:endParaRPr/>
          </a:p>
        </p:txBody>
      </p:sp>
      <p:sp>
        <p:nvSpPr>
          <p:cNvPr id="228" name="Google Shape;228;g34bed693cd2_0_29"/>
          <p:cNvSpPr txBox="1"/>
          <p:nvPr>
            <p:ph idx="1" type="body"/>
          </p:nvPr>
        </p:nvSpPr>
        <p:spPr>
          <a:xfrm>
            <a:off x="570525" y="1495725"/>
            <a:ext cx="85734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userID = “whatever”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User.findByIdAndUpdate(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userId,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{ $set: { age: 30, email: 'newemail@example.com' }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{ new: true })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.then(user =&gt; console.log('Updated:', user))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2d2d22371_0_3"/>
          <p:cNvSpPr txBox="1"/>
          <p:nvPr>
            <p:ph type="title"/>
          </p:nvPr>
        </p:nvSpPr>
        <p:spPr>
          <a:xfrm>
            <a:off x="84748" y="150475"/>
            <a:ext cx="8211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 - Delete</a:t>
            </a:r>
            <a:endParaRPr/>
          </a:p>
        </p:txBody>
      </p:sp>
      <p:sp>
        <p:nvSpPr>
          <p:cNvPr id="235" name="Google Shape;235;g342d2d22371_0_3"/>
          <p:cNvSpPr txBox="1"/>
          <p:nvPr/>
        </p:nvSpPr>
        <p:spPr>
          <a:xfrm>
            <a:off x="84750" y="956675"/>
            <a:ext cx="8974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User.findByIdAndDelete('ID_HERE')</a:t>
            </a:r>
            <a:endParaRPr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.then(() =&gt; console.log('User deleted'));</a:t>
            </a:r>
            <a:endParaRPr sz="2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Also supports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.deleteOne()</a:t>
            </a:r>
            <a:r>
              <a:rPr lang="en-US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or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.deleteMany()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91b5befd3_0_32"/>
          <p:cNvSpPr txBox="1"/>
          <p:nvPr>
            <p:ph type="title"/>
          </p:nvPr>
        </p:nvSpPr>
        <p:spPr>
          <a:xfrm>
            <a:off x="441710" y="5499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CRUD with Relation (1-M)</a:t>
            </a:r>
            <a:endParaRPr/>
          </a:p>
        </p:txBody>
      </p:sp>
      <p:sp>
        <p:nvSpPr>
          <p:cNvPr id="242" name="Google Shape;242;g3491b5befd3_0_32"/>
          <p:cNvSpPr txBox="1"/>
          <p:nvPr>
            <p:ph idx="1" type="body"/>
          </p:nvPr>
        </p:nvSpPr>
        <p:spPr>
          <a:xfrm>
            <a:off x="226625" y="1160750"/>
            <a:ext cx="8917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We'll create a </a:t>
            </a:r>
            <a:r>
              <a:rPr b="1" lang="en-US" sz="2200"/>
              <a:t>User</a:t>
            </a:r>
            <a:r>
              <a:rPr lang="en-US" sz="2200"/>
              <a:t> model and a </a:t>
            </a:r>
            <a:r>
              <a:rPr b="1" lang="en-US" sz="2200"/>
              <a:t>Post</a:t>
            </a:r>
            <a:r>
              <a:rPr lang="en-US" sz="2200"/>
              <a:t> model. A user can have many posts, so we will establish a one-to-many relationship between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US" sz="2200"/>
              <a:t> and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200"/>
              <a:t> where: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A user can have multiple posts.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Each post belongs to a single user.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91b5befd3_0_4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User Model</a:t>
            </a:r>
            <a:endParaRPr/>
          </a:p>
        </p:txBody>
      </p:sp>
      <p:sp>
        <p:nvSpPr>
          <p:cNvPr id="249" name="Google Shape;249;g3491b5befd3_0_40"/>
          <p:cNvSpPr txBox="1"/>
          <p:nvPr>
            <p:ph idx="1" type="body"/>
          </p:nvPr>
        </p:nvSpPr>
        <p:spPr>
          <a:xfrm>
            <a:off x="559775" y="1246750"/>
            <a:ext cx="8315400" cy="4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mongoose = require('mongoose');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name: { type: String, required: true },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email: { type: String, required: true, unique: true 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User = mongoose.model('User', userSchema);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module.exports = User;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6004153fb_0_2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Post Model</a:t>
            </a:r>
            <a:endParaRPr/>
          </a:p>
        </p:txBody>
      </p:sp>
      <p:sp>
        <p:nvSpPr>
          <p:cNvPr id="256" name="Google Shape;256;g346004153fb_0_22"/>
          <p:cNvSpPr txBox="1"/>
          <p:nvPr>
            <p:ph idx="1" type="body"/>
          </p:nvPr>
        </p:nvSpPr>
        <p:spPr>
          <a:xfrm>
            <a:off x="558900" y="1160750"/>
            <a:ext cx="85851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mongoose = require('mongoose');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postSchema = new mongoose.Schema({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title: { type: String, required: true },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content: { type: String, required: true },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user: { type: mongoose.Schema.Types.ObjectId, ref: 'User' } 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This establishes the one-to-many relationship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Post = mongoose.model('Post', postSchema);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module.exports = Post;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91b5befd3_0_60"/>
          <p:cNvSpPr txBox="1"/>
          <p:nvPr>
            <p:ph type="title"/>
          </p:nvPr>
        </p:nvSpPr>
        <p:spPr>
          <a:xfrm>
            <a:off x="54735" y="-6325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CREATE</a:t>
            </a:r>
            <a:endParaRPr/>
          </a:p>
        </p:txBody>
      </p:sp>
      <p:sp>
        <p:nvSpPr>
          <p:cNvPr id="263" name="Google Shape;263;g3491b5befd3_0_60"/>
          <p:cNvSpPr txBox="1"/>
          <p:nvPr>
            <p:ph idx="1" type="body"/>
          </p:nvPr>
        </p:nvSpPr>
        <p:spPr>
          <a:xfrm>
            <a:off x="118225" y="612525"/>
            <a:ext cx="8359200" cy="4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const mongoose = require('mongoose');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const User = require('./models/User');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const Post = require('./models/Post');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const createUserAndPost = async () =&gt; 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 const user = new User({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	name: 'Alice',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	email: 'alice@example.com'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 await user.save(); 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Save the user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// Create a post for this user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 const post = new Post({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	title: 'First Post',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	content: 'This is my first post.',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	user: user._id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// Reference the user. why _id?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 });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1e215438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Mongoose</a:t>
            </a:r>
            <a:endParaRPr/>
          </a:p>
        </p:txBody>
      </p:sp>
      <p:sp>
        <p:nvSpPr>
          <p:cNvPr id="144" name="Google Shape;144;g3441e215438_0_21"/>
          <p:cNvSpPr txBox="1"/>
          <p:nvPr>
            <p:ph idx="1" type="body"/>
          </p:nvPr>
        </p:nvSpPr>
        <p:spPr>
          <a:xfrm>
            <a:off x="580450" y="1493975"/>
            <a:ext cx="7728600" cy="4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ODM (Object Data Modeling) library for MongoDB</a:t>
            </a:r>
            <a:br>
              <a:rPr b="1" lang="en-US" sz="2200"/>
            </a:b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Simplifies interaction between Node.js and MongoDB</a:t>
            </a:r>
            <a:br>
              <a:rPr b="1" lang="en-US" sz="2200"/>
            </a:b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Provides:</a:t>
            </a:r>
            <a:br>
              <a:rPr b="1" lang="en-US" sz="2200"/>
            </a:br>
            <a:endParaRPr b="1" sz="22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 sz="2200"/>
              <a:t>Schema definitions</a:t>
            </a:r>
            <a:br>
              <a:rPr b="1" lang="en-US" sz="2200"/>
            </a:br>
            <a:endParaRPr b="1" sz="2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 sz="2200"/>
              <a:t>Model-based access</a:t>
            </a:r>
            <a:br>
              <a:rPr b="1" lang="en-US" sz="2200"/>
            </a:br>
            <a:endParaRPr b="1" sz="2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-US" sz="2200"/>
              <a:t>Middleware, validation, hooks, etc.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bed693cd2_0_36"/>
          <p:cNvSpPr txBox="1"/>
          <p:nvPr>
            <p:ph type="title"/>
          </p:nvPr>
        </p:nvSpPr>
        <p:spPr>
          <a:xfrm>
            <a:off x="334685" y="-6915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 vs _id</a:t>
            </a:r>
            <a:endParaRPr/>
          </a:p>
        </p:txBody>
      </p:sp>
      <p:sp>
        <p:nvSpPr>
          <p:cNvPr id="270" name="Google Shape;270;g34bed693cd2_0_36"/>
          <p:cNvSpPr txBox="1"/>
          <p:nvPr>
            <p:ph idx="1" type="body"/>
          </p:nvPr>
        </p:nvSpPr>
        <p:spPr>
          <a:xfrm>
            <a:off x="244200" y="806200"/>
            <a:ext cx="8655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r>
              <a:rPr b="1" lang="en-US"/>
              <a:t>: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Type</a:t>
            </a:r>
            <a:r>
              <a:rPr lang="en-US"/>
              <a:t>: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ObjectId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/>
              <a:t>This is the </a:t>
            </a:r>
            <a:r>
              <a:rPr b="1" lang="en-US"/>
              <a:t>actual identifier</a:t>
            </a:r>
            <a:r>
              <a:rPr lang="en-US"/>
              <a:t>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ObjectId("603d5f4e6e1d2b1e44a9bbd9")</a:t>
            </a:r>
            <a:r>
              <a:rPr lang="en-US"/>
              <a:t>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/>
              <a:t>You typically see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r>
              <a:rPr lang="en-US"/>
              <a:t> when you query documents directly in MongoDB or Mongoose. It’s a </a:t>
            </a:r>
            <a:r>
              <a:rPr b="1" lang="en-US"/>
              <a:t>unique identifier</a:t>
            </a:r>
            <a:r>
              <a:rPr lang="en-US"/>
              <a:t> for each document.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2.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-US"/>
              <a:t>: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Type</a:t>
            </a:r>
            <a:r>
              <a:rPr lang="en-US"/>
              <a:t>: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/>
              <a:t>String representation</a:t>
            </a:r>
            <a:r>
              <a:rPr lang="en-US"/>
              <a:t> of the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r>
              <a:rPr lang="en-US"/>
              <a:t> field.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ObjectId("603d5f4e6e1d2b1e44a9bbd9")</a:t>
            </a:r>
            <a:r>
              <a:rPr lang="en-US"/>
              <a:t>, the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/>
              <a:t> would return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"603d5f4e6e1d2b1e44a9bbd9"</a:t>
            </a:r>
            <a:r>
              <a:rPr lang="en-US"/>
              <a:t>, which is easier to work with in some cases.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/>
              <a:t>The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/>
              <a:t> property is especially useful when you need to send the ID as a string in API responses or in JavaScript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91b5befd3_0_53"/>
          <p:cNvSpPr txBox="1"/>
          <p:nvPr>
            <p:ph type="title"/>
          </p:nvPr>
        </p:nvSpPr>
        <p:spPr>
          <a:xfrm>
            <a:off x="484699" y="452725"/>
            <a:ext cx="79428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Read Posts of a Specific User</a:t>
            </a:r>
            <a:endParaRPr/>
          </a:p>
        </p:txBody>
      </p:sp>
      <p:sp>
        <p:nvSpPr>
          <p:cNvPr id="277" name="Google Shape;277;g3491b5befd3_0_53"/>
          <p:cNvSpPr txBox="1"/>
          <p:nvPr>
            <p:ph idx="1" type="body"/>
          </p:nvPr>
        </p:nvSpPr>
        <p:spPr>
          <a:xfrm>
            <a:off x="656600" y="1331250"/>
            <a:ext cx="7727700" cy="4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findUserPosts = async (userId) =&gt;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const userPosts = await Post.find({ user: userId }).populate('user</a:t>
            </a: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console.log('User Posts:', userPosts);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188038"/>
                </a:solidFill>
              </a:rPr>
              <a:t>// Find all posts for the user with a specific ID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</a:rPr>
              <a:t>// replace with actual user ID</a:t>
            </a:r>
            <a:endParaRPr sz="2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findUserPosts('USER_ID_HERE');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By using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populate()</a:t>
            </a:r>
            <a:r>
              <a:rPr lang="en-US" sz="2200"/>
              <a:t>, we can easily get the user information when fetching posts.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91b5befd3_0_7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Populate()</a:t>
            </a:r>
            <a:endParaRPr/>
          </a:p>
        </p:txBody>
      </p:sp>
      <p:sp>
        <p:nvSpPr>
          <p:cNvPr id="284" name="Google Shape;284;g3491b5befd3_0_70"/>
          <p:cNvSpPr txBox="1"/>
          <p:nvPr>
            <p:ph idx="1" type="body"/>
          </p:nvPr>
        </p:nvSpPr>
        <p:spPr>
          <a:xfrm>
            <a:off x="827700" y="2052925"/>
            <a:ext cx="80403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94"/>
              <a:buNone/>
            </a:pPr>
            <a:r>
              <a:rPr lang="en-US" sz="2200"/>
              <a:t>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populate()</a:t>
            </a:r>
            <a:r>
              <a:rPr lang="en-US" sz="2200"/>
              <a:t> method in Mongoose is used to </a:t>
            </a:r>
            <a:r>
              <a:rPr b="1" lang="en-US" sz="2200"/>
              <a:t>populate</a:t>
            </a:r>
            <a:r>
              <a:rPr lang="en-US" sz="2200"/>
              <a:t> references to documents from other collections. It allows you to perform </a:t>
            </a:r>
            <a:r>
              <a:rPr b="1" lang="en-US" sz="2200"/>
              <a:t>joins</a:t>
            </a:r>
            <a:r>
              <a:rPr lang="en-US" sz="2200"/>
              <a:t> (similar to SQL joins) in MongoDB by fetching documents from other collections based on referenced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ObjectId</a:t>
            </a:r>
            <a:r>
              <a:rPr lang="en-US" sz="2200"/>
              <a:t> fields.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91b5befd3_0_79"/>
          <p:cNvSpPr txBox="1"/>
          <p:nvPr>
            <p:ph type="title"/>
          </p:nvPr>
        </p:nvSpPr>
        <p:spPr>
          <a:xfrm>
            <a:off x="280485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Specifying Which Fields to Populate</a:t>
            </a:r>
            <a:endParaRPr/>
          </a:p>
        </p:txBody>
      </p:sp>
      <p:sp>
        <p:nvSpPr>
          <p:cNvPr id="291" name="Google Shape;291;g3491b5befd3_0_79"/>
          <p:cNvSpPr txBox="1"/>
          <p:nvPr>
            <p:ph idx="1" type="body"/>
          </p:nvPr>
        </p:nvSpPr>
        <p:spPr>
          <a:xfrm>
            <a:off x="484700" y="1515475"/>
            <a:ext cx="85338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You can also specify which fields to populate in the referenced document.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findPostsWithUserNameAndEmail = async () =&gt;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const posts = await Post.find()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	.populate('user', 'name email');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// Only populate name and email of the user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Here,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US" sz="2200"/>
              <a:t> field will be populated with just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2200"/>
              <a:t> and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-US" sz="2200"/>
              <a:t> fields of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US" sz="2200"/>
              <a:t> model.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findPostsWithUserNameAndEmail();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91b5befd3_0_88"/>
          <p:cNvSpPr txBox="1"/>
          <p:nvPr>
            <p:ph type="title"/>
          </p:nvPr>
        </p:nvSpPr>
        <p:spPr>
          <a:xfrm>
            <a:off x="538460" y="33446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Populating Multiple References</a:t>
            </a:r>
            <a:endParaRPr/>
          </a:p>
        </p:txBody>
      </p:sp>
      <p:sp>
        <p:nvSpPr>
          <p:cNvPr id="298" name="Google Shape;298;g3491b5befd3_0_88"/>
          <p:cNvSpPr txBox="1"/>
          <p:nvPr>
            <p:ph idx="1" type="body"/>
          </p:nvPr>
        </p:nvSpPr>
        <p:spPr>
          <a:xfrm>
            <a:off x="591225" y="1734875"/>
            <a:ext cx="83844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You can populate multiple references within a single query.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findPostWithUserAndComments = async () =&gt;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const posts = await Post.find()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	.populate('user', 'name') // Populate user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	.populate('comments'); // Populate comments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In this case,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200"/>
              <a:t> model has two references: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US" sz="2200"/>
              <a:t> and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comments</a:t>
            </a:r>
            <a:r>
              <a:rPr lang="en-US" sz="2200"/>
              <a:t>. We use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populate()</a:t>
            </a:r>
            <a:r>
              <a:rPr lang="en-US" sz="2200"/>
              <a:t> to fetch user details and comment details.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bed693cd2_0_4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</a:t>
            </a:r>
            <a:endParaRPr/>
          </a:p>
        </p:txBody>
      </p:sp>
      <p:pic>
        <p:nvPicPr>
          <p:cNvPr id="305" name="Google Shape;305;g34bed693cd2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50" y="1279027"/>
            <a:ext cx="6900851" cy="49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2d2d22371_0_3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Defining a Schema and Model (.js file)</a:t>
            </a:r>
            <a:endParaRPr/>
          </a:p>
        </p:txBody>
      </p:sp>
      <p:sp>
        <p:nvSpPr>
          <p:cNvPr id="151" name="Google Shape;151;g342d2d22371_0_39"/>
          <p:cNvSpPr txBox="1"/>
          <p:nvPr/>
        </p:nvSpPr>
        <p:spPr>
          <a:xfrm>
            <a:off x="484700" y="1687650"/>
            <a:ext cx="7836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mongoose = require('mongoose');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name: String,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email: String,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age: Number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User = mongoose.model('User', userSchema);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Schema</a:t>
            </a:r>
            <a:r>
              <a:rPr lang="en-US" sz="2200">
                <a:solidFill>
                  <a:schemeClr val="dk1"/>
                </a:solidFill>
              </a:rPr>
              <a:t> defines the structure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-US" sz="2200">
                <a:solidFill>
                  <a:schemeClr val="dk1"/>
                </a:solidFill>
              </a:rPr>
              <a:t> is used to interact with the collection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41e215438_0_27"/>
          <p:cNvSpPr txBox="1"/>
          <p:nvPr>
            <p:ph type="title"/>
          </p:nvPr>
        </p:nvSpPr>
        <p:spPr>
          <a:xfrm>
            <a:off x="205235" y="2472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 - Create</a:t>
            </a:r>
            <a:endParaRPr/>
          </a:p>
        </p:txBody>
      </p:sp>
      <p:sp>
        <p:nvSpPr>
          <p:cNvPr id="158" name="Google Shape;158;g3441e215438_0_27"/>
          <p:cNvSpPr txBox="1"/>
          <p:nvPr>
            <p:ph idx="1" type="body"/>
          </p:nvPr>
        </p:nvSpPr>
        <p:spPr>
          <a:xfrm>
            <a:off x="139775" y="1428025"/>
            <a:ext cx="8416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newUser = new User({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name: 'Ali',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email: 'ali@example.com',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age: 25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newUser.save()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.then(user =&gt; console.log('Saved:', user))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.catch(err =&gt; console.error('Error:', err));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2d2d22371_0_5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 - Read</a:t>
            </a:r>
            <a:endParaRPr/>
          </a:p>
        </p:txBody>
      </p:sp>
      <p:sp>
        <p:nvSpPr>
          <p:cNvPr id="165" name="Google Shape;165;g342d2d22371_0_57"/>
          <p:cNvSpPr txBox="1"/>
          <p:nvPr>
            <p:ph idx="1" type="body"/>
          </p:nvPr>
        </p:nvSpPr>
        <p:spPr>
          <a:xfrm>
            <a:off x="611275" y="1277675"/>
            <a:ext cx="8769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Find All Users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User.find()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.then(users =&gt; console.log(users));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//Find by ID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User.findById('ID_HERE')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.then(user =&gt; console.log(user));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//Find One with Condition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User.findOne({ email: 'john@example.com' })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.then(user =&gt; console.log(user))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.catch(err =&gt; console.log('Error:', err));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a54c1d362_0_1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 - Read</a:t>
            </a:r>
            <a:endParaRPr/>
          </a:p>
        </p:txBody>
      </p:sp>
      <p:sp>
        <p:nvSpPr>
          <p:cNvPr id="172" name="Google Shape;172;g34a54c1d362_0_10"/>
          <p:cNvSpPr txBox="1"/>
          <p:nvPr>
            <p:ph idx="1" type="body"/>
          </p:nvPr>
        </p:nvSpPr>
        <p:spPr>
          <a:xfrm>
            <a:off x="600575" y="1331250"/>
            <a:ext cx="8769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//Find Multiple with condition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User.find({ name: 'John Doe' })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.then(users =&gt; console.log(users))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.catch(err =&gt; console.log('Error:', err));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//Find Multiple with multiple condition (AND)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User.find({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age: { $gte: 18 },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Age greater than or equal to 18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name: 'John Doe'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// Name should be 'John Doe'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.then(users =&gt; console.log(users))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.catch(err =&gt; console.log('Error:', err));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a54c1d362_0_3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 - READ</a:t>
            </a:r>
            <a:endParaRPr/>
          </a:p>
        </p:txBody>
      </p:sp>
      <p:sp>
        <p:nvSpPr>
          <p:cNvPr id="179" name="Google Shape;179;g34a54c1d362_0_31"/>
          <p:cNvSpPr txBox="1"/>
          <p:nvPr>
            <p:ph idx="1" type="body"/>
          </p:nvPr>
        </p:nvSpPr>
        <p:spPr>
          <a:xfrm>
            <a:off x="763200" y="153697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</a:rPr>
              <a:t>//</a:t>
            </a:r>
            <a:r>
              <a:rPr lang="en-US">
                <a:solidFill>
                  <a:srgbClr val="188038"/>
                </a:solidFill>
              </a:rPr>
              <a:t>Find with Multiple Conditions (OR)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User.find({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$or: 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	{ age: { $gte: 18 } },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	{ name: 'John Doe'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.then(users =&gt; console.log(users))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.catch(err =&gt; console.log('Error:', err));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2d2d22371_0_32"/>
          <p:cNvSpPr txBox="1"/>
          <p:nvPr>
            <p:ph type="title"/>
          </p:nvPr>
        </p:nvSpPr>
        <p:spPr>
          <a:xfrm>
            <a:off x="484698" y="452725"/>
            <a:ext cx="8659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READ</a:t>
            </a:r>
            <a:endParaRPr/>
          </a:p>
        </p:txBody>
      </p:sp>
      <p:sp>
        <p:nvSpPr>
          <p:cNvPr id="186" name="Google Shape;186;g342d2d22371_0_32"/>
          <p:cNvSpPr txBox="1"/>
          <p:nvPr/>
        </p:nvSpPr>
        <p:spPr>
          <a:xfrm>
            <a:off x="64475" y="1762875"/>
            <a:ext cx="9144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User.find({ age: { $ne: 30 } }) //</a:t>
            </a:r>
            <a:r>
              <a:rPr b="1" lang="en-US" sz="2200">
                <a:solidFill>
                  <a:schemeClr val="dk1"/>
                </a:solidFill>
              </a:rPr>
              <a:t>$ne</a:t>
            </a:r>
            <a:r>
              <a:rPr lang="en-US" sz="2200">
                <a:solidFill>
                  <a:schemeClr val="dk1"/>
                </a:solidFill>
              </a:rPr>
              <a:t>: Not equal to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User.find({ age: { $gt: 18 } }) //</a:t>
            </a:r>
            <a:r>
              <a:rPr b="1" lang="en-US" sz="2200">
                <a:solidFill>
                  <a:schemeClr val="dk1"/>
                </a:solidFill>
              </a:rPr>
              <a:t>$gt</a:t>
            </a:r>
            <a:r>
              <a:rPr lang="en-US" sz="2200">
                <a:solidFill>
                  <a:schemeClr val="dk1"/>
                </a:solidFill>
              </a:rPr>
              <a:t>: Greater than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User.find({ age: { $gte: 18 }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}) //</a:t>
            </a:r>
            <a:r>
              <a:rPr b="1" lang="en-US" sz="2200">
                <a:solidFill>
                  <a:schemeClr val="dk1"/>
                </a:solidFill>
              </a:rPr>
              <a:t>$gte</a:t>
            </a:r>
            <a:r>
              <a:rPr lang="en-US" sz="2200">
                <a:solidFill>
                  <a:schemeClr val="dk1"/>
                </a:solidFill>
              </a:rPr>
              <a:t>: Greater than or equal to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User.find({ age: { $lt: 30 } }) </a:t>
            </a:r>
            <a:r>
              <a:rPr b="1" lang="en-US" sz="2200">
                <a:solidFill>
                  <a:schemeClr val="dk1"/>
                </a:solidFill>
              </a:rPr>
              <a:t>$lt</a:t>
            </a:r>
            <a:r>
              <a:rPr lang="en-US" sz="2200">
                <a:solidFill>
                  <a:schemeClr val="dk1"/>
                </a:solidFill>
              </a:rPr>
              <a:t>: Less than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User.find({ age: { $lte: 30 } }) </a:t>
            </a:r>
            <a:r>
              <a:rPr b="1" lang="en-US" sz="2200">
                <a:solidFill>
                  <a:schemeClr val="dk1"/>
                </a:solidFill>
              </a:rPr>
              <a:t>$lte</a:t>
            </a:r>
            <a:r>
              <a:rPr lang="en-US" sz="2200">
                <a:solidFill>
                  <a:schemeClr val="dk1"/>
                </a:solidFill>
              </a:rPr>
              <a:t>: Less than or equal to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User.find({ age: { $in: [20, 25, 30] } }) </a:t>
            </a:r>
            <a:r>
              <a:rPr b="1" lang="en-US" sz="2200">
                <a:solidFill>
                  <a:schemeClr val="dk1"/>
                </a:solidFill>
              </a:rPr>
              <a:t>$in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User.find({ age: { $nin: [20, 25, 30] } }) </a:t>
            </a:r>
            <a:r>
              <a:rPr b="1" lang="en-US" sz="2200">
                <a:solidFill>
                  <a:schemeClr val="dk1"/>
                </a:solidFill>
              </a:rPr>
              <a:t>$nin</a:t>
            </a:r>
            <a:r>
              <a:rPr lang="en-US" sz="2200">
                <a:solidFill>
                  <a:schemeClr val="dk1"/>
                </a:solidFill>
              </a:rPr>
              <a:t>: Not in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bed693cd2_0_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with async/await</a:t>
            </a:r>
            <a:endParaRPr/>
          </a:p>
        </p:txBody>
      </p:sp>
      <p:sp>
        <p:nvSpPr>
          <p:cNvPr id="193" name="Google Shape;193;g34bed693cd2_0_0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async function doStuff()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const users = await User.find();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console.log(users);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