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Caveat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6tHsYFhVdAA2algr4WlZ+Ika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1fea458ab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1fea458a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51fea458a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1fea458ab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1fea458a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1fea458a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d1d08e5b1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4d1d08e5b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34d1d08e5b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1fea458ab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1fea458ab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51fea458ab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1fea458ab_0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1fea458ab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51fea458ab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d1d08e5b1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4d1d08e5b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34d1d08e5b1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de6454ee0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de6454ee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4de6454ee0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de6454ee0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de6454ee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4de6454ee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b178a6ba3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b178a6ba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4b178a6ba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b178a6ba3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4b178a6ba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4b178a6ba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d1d08e5b1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d1d08e5b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4d1d08e5b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d1d08e5b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4d1d08e5b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4d1d08e5b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1fea458ab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1fea458a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1fea458a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d1d08e5b1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4d1d08e5b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34d1d08e5b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3725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1568"/>
                </a:srgbClr>
              </a:gs>
              <a:gs pos="36000">
                <a:srgbClr val="E8F5FB">
                  <a:alpha val="784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8627"/>
                </a:srgbClr>
              </a:gs>
              <a:gs pos="36000">
                <a:srgbClr val="E8F5FB">
                  <a:alpha val="1568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3529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5882"/>
                </a:srgbClr>
              </a:gs>
              <a:gs pos="36000">
                <a:srgbClr val="E8F5FB">
                  <a:alpha val="4705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2745"/>
                </a:srgbClr>
              </a:gs>
              <a:gs pos="36000">
                <a:srgbClr val="E8F5FB">
                  <a:alpha val="2745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3529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Web Programming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Node - authentication and authorization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r>
              <a:rPr lang="en-US" sz="2200">
                <a:solidFill>
                  <a:schemeClr val="dk1"/>
                </a:solidFill>
              </a:rPr>
              <a:t>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Mahhek Khan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1fea458ab_0_3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Signature</a:t>
            </a:r>
            <a:endParaRPr/>
          </a:p>
        </p:txBody>
      </p:sp>
      <p:sp>
        <p:nvSpPr>
          <p:cNvPr id="200" name="Google Shape;200;g351fea458ab_0_34"/>
          <p:cNvSpPr txBox="1"/>
          <p:nvPr>
            <p:ph idx="1" type="body"/>
          </p:nvPr>
        </p:nvSpPr>
        <p:spPr>
          <a:xfrm>
            <a:off x="558975" y="1386475"/>
            <a:ext cx="86532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This is created by hashing: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HMACSHA256(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base64urlEncode(header) + "." + base64urlEncode(payload),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secret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)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The result is a signature like: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dBjftJeZ4CVP-mB92K27uhbUJU1p1r_wW1gFWFOEjXk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This is the </a:t>
            </a:r>
            <a:r>
              <a:rPr b="1" lang="en-US" sz="2200"/>
              <a:t>zzzzz</a:t>
            </a:r>
            <a:r>
              <a:rPr lang="en-US" sz="2200"/>
              <a:t> part.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1fea458ab_0_4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JWT</a:t>
            </a:r>
            <a:endParaRPr/>
          </a:p>
        </p:txBody>
      </p:sp>
      <p:sp>
        <p:nvSpPr>
          <p:cNvPr id="207" name="Google Shape;207;g351fea458ab_0_45"/>
          <p:cNvSpPr txBox="1"/>
          <p:nvPr>
            <p:ph idx="1" type="body"/>
          </p:nvPr>
        </p:nvSpPr>
        <p:spPr>
          <a:xfrm>
            <a:off x="484700" y="1331250"/>
            <a:ext cx="72021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eyJhbGciOiJIUzI1NiIsInR5cCI6IkpXVCJ9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eyJ1c2VySWQiOiIxMjM0NTYiLCJyb2xlIjoiYWRtaW4iLCJleHAiOjE2OTUwNTY4MDB9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dBjftJeZ4CVP-mB92K27uhbUJU1p1r_wW1gFWFOEjXk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d1d08e5b1_0_35"/>
          <p:cNvSpPr txBox="1"/>
          <p:nvPr>
            <p:ph type="title"/>
          </p:nvPr>
        </p:nvSpPr>
        <p:spPr>
          <a:xfrm>
            <a:off x="366560" y="36674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Token Validation</a:t>
            </a:r>
            <a:endParaRPr/>
          </a:p>
        </p:txBody>
      </p:sp>
      <p:sp>
        <p:nvSpPr>
          <p:cNvPr id="214" name="Google Shape;214;g34d1d08e5b1_0_35"/>
          <p:cNvSpPr txBox="1"/>
          <p:nvPr>
            <p:ph idx="1" type="body"/>
          </p:nvPr>
        </p:nvSpPr>
        <p:spPr>
          <a:xfrm>
            <a:off x="183700" y="1686000"/>
            <a:ext cx="8673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When a client sends a request with a JWT (usually in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r>
              <a:rPr lang="en-US" sz="2200"/>
              <a:t> header), the server must </a:t>
            </a:r>
            <a:r>
              <a:rPr b="1" lang="en-US" sz="2200"/>
              <a:t>validate</a:t>
            </a:r>
            <a:r>
              <a:rPr lang="en-US" sz="2200"/>
              <a:t> that token before trusting it.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JWT includes a </a:t>
            </a:r>
            <a:r>
              <a:rPr b="1" lang="en-US" sz="2200"/>
              <a:t>signature</a:t>
            </a:r>
            <a:r>
              <a:rPr lang="en-US" sz="2200"/>
              <a:t> (the third part of the token).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server uses the </a:t>
            </a:r>
            <a:r>
              <a:rPr b="1" lang="en-US" sz="2200"/>
              <a:t>same secret key</a:t>
            </a:r>
            <a:r>
              <a:rPr lang="en-US" sz="2200"/>
              <a:t> (used when generating the token) to </a:t>
            </a:r>
            <a:r>
              <a:rPr b="1" lang="en-US" sz="2200"/>
              <a:t>recalculate the signature</a:t>
            </a:r>
            <a:r>
              <a:rPr lang="en-US" sz="2200"/>
              <a:t> from the header and payload.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If the signature in the token doesn’t match the recalculated one, the token is </a:t>
            </a:r>
            <a:r>
              <a:rPr b="1" lang="en-US" sz="2200"/>
              <a:t>invalid or tampered with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2200"/>
              <a:t>Why it matters</a:t>
            </a:r>
            <a:r>
              <a:rPr lang="en-US" sz="2200"/>
              <a:t>: This ensures no one has modified the token content (e.g., changing their role from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200"/>
              <a:t> to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</a:t>
            </a:r>
            <a:r>
              <a:rPr lang="en-US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1fea458ab_0_6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Expired Token</a:t>
            </a:r>
            <a:endParaRPr/>
          </a:p>
        </p:txBody>
      </p:sp>
      <p:sp>
        <p:nvSpPr>
          <p:cNvPr id="221" name="Google Shape;221;g351fea458ab_0_60"/>
          <p:cNvSpPr txBox="1"/>
          <p:nvPr>
            <p:ph idx="1" type="body"/>
          </p:nvPr>
        </p:nvSpPr>
        <p:spPr>
          <a:xfrm>
            <a:off x="419225" y="1331250"/>
            <a:ext cx="88467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JWTs often include an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</a:t>
            </a:r>
            <a:r>
              <a:rPr lang="en-US" sz="2200"/>
              <a:t> (expiration time) claim: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"exp": 1717286400  // UNIX timestamp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During validation, the server checks: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(currentTime &gt; exp) → token is expired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If expired, the server returns </a:t>
            </a:r>
            <a:r>
              <a:rPr b="1" lang="en-US" sz="2200"/>
              <a:t>401 Unauthorized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This prevents old or stolen tokens from being used forever.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1fea458ab_0_7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validation fails?</a:t>
            </a:r>
            <a:endParaRPr/>
          </a:p>
        </p:txBody>
      </p:sp>
      <p:sp>
        <p:nvSpPr>
          <p:cNvPr id="228" name="Google Shape;228;g351fea458ab_0_72"/>
          <p:cNvSpPr txBox="1"/>
          <p:nvPr>
            <p:ph idx="1" type="body"/>
          </p:nvPr>
        </p:nvSpPr>
        <p:spPr>
          <a:xfrm>
            <a:off x="601950" y="1278975"/>
            <a:ext cx="8115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The </a:t>
            </a:r>
            <a:r>
              <a:rPr b="1" lang="en-US" sz="2200"/>
              <a:t>signature doesn’t match</a:t>
            </a:r>
            <a:r>
              <a:rPr lang="en-US" sz="2200"/>
              <a:t>, or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The </a:t>
            </a:r>
            <a:r>
              <a:rPr b="1" lang="en-US" sz="2200"/>
              <a:t>token is expire</a:t>
            </a:r>
            <a:r>
              <a:rPr b="1" lang="en-US" sz="2200"/>
              <a:t>d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server </a:t>
            </a:r>
            <a:r>
              <a:rPr b="1" lang="en-US" sz="2200"/>
              <a:t>rejects the request</a:t>
            </a:r>
            <a:r>
              <a:rPr lang="en-US" sz="2200"/>
              <a:t>, typically with: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401 Unauthorized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"success": false,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"message": "Invalid or expired token"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d1d08e5b1_0_42"/>
          <p:cNvSpPr txBox="1"/>
          <p:nvPr>
            <p:ph type="title"/>
          </p:nvPr>
        </p:nvSpPr>
        <p:spPr>
          <a:xfrm>
            <a:off x="206110" y="48666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Authentication Middleware</a:t>
            </a:r>
            <a:endParaRPr/>
          </a:p>
        </p:txBody>
      </p:sp>
      <p:sp>
        <p:nvSpPr>
          <p:cNvPr id="235" name="Google Shape;235;g34d1d08e5b1_0_42"/>
          <p:cNvSpPr txBox="1"/>
          <p:nvPr/>
        </p:nvSpPr>
        <p:spPr>
          <a:xfrm>
            <a:off x="206100" y="1253725"/>
            <a:ext cx="8645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In Express: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Extract token from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r>
              <a:rPr lang="en-US" sz="2200">
                <a:solidFill>
                  <a:schemeClr val="dk1"/>
                </a:solidFill>
              </a:rPr>
              <a:t> header.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Verify token using secret.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Add user info (e.g.,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req.userId</a:t>
            </a:r>
            <a:r>
              <a:rPr lang="en-US" sz="2200">
                <a:solidFill>
                  <a:schemeClr val="dk1"/>
                </a:solidFill>
              </a:rPr>
              <a:t>) to request.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de6454ee0_0_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Authorization Middleware</a:t>
            </a:r>
            <a:endParaRPr/>
          </a:p>
        </p:txBody>
      </p:sp>
      <p:sp>
        <p:nvSpPr>
          <p:cNvPr id="242" name="Google Shape;242;g34de6454ee0_0_4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Check if authenticated user from previous step has required </a:t>
            </a:r>
            <a:r>
              <a:rPr b="1" lang="en-US" sz="2200"/>
              <a:t>role</a:t>
            </a:r>
            <a:r>
              <a:rPr lang="en-US" sz="2200"/>
              <a:t> or </a:t>
            </a:r>
            <a:r>
              <a:rPr b="1" lang="en-US" sz="2200"/>
              <a:t>permissions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Example: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(req.userRole !== "admin") return res.status(403);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de6454ee0_0_1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e21543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authentication?</a:t>
            </a:r>
            <a:endParaRPr/>
          </a:p>
        </p:txBody>
      </p:sp>
      <p:sp>
        <p:nvSpPr>
          <p:cNvPr id="144" name="Google Shape;144;g3441e215438_0_21"/>
          <p:cNvSpPr txBox="1"/>
          <p:nvPr>
            <p:ph idx="1" type="body"/>
          </p:nvPr>
        </p:nvSpPr>
        <p:spPr>
          <a:xfrm>
            <a:off x="580450" y="1493975"/>
            <a:ext cx="7728600" cy="4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Verifying </a:t>
            </a:r>
            <a:r>
              <a:rPr i="1" lang="en-US" sz="2200"/>
              <a:t>who</a:t>
            </a:r>
            <a:r>
              <a:rPr lang="en-US" sz="2200"/>
              <a:t> the user is.</a:t>
            </a:r>
            <a:br>
              <a:rPr lang="en-US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Ensures the user provides valid credentials (e.g., email &amp; password).</a:t>
            </a:r>
            <a:br>
              <a:rPr lang="en-US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Example: Logging into a website.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b178a6ba3_0_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Authorization?</a:t>
            </a:r>
            <a:endParaRPr/>
          </a:p>
        </p:txBody>
      </p:sp>
      <p:sp>
        <p:nvSpPr>
          <p:cNvPr id="151" name="Google Shape;151;g34b178a6ba3_0_22"/>
          <p:cNvSpPr txBox="1"/>
          <p:nvPr/>
        </p:nvSpPr>
        <p:spPr>
          <a:xfrm>
            <a:off x="591200" y="1644625"/>
            <a:ext cx="7728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Verifying </a:t>
            </a:r>
            <a:r>
              <a:rPr i="1" lang="en-US" sz="2200">
                <a:solidFill>
                  <a:schemeClr val="dk1"/>
                </a:solidFill>
              </a:rPr>
              <a:t>what</a:t>
            </a:r>
            <a:r>
              <a:rPr lang="en-US" sz="2200">
                <a:solidFill>
                  <a:schemeClr val="dk1"/>
                </a:solidFill>
              </a:rPr>
              <a:t> the user is allowed to do.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Occurs </a:t>
            </a:r>
            <a:r>
              <a:rPr b="1" lang="en-US" sz="2200">
                <a:solidFill>
                  <a:schemeClr val="dk1"/>
                </a:solidFill>
              </a:rPr>
              <a:t>after</a:t>
            </a:r>
            <a:r>
              <a:rPr lang="en-US" sz="2200">
                <a:solidFill>
                  <a:schemeClr val="dk1"/>
                </a:solidFill>
              </a:rPr>
              <a:t> authentication.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Example: Super admin vs Admin vs regular user access.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b178a6ba3_0_1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</a:t>
            </a:r>
            <a:r>
              <a:rPr lang="en-US"/>
              <a:t>Authentication</a:t>
            </a:r>
            <a:r>
              <a:rPr lang="en-US"/>
              <a:t> and Authorization </a:t>
            </a:r>
            <a:endParaRPr/>
          </a:p>
        </p:txBody>
      </p:sp>
      <p:sp>
        <p:nvSpPr>
          <p:cNvPr id="158" name="Google Shape;158;g34b178a6ba3_0_12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Prevents unauthorized access.</a:t>
            </a:r>
            <a:br>
              <a:rPr b="1" lang="en-US" sz="2200"/>
            </a:b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Protects sensitive operations (e.g., modifying user data).</a:t>
            </a:r>
            <a:br>
              <a:rPr b="1" lang="en-US" sz="2200"/>
            </a:b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Improves app security and user experience.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41e215438_0_27"/>
          <p:cNvSpPr txBox="1"/>
          <p:nvPr>
            <p:ph type="title"/>
          </p:nvPr>
        </p:nvSpPr>
        <p:spPr>
          <a:xfrm>
            <a:off x="205223" y="247225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Session based Authentication</a:t>
            </a:r>
            <a:endParaRPr/>
          </a:p>
        </p:txBody>
      </p:sp>
      <p:sp>
        <p:nvSpPr>
          <p:cNvPr id="165" name="Google Shape;165;g3441e215438_0_27"/>
          <p:cNvSpPr txBox="1"/>
          <p:nvPr>
            <p:ph idx="1" type="body"/>
          </p:nvPr>
        </p:nvSpPr>
        <p:spPr>
          <a:xfrm>
            <a:off x="301000" y="1096250"/>
            <a:ext cx="86853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What is it?</a:t>
            </a:r>
            <a:br>
              <a:rPr b="1" lang="en-US" sz="2200"/>
            </a:br>
            <a:r>
              <a:rPr lang="en-US" sz="2200"/>
              <a:t> Session-based authentication uses a server-side stored session to track the logged-in user.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User logs in</a:t>
            </a:r>
            <a:r>
              <a:rPr lang="en-US" sz="2200"/>
              <a:t> by submitting their credentials.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Server verifies credentials</a:t>
            </a:r>
            <a:r>
              <a:rPr lang="en-US" sz="2200"/>
              <a:t> and creates a unique session (usually a random ID).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Session data</a:t>
            </a:r>
            <a:r>
              <a:rPr lang="en-US" sz="2200"/>
              <a:t> (user ID, role, etc.) is stored on the server (memory, database, or cache).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/>
              <a:t>Server sends a </a:t>
            </a:r>
            <a:r>
              <a:rPr b="1" lang="en-US" sz="2200"/>
              <a:t>session ID</a:t>
            </a:r>
            <a:r>
              <a:rPr lang="en-US" sz="2200"/>
              <a:t> to the client via a cookie.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/>
              <a:t>On every request, the client </a:t>
            </a:r>
            <a:r>
              <a:rPr b="1" lang="en-US" sz="2200"/>
              <a:t>sends back the cookie</a:t>
            </a:r>
            <a:r>
              <a:rPr lang="en-US" sz="2200"/>
              <a:t>, and the server uses the session ID to retrieve the user's data.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d1d08e5b1_0_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JWT-Based Authentication</a:t>
            </a:r>
            <a:endParaRPr/>
          </a:p>
        </p:txBody>
      </p:sp>
      <p:sp>
        <p:nvSpPr>
          <p:cNvPr id="172" name="Google Shape;172;g34d1d08e5b1_0_6"/>
          <p:cNvSpPr txBox="1"/>
          <p:nvPr>
            <p:ph idx="1" type="body"/>
          </p:nvPr>
        </p:nvSpPr>
        <p:spPr>
          <a:xfrm>
            <a:off x="258000" y="1331250"/>
            <a:ext cx="8886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-US" sz="2200"/>
              <a:t>JSON Web Token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Server sends a signed </a:t>
            </a:r>
            <a:r>
              <a:rPr b="1" lang="en-US" sz="2200"/>
              <a:t>JSON Web Token</a:t>
            </a:r>
            <a:r>
              <a:rPr lang="en-US" sz="2200"/>
              <a:t> after login.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Client stores JWT (commonly in localStorage or cookies).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JWT is sent in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r>
              <a:rPr lang="en-US" sz="2200"/>
              <a:t> header on requests.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jsonwebtoken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d1d08e5b1_0_1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does a JWT look like?</a:t>
            </a:r>
            <a:endParaRPr/>
          </a:p>
        </p:txBody>
      </p:sp>
      <p:sp>
        <p:nvSpPr>
          <p:cNvPr id="179" name="Google Shape;179;g34d1d08e5b1_0_13"/>
          <p:cNvSpPr txBox="1"/>
          <p:nvPr>
            <p:ph idx="1" type="body"/>
          </p:nvPr>
        </p:nvSpPr>
        <p:spPr>
          <a:xfrm>
            <a:off x="527675" y="1152825"/>
            <a:ext cx="80019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 JWT is a string made up of </a:t>
            </a:r>
            <a:r>
              <a:rPr b="1" lang="en-US"/>
              <a:t>three parts</a:t>
            </a:r>
            <a:r>
              <a:rPr lang="en-US"/>
              <a:t>, separated by dots: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xxxxx.yyyyy.zzzzz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These are: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xxxxx</a:t>
            </a:r>
            <a:r>
              <a:rPr lang="en-US"/>
              <a:t> → Base64URL-encoded </a:t>
            </a:r>
            <a:r>
              <a:rPr b="1" lang="en-US"/>
              <a:t>Header</a:t>
            </a:r>
            <a:br>
              <a:rPr b="1" lang="en-US"/>
            </a:b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yyyyy</a:t>
            </a:r>
            <a:r>
              <a:rPr lang="en-US"/>
              <a:t> → Base64URL-encoded </a:t>
            </a:r>
            <a:r>
              <a:rPr b="1" lang="en-US"/>
              <a:t>Payload </a:t>
            </a:r>
            <a:r>
              <a:rPr lang="en-US"/>
              <a:t>Claims (user ID, role, expiration, etc.)</a:t>
            </a:r>
            <a:br>
              <a:rPr b="1" lang="en-US"/>
            </a:b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zzzzz</a:t>
            </a:r>
            <a:r>
              <a:rPr lang="en-US"/>
              <a:t> → Base64URL-encoded </a:t>
            </a:r>
            <a:r>
              <a:rPr b="1" lang="en-US"/>
              <a:t>Signature </a:t>
            </a:r>
            <a:r>
              <a:rPr lang="en-US"/>
              <a:t>Verifies the token wasn’t tampered with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1fea458ab_0_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</a:t>
            </a:r>
            <a:r>
              <a:rPr lang="en-US"/>
              <a:t> structure</a:t>
            </a:r>
            <a:endParaRPr/>
          </a:p>
        </p:txBody>
      </p:sp>
      <p:sp>
        <p:nvSpPr>
          <p:cNvPr id="186" name="Google Shape;186;g351fea458ab_0_22"/>
          <p:cNvSpPr txBox="1"/>
          <p:nvPr>
            <p:ph idx="1" type="body"/>
          </p:nvPr>
        </p:nvSpPr>
        <p:spPr>
          <a:xfrm>
            <a:off x="484700" y="1375725"/>
            <a:ext cx="73191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{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"alg": "HS256",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"typ": "JWT"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When Base64URL-encoded, it becomes: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eyJhbGciOiJIUzI1NiIsInR5cCI6IkpXVCJ9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This encoded string is the </a:t>
            </a:r>
            <a:r>
              <a:rPr b="1" lang="en-US" sz="2200"/>
              <a:t>xxxxx</a:t>
            </a:r>
            <a:r>
              <a:rPr lang="en-US" sz="2200"/>
              <a:t> part of the JWT.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d1d08e5b1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Payload structure</a:t>
            </a:r>
            <a:endParaRPr/>
          </a:p>
        </p:txBody>
      </p:sp>
      <p:sp>
        <p:nvSpPr>
          <p:cNvPr id="193" name="Google Shape;193;g34d1d08e5b1_0_21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{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"userId": "12345",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"role": "admin",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"exp": 1719940987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}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eyJ1c2VySWQiOiIxMjM0NTYiLCJyb2xlIjoiYWRtaW4iLCJleHAiOjE2OTUwNTY4MDB9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This becomes the </a:t>
            </a:r>
            <a:r>
              <a:rPr b="1" lang="en-US" sz="2200"/>
              <a:t>yyyyy</a:t>
            </a:r>
            <a:r>
              <a:rPr lang="en-US" sz="2200"/>
              <a:t> part.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