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Caveat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qWtIFRA+5H+dExScBTgOAQ9ne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bold.fntdata"/><Relationship Id="rId25" Type="http://schemas.openxmlformats.org/officeDocument/2006/relationships/font" Target="fonts/Caveat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d1d08e5b1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4d1d08e5b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34d1d08e5b1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d1d08e5b1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4d1d08e5b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34d1d08e5b1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de6454ee0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de6454ee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4de6454ee0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de6454ee0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4de6454ee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4de6454ee0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b178a6ba3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4b178a6ba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4b178a6ba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d1d08e5b1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4d1d08e5b1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34d1d08e5b1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2d2d22371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42d2d22371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342d2d22371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d1d08e5b1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4d1d08e5b1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34d1d08e5b1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d1d08e5b1_0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4d1d08e5b1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34d1d08e5b1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a54c1d362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4a54c1d36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34a54c1d362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41e215438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441e21543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3441e215438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b178a6ba3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4b178a6ba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4b178a6ba3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b178a6ba3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4b178a6ba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4b178a6ba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41e215438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41e21543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441e21543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2d2d22371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42d2d2237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42d2d22371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d1d08e5b1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4d1d08e5b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34d1d08e5b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d1d08e5b1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4d1d08e5b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34d1d08e5b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d1d08e5b1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4d1d08e5b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34d1d08e5b1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3725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1568"/>
                </a:srgbClr>
              </a:gs>
              <a:gs pos="36000">
                <a:srgbClr val="E8F5FB">
                  <a:alpha val="784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8627"/>
                </a:srgbClr>
              </a:gs>
              <a:gs pos="36000">
                <a:srgbClr val="E8F5FB">
                  <a:alpha val="1568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3529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5882"/>
                </a:srgbClr>
              </a:gs>
              <a:gs pos="36000">
                <a:srgbClr val="E8F5FB">
                  <a:alpha val="4705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2745"/>
                </a:srgbClr>
              </a:gs>
              <a:gs pos="36000">
                <a:srgbClr val="E8F5FB">
                  <a:alpha val="2745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3529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000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Web Programming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3257000" y="3697725"/>
            <a:ext cx="52551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Express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200">
                <a:solidFill>
                  <a:schemeClr val="dk1"/>
                </a:solidFill>
              </a:rPr>
              <a:t>NODE - request - response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2</a:t>
            </a:r>
            <a:r>
              <a:rPr lang="en-US" sz="2200">
                <a:solidFill>
                  <a:schemeClr val="dk1"/>
                </a:solidFill>
              </a:rPr>
              <a:t>4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Mahhek Khan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d1d08e5b1_0_35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Path Parameters (req.params)</a:t>
            </a:r>
            <a:endParaRPr/>
          </a:p>
        </p:txBody>
      </p:sp>
      <p:sp>
        <p:nvSpPr>
          <p:cNvPr id="203" name="Google Shape;203;g34d1d08e5b1_0_35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PATCH /items/12345678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application/json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"name": "Updated Item",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"quantity": 20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→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req.params.id === "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12345678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d1d08e5b1_0_42"/>
          <p:cNvSpPr txBox="1"/>
          <p:nvPr>
            <p:ph type="title"/>
          </p:nvPr>
        </p:nvSpPr>
        <p:spPr>
          <a:xfrm>
            <a:off x="206110" y="-93782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Query Parameters</a:t>
            </a:r>
            <a:endParaRPr/>
          </a:p>
        </p:txBody>
      </p:sp>
      <p:sp>
        <p:nvSpPr>
          <p:cNvPr id="210" name="Google Shape;210;g34d1d08e5b1_0_42"/>
          <p:cNvSpPr txBox="1"/>
          <p:nvPr/>
        </p:nvSpPr>
        <p:spPr>
          <a:xfrm>
            <a:off x="206100" y="1253725"/>
            <a:ext cx="8645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Data sent in the </a:t>
            </a:r>
            <a:r>
              <a:rPr b="1" lang="en-US" sz="2200">
                <a:solidFill>
                  <a:schemeClr val="dk1"/>
                </a:solidFill>
              </a:rPr>
              <a:t>URL after </a:t>
            </a:r>
            <a:r>
              <a:rPr b="1"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exports.searchItem = async (req, res) =&gt; {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const searchTerm = req.query.term;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URL: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/search?term=book</a:t>
            </a:r>
            <a:r>
              <a:rPr lang="en-US" sz="2200">
                <a:solidFill>
                  <a:schemeClr val="dk1"/>
                </a:solidFill>
              </a:rPr>
              <a:t> →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req.query.term === "book"</a:t>
            </a:r>
            <a:endParaRPr b="1"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de6454ee0_0_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Body Parameter</a:t>
            </a:r>
            <a:endParaRPr/>
          </a:p>
        </p:txBody>
      </p:sp>
      <p:sp>
        <p:nvSpPr>
          <p:cNvPr id="217" name="Google Shape;217;g34de6454ee0_0_4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Used in </a:t>
            </a:r>
            <a:r>
              <a:rPr b="1" lang="en-US" sz="2200"/>
              <a:t>POST/PUT/PATCH</a:t>
            </a:r>
            <a:r>
              <a:rPr lang="en-US" sz="2200"/>
              <a:t> requests</a:t>
            </a:r>
            <a:br>
              <a:rPr lang="en-US" sz="2200"/>
            </a:b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PATCH /items/12345678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application/json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"name": "Updated Item",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"quantity": 20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{ name, quantity } = req.body;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de6454ee0_0_1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Header, Method, URL</a:t>
            </a:r>
            <a:endParaRPr/>
          </a:p>
        </p:txBody>
      </p:sp>
      <p:sp>
        <p:nvSpPr>
          <p:cNvPr id="224" name="Google Shape;224;g34de6454ee0_0_10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exports.searchItem = async (req, res) =&gt;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	console.log('Method:', req.method);     	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e.g., "GET"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	console.log('URL:', req.url);           	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e.g., "/search?term=book"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	console.log('Headers:', req.headers);  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// logs all incoming headers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b178a6ba3_0_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Difference</a:t>
            </a:r>
            <a:endParaRPr/>
          </a:p>
        </p:txBody>
      </p:sp>
      <p:sp>
        <p:nvSpPr>
          <p:cNvPr id="231" name="Google Shape;231;g34b178a6ba3_0_4"/>
          <p:cNvSpPr txBox="1"/>
          <p:nvPr/>
        </p:nvSpPr>
        <p:spPr>
          <a:xfrm>
            <a:off x="484700" y="1300700"/>
            <a:ext cx="783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2" name="Google Shape;232;g34b178a6ba3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5518"/>
            <a:ext cx="8839200" cy="211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d1d08e5b1_0_2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res (Response) Object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9" name="Google Shape;239;g34d1d08e5b1_0_28"/>
          <p:cNvSpPr txBox="1"/>
          <p:nvPr>
            <p:ph idx="1" type="body"/>
          </p:nvPr>
        </p:nvSpPr>
        <p:spPr>
          <a:xfrm>
            <a:off x="645550" y="1331250"/>
            <a:ext cx="71448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Used to </a:t>
            </a:r>
            <a:r>
              <a:rPr b="1" lang="en-US" sz="2200"/>
              <a:t>send data back to the client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Common methods: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res.send()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res.json()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res.status()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res.redirect()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res.end()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2d2d22371_0_5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Response Type</a:t>
            </a:r>
            <a:endParaRPr/>
          </a:p>
        </p:txBody>
      </p:sp>
      <p:sp>
        <p:nvSpPr>
          <p:cNvPr id="246" name="Google Shape;246;g342d2d22371_0_57"/>
          <p:cNvSpPr txBox="1"/>
          <p:nvPr/>
        </p:nvSpPr>
        <p:spPr>
          <a:xfrm>
            <a:off x="332200" y="1425175"/>
            <a:ext cx="8811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res.send()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Sends a plain response (string, number, HTML)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res.send("Hello");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res.json()</a:t>
            </a:r>
            <a:endParaRPr sz="2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Sends a JSON response (Content-Type = application/json)</a:t>
            </a:r>
            <a:endParaRPr sz="2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res.json({ message: "Success" });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res.status()</a:t>
            </a:r>
            <a:endParaRPr sz="2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Sets HTTP status code before sending a response</a:t>
            </a:r>
            <a:endParaRPr sz="2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res.status(404).send("Not Found");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d1d08e5b1_0_6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Statuses</a:t>
            </a:r>
            <a:endParaRPr/>
          </a:p>
        </p:txBody>
      </p:sp>
      <p:pic>
        <p:nvPicPr>
          <p:cNvPr id="253" name="Google Shape;253;g34d1d08e5b1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00" y="1555468"/>
            <a:ext cx="8189536" cy="470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d1d08e5b1_0_74"/>
          <p:cNvSpPr txBox="1"/>
          <p:nvPr>
            <p:ph type="title"/>
          </p:nvPr>
        </p:nvSpPr>
        <p:spPr>
          <a:xfrm>
            <a:off x="0" y="0"/>
            <a:ext cx="91440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Examples of Status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0" name="Google Shape;260;g34d1d08e5b1_0_74"/>
          <p:cNvSpPr txBox="1"/>
          <p:nvPr>
            <p:ph idx="1" type="body"/>
          </p:nvPr>
        </p:nvSpPr>
        <p:spPr>
          <a:xfrm>
            <a:off x="99025" y="739500"/>
            <a:ext cx="9045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Sending 200 (OK)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solidFill>
                  <a:srgbClr val="188038"/>
                </a:solidFill>
              </a:rPr>
              <a:t>res.status(200).json({ message: "Success" });</a:t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200"/>
              <a:t>Sending 201 (Created)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solidFill>
                  <a:srgbClr val="188038"/>
                </a:solidFill>
              </a:rPr>
              <a:t>res.status(201).json({ message: "Item Created" });</a:t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200"/>
              <a:t>Sending 404 (Not Found)</a:t>
            </a:r>
            <a:endParaRPr b="1"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solidFill>
                  <a:srgbClr val="188038"/>
                </a:solidFill>
              </a:rPr>
              <a:t>res.status(404).send("Item not found");</a:t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200"/>
              <a:t>Sending 500 (Server Error)</a:t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solidFill>
                  <a:srgbClr val="188038"/>
                </a:solidFill>
              </a:rPr>
              <a:t>res.status(500).json({ error: "Something went wrong" });</a:t>
            </a:r>
            <a:endParaRPr sz="22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a54c1d362_0_10"/>
          <p:cNvSpPr txBox="1"/>
          <p:nvPr>
            <p:ph type="title"/>
          </p:nvPr>
        </p:nvSpPr>
        <p:spPr>
          <a:xfrm>
            <a:off x="409698" y="0"/>
            <a:ext cx="81735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Sending user example</a:t>
            </a:r>
            <a:endParaRPr/>
          </a:p>
        </p:txBody>
      </p:sp>
      <p:sp>
        <p:nvSpPr>
          <p:cNvPr id="267" name="Google Shape;267;g34a54c1d362_0_10"/>
          <p:cNvSpPr txBox="1"/>
          <p:nvPr>
            <p:ph idx="1" type="body"/>
          </p:nvPr>
        </p:nvSpPr>
        <p:spPr>
          <a:xfrm>
            <a:off x="409700" y="720475"/>
            <a:ext cx="8769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 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res.status(200).json(user); </a:t>
            </a:r>
            <a:r>
              <a:rPr lang="en-US" sz="2200">
                <a:solidFill>
                  <a:srgbClr val="188038"/>
                </a:solidFill>
              </a:rPr>
              <a:t>// send user with 200 OK</a:t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res.status(200)</a:t>
            </a:r>
            <a:r>
              <a:rPr lang="en-US" sz="2200"/>
              <a:t> sets the response status code to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200 OK</a:t>
            </a:r>
            <a:r>
              <a:rPr lang="en-US" sz="2200"/>
              <a:t>.</a:t>
            </a:r>
            <a:br>
              <a:rPr lang="en-US" sz="2200"/>
            </a:b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.json(user)</a:t>
            </a:r>
            <a:r>
              <a:rPr lang="en-US" sz="2200"/>
              <a:t> sends the user object in JSON format: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{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"id": 1,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"name": "John Doe",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"email": "john@example.com"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}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1e215438_0_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Express?</a:t>
            </a:r>
            <a:endParaRPr/>
          </a:p>
        </p:txBody>
      </p:sp>
      <p:sp>
        <p:nvSpPr>
          <p:cNvPr id="144" name="Google Shape;144;g3441e215438_0_21"/>
          <p:cNvSpPr txBox="1"/>
          <p:nvPr>
            <p:ph idx="1" type="body"/>
          </p:nvPr>
        </p:nvSpPr>
        <p:spPr>
          <a:xfrm>
            <a:off x="580450" y="1493975"/>
            <a:ext cx="7728600" cy="4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Express is a </a:t>
            </a:r>
            <a:r>
              <a:rPr b="1" lang="en-US" sz="2200"/>
              <a:t>minimal and flexible Node.js web framework</a:t>
            </a:r>
            <a:r>
              <a:rPr lang="en-US" sz="2200"/>
              <a:t>.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It simplifies building </a:t>
            </a:r>
            <a:r>
              <a:rPr b="1" lang="en-US" sz="2200"/>
              <a:t>web servers and APIs</a:t>
            </a:r>
            <a:r>
              <a:rPr lang="en-US" sz="2200"/>
              <a:t>.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Built on top of Node.js’s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</a:t>
            </a:r>
            <a:r>
              <a:rPr lang="en-US" sz="2200"/>
              <a:t> module.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Handles </a:t>
            </a:r>
            <a:r>
              <a:rPr b="1" lang="en-US" sz="2200"/>
              <a:t>routing, middleware, request/response</a:t>
            </a:r>
            <a:r>
              <a:rPr lang="en-US" sz="2200"/>
              <a:t> easily.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"Express helps you build fast and clean server-side applications."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b178a6ba3_0_2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Why Use Express?</a:t>
            </a:r>
            <a:endParaRPr/>
          </a:p>
        </p:txBody>
      </p:sp>
      <p:pic>
        <p:nvPicPr>
          <p:cNvPr id="151" name="Google Shape;151;g34b178a6ba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9333"/>
            <a:ext cx="9144001" cy="367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b178a6ba3_0_1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Core Features</a:t>
            </a:r>
            <a:endParaRPr/>
          </a:p>
        </p:txBody>
      </p:sp>
      <p:sp>
        <p:nvSpPr>
          <p:cNvPr id="158" name="Google Shape;158;g34b178a6ba3_0_12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Routing:</a:t>
            </a:r>
            <a:r>
              <a:rPr lang="en-US" sz="2200"/>
              <a:t> Define URLs and methods easily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Middleware:</a:t>
            </a:r>
            <a:r>
              <a:rPr lang="en-US" sz="2200"/>
              <a:t> Code that runs before the route handler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-US" sz="2200"/>
              <a:t>Error Handling:</a:t>
            </a:r>
            <a:r>
              <a:rPr lang="en-US" sz="2200"/>
              <a:t> Built-in tools for handling errors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Request &amp; Response Utilities:</a:t>
            </a:r>
            <a:r>
              <a:rPr lang="en-US" sz="2200"/>
              <a:t> Send JSON, status codes, etc.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41e215438_0_27"/>
          <p:cNvSpPr txBox="1"/>
          <p:nvPr>
            <p:ph type="title"/>
          </p:nvPr>
        </p:nvSpPr>
        <p:spPr>
          <a:xfrm>
            <a:off x="205235" y="2472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Common Express Methods</a:t>
            </a:r>
            <a:endParaRPr/>
          </a:p>
        </p:txBody>
      </p:sp>
      <p:pic>
        <p:nvPicPr>
          <p:cNvPr id="165" name="Google Shape;165;g3441e215438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575" y="1156640"/>
            <a:ext cx="9144001" cy="5701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2d2d22371_0_3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Node.js </a:t>
            </a:r>
            <a:r>
              <a:rPr lang="en-US"/>
              <a:t>without</a:t>
            </a:r>
            <a:r>
              <a:rPr lang="en-US"/>
              <a:t> Express</a:t>
            </a:r>
            <a:endParaRPr/>
          </a:p>
        </p:txBody>
      </p:sp>
      <p:sp>
        <p:nvSpPr>
          <p:cNvPr id="172" name="Google Shape;172;g342d2d22371_0_39"/>
          <p:cNvSpPr txBox="1"/>
          <p:nvPr/>
        </p:nvSpPr>
        <p:spPr>
          <a:xfrm>
            <a:off x="484700" y="1300700"/>
            <a:ext cx="783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3" name="Google Shape;173;g342d2d22371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6193"/>
            <a:ext cx="8839202" cy="459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d1d08e5b1_0_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Node.js with Express</a:t>
            </a:r>
            <a:endParaRPr/>
          </a:p>
        </p:txBody>
      </p:sp>
      <p:sp>
        <p:nvSpPr>
          <p:cNvPr id="180" name="Google Shape;180;g34d1d08e5b1_0_6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81" name="Google Shape;181;g34d1d08e5b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7151"/>
            <a:ext cx="9144001" cy="332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d1d08e5b1_0_1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req and res?</a:t>
            </a:r>
            <a:endParaRPr/>
          </a:p>
        </p:txBody>
      </p:sp>
      <p:sp>
        <p:nvSpPr>
          <p:cNvPr id="188" name="Google Shape;188;g34d1d08e5b1_0_13"/>
          <p:cNvSpPr txBox="1"/>
          <p:nvPr>
            <p:ph idx="1" type="body"/>
          </p:nvPr>
        </p:nvSpPr>
        <p:spPr>
          <a:xfrm>
            <a:off x="527675" y="1152825"/>
            <a:ext cx="80019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In Express, every route handler gets two key objects: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lang="en-US" sz="2200"/>
              <a:t>: represents the </a:t>
            </a:r>
            <a:r>
              <a:rPr b="1" lang="en-US" sz="2200"/>
              <a:t>HTTP request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lang="en-US" sz="2200"/>
              <a:t>: represents the </a:t>
            </a:r>
            <a:r>
              <a:rPr b="1" lang="en-US" sz="2200"/>
              <a:t>HTTP response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9" name="Google Shape;189;g34d1d08e5b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7671"/>
            <a:ext cx="9143999" cy="2948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d1d08e5b1_0_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req object</a:t>
            </a:r>
            <a:endParaRPr/>
          </a:p>
        </p:txBody>
      </p:sp>
      <p:sp>
        <p:nvSpPr>
          <p:cNvPr id="196" name="Google Shape;196;g34d1d08e5b1_0_21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Contains information sent </a:t>
            </a:r>
            <a:r>
              <a:rPr b="1" lang="en-US" sz="2200"/>
              <a:t>from client to server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Common properties: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req.params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req.query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req.body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req.headers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req.method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req.url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