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embeddedFontLst>
    <p:embeddedFont>
      <p:font typeface="Caveat"/>
      <p:regular r:id="rId27"/>
      <p:bold r:id="rId28"/>
    </p:embeddedFon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3" roundtripDataSignature="AMtx7mhDDBXM1pLjEUBTk2/CYo5ivFdm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aveat-bold.fntdata"/><Relationship Id="rId27" Type="http://schemas.openxmlformats.org/officeDocument/2006/relationships/font" Target="fonts/Cave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</a:t>
            </a:r>
            <a:endParaRPr/>
          </a:p>
        </p:txBody>
      </p:sp>
      <p:sp>
        <p:nvSpPr>
          <p:cNvPr id="132" name="Google Shape;13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4d1d08e5b1_0_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34d1d08e5b1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34d1d08e5b1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4e7eab0dc_0_5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4e7eab0dc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354e7eab0dc_0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4e7eab0dc_0_5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4e7eab0dc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354e7eab0dc_0_5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51fea458ab_0_6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351fea458ab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g351fea458ab_0_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4e7eab0dc_0_7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354e7eab0dc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g354e7eab0dc_0_7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4e7eab0dc_0_8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354e7eab0dc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g354e7eab0dc_0_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4e7eab0dc_0_1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354e7eab0dc_0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g354e7eab0dc_0_1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4e7eab0dc_0_9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54e7eab0dc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354e7eab0dc_0_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4de6454ee0_0_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34de6454ee0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g34de6454ee0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4e7eab0dc_0_1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4e7eab0dc_0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354e7eab0dc_0_1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b178a6ba3_0_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34b178a6ba3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34b178a6ba3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4e7eab0dc_0_10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4e7eab0dc_0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354e7eab0dc_0_10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4e7eab0dc_0_1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354e7eab0dc_0_1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g354e7eab0dc_0_1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4e7eab0dc_0_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4e7eab0dc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354e7eab0dc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4e7eab0dc_0_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4e7eab0dc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354e7eab0dc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b178a6ba3_0_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34b178a6ba3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34b178a6ba3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41e215438_0_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3441e215438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g3441e215438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d1d08e5b1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34d1d08e5b1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g34d1d08e5b1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4d1d08e5b1_0_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34d1d08e5b1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34d1d08e5b1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1fea458ab_0_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351fea458ab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g351fea458ab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/>
          <p:nvPr>
            <p:ph type="ctrTitle"/>
          </p:nvPr>
        </p:nvSpPr>
        <p:spPr>
          <a:xfrm>
            <a:off x="866442" y="1447801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9"/>
          <p:cNvSpPr txBox="1"/>
          <p:nvPr>
            <p:ph idx="1" type="subTitle"/>
          </p:nvPr>
        </p:nvSpPr>
        <p:spPr>
          <a:xfrm>
            <a:off x="866442" y="4777380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EFF8FC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2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2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8"/>
          <p:cNvSpPr txBox="1"/>
          <p:nvPr>
            <p:ph type="title"/>
          </p:nvPr>
        </p:nvSpPr>
        <p:spPr>
          <a:xfrm>
            <a:off x="866443" y="4800587"/>
            <a:ext cx="66209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/>
          <p:nvPr>
            <p:ph idx="2" type="pic"/>
          </p:nvPr>
        </p:nvSpPr>
        <p:spPr>
          <a:xfrm>
            <a:off x="866442" y="685800"/>
            <a:ext cx="662096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0000"/>
              </a:srgbClr>
            </a:outerShdw>
          </a:effectLst>
        </p:spPr>
      </p:sp>
      <p:sp>
        <p:nvSpPr>
          <p:cNvPr id="71" name="Google Shape;71;p38"/>
          <p:cNvSpPr txBox="1"/>
          <p:nvPr>
            <p:ph idx="1" type="body"/>
          </p:nvPr>
        </p:nvSpPr>
        <p:spPr>
          <a:xfrm>
            <a:off x="866443" y="5367325"/>
            <a:ext cx="66209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2" name="Google Shape;72;p3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3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 txBox="1"/>
          <p:nvPr>
            <p:ph type="title"/>
          </p:nvPr>
        </p:nvSpPr>
        <p:spPr>
          <a:xfrm>
            <a:off x="866442" y="1447800"/>
            <a:ext cx="6620968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" type="body"/>
          </p:nvPr>
        </p:nvSpPr>
        <p:spPr>
          <a:xfrm>
            <a:off x="866442" y="3657600"/>
            <a:ext cx="6620968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7" name="Google Shape;77;p3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3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0"/>
          <p:cNvSpPr txBox="1"/>
          <p:nvPr>
            <p:ph type="title"/>
          </p:nvPr>
        </p:nvSpPr>
        <p:spPr>
          <a:xfrm>
            <a:off x="1181409" y="1447800"/>
            <a:ext cx="6001049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" type="body"/>
          </p:nvPr>
        </p:nvSpPr>
        <p:spPr>
          <a:xfrm>
            <a:off x="1448177" y="3771174"/>
            <a:ext cx="546115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FF8F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2" name="Google Shape;82;p40"/>
          <p:cNvSpPr txBox="1"/>
          <p:nvPr>
            <p:ph idx="2" type="body"/>
          </p:nvPr>
        </p:nvSpPr>
        <p:spPr>
          <a:xfrm>
            <a:off x="866442" y="4350657"/>
            <a:ext cx="6620968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3" name="Google Shape;83;p4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p4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Google Shape;85;p4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n-US" sz="12200" u="none" cap="none" strike="noStrike">
                <a:solidFill>
                  <a:srgbClr val="EFF8F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0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n-US" sz="12200" u="none" cap="none" strike="noStrike">
                <a:solidFill>
                  <a:srgbClr val="EFF8FC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1"/>
          <p:cNvSpPr txBox="1"/>
          <p:nvPr>
            <p:ph type="title"/>
          </p:nvPr>
        </p:nvSpPr>
        <p:spPr>
          <a:xfrm>
            <a:off x="866441" y="3124201"/>
            <a:ext cx="6620969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1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0" name="Google Shape;90;p4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1" name="Google Shape;91;p4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2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2"/>
          <p:cNvSpPr txBox="1"/>
          <p:nvPr>
            <p:ph idx="1" type="body"/>
          </p:nvPr>
        </p:nvSpPr>
        <p:spPr>
          <a:xfrm>
            <a:off x="474834" y="1981200"/>
            <a:ext cx="22107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5" name="Google Shape;95;p42"/>
          <p:cNvSpPr txBox="1"/>
          <p:nvPr>
            <p:ph idx="2" type="body"/>
          </p:nvPr>
        </p:nvSpPr>
        <p:spPr>
          <a:xfrm>
            <a:off x="489475" y="2667000"/>
            <a:ext cx="219608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6" name="Google Shape;96;p42"/>
          <p:cNvSpPr txBox="1"/>
          <p:nvPr>
            <p:ph idx="3" type="body"/>
          </p:nvPr>
        </p:nvSpPr>
        <p:spPr>
          <a:xfrm>
            <a:off x="2913504" y="1981200"/>
            <a:ext cx="22027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7" name="Google Shape;97;p42"/>
          <p:cNvSpPr txBox="1"/>
          <p:nvPr>
            <p:ph idx="4" type="body"/>
          </p:nvPr>
        </p:nvSpPr>
        <p:spPr>
          <a:xfrm>
            <a:off x="2905586" y="2667000"/>
            <a:ext cx="2210671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8" name="Google Shape;98;p42"/>
          <p:cNvSpPr txBox="1"/>
          <p:nvPr>
            <p:ph idx="5" type="body"/>
          </p:nvPr>
        </p:nvSpPr>
        <p:spPr>
          <a:xfrm>
            <a:off x="5344917" y="1981200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9" name="Google Shape;99;p42"/>
          <p:cNvSpPr txBox="1"/>
          <p:nvPr>
            <p:ph idx="6" type="body"/>
          </p:nvPr>
        </p:nvSpPr>
        <p:spPr>
          <a:xfrm>
            <a:off x="5344917" y="2667000"/>
            <a:ext cx="2199658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00" name="Google Shape;100;p42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42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4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3" name="Google Shape;103;p4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3"/>
          <p:cNvSpPr txBox="1"/>
          <p:nvPr>
            <p:ph idx="1" type="body"/>
          </p:nvPr>
        </p:nvSpPr>
        <p:spPr>
          <a:xfrm>
            <a:off x="489475" y="4250949"/>
            <a:ext cx="2205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43"/>
          <p:cNvSpPr/>
          <p:nvPr>
            <p:ph idx="2" type="pic"/>
          </p:nvPr>
        </p:nvSpPr>
        <p:spPr>
          <a:xfrm>
            <a:off x="489475" y="2209800"/>
            <a:ext cx="22056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0000"/>
              </a:srgbClr>
            </a:outerShdw>
          </a:effectLst>
        </p:spPr>
      </p:sp>
      <p:sp>
        <p:nvSpPr>
          <p:cNvPr id="108" name="Google Shape;108;p43"/>
          <p:cNvSpPr txBox="1"/>
          <p:nvPr>
            <p:ph idx="3" type="body"/>
          </p:nvPr>
        </p:nvSpPr>
        <p:spPr>
          <a:xfrm>
            <a:off x="489475" y="4827212"/>
            <a:ext cx="2205612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9" name="Google Shape;109;p43"/>
          <p:cNvSpPr txBox="1"/>
          <p:nvPr>
            <p:ph idx="4" type="body"/>
          </p:nvPr>
        </p:nvSpPr>
        <p:spPr>
          <a:xfrm>
            <a:off x="2917792" y="4250949"/>
            <a:ext cx="21984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0" name="Google Shape;110;p43"/>
          <p:cNvSpPr/>
          <p:nvPr>
            <p:ph idx="5" type="pic"/>
          </p:nvPr>
        </p:nvSpPr>
        <p:spPr>
          <a:xfrm>
            <a:off x="2917791" y="2209800"/>
            <a:ext cx="2198466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0000"/>
              </a:srgbClr>
            </a:outerShdw>
          </a:effectLst>
        </p:spPr>
      </p:sp>
      <p:sp>
        <p:nvSpPr>
          <p:cNvPr id="111" name="Google Shape;111;p43"/>
          <p:cNvSpPr txBox="1"/>
          <p:nvPr>
            <p:ph idx="6" type="body"/>
          </p:nvPr>
        </p:nvSpPr>
        <p:spPr>
          <a:xfrm>
            <a:off x="2916776" y="4827211"/>
            <a:ext cx="2201378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2" name="Google Shape;112;p43"/>
          <p:cNvSpPr txBox="1"/>
          <p:nvPr>
            <p:ph idx="7" type="body"/>
          </p:nvPr>
        </p:nvSpPr>
        <p:spPr>
          <a:xfrm>
            <a:off x="5344917" y="4250949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3" name="Google Shape;113;p43"/>
          <p:cNvSpPr/>
          <p:nvPr>
            <p:ph idx="8" type="pic"/>
          </p:nvPr>
        </p:nvSpPr>
        <p:spPr>
          <a:xfrm>
            <a:off x="5344916" y="2209800"/>
            <a:ext cx="2199658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0000"/>
              </a:srgbClr>
            </a:outerShdw>
          </a:effectLst>
        </p:spPr>
      </p:sp>
      <p:sp>
        <p:nvSpPr>
          <p:cNvPr id="114" name="Google Shape;114;p43"/>
          <p:cNvSpPr txBox="1"/>
          <p:nvPr>
            <p:ph idx="9" type="body"/>
          </p:nvPr>
        </p:nvSpPr>
        <p:spPr>
          <a:xfrm>
            <a:off x="5344824" y="4827209"/>
            <a:ext cx="2202571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5" name="Google Shape;115;p43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43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4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8" name="Google Shape;118;p4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4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4"/>
          <p:cNvSpPr txBox="1"/>
          <p:nvPr>
            <p:ph idx="1" type="body"/>
          </p:nvPr>
        </p:nvSpPr>
        <p:spPr>
          <a:xfrm rot="5400000">
            <a:off x="2085787" y="794839"/>
            <a:ext cx="4195481" cy="671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2" name="Google Shape;122;p4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3" name="Google Shape;123;p4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5"/>
          <p:cNvSpPr txBox="1"/>
          <p:nvPr>
            <p:ph type="title"/>
          </p:nvPr>
        </p:nvSpPr>
        <p:spPr>
          <a:xfrm rot="5400000">
            <a:off x="3974116" y="2685880"/>
            <a:ext cx="5826125" cy="13147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5"/>
          <p:cNvSpPr txBox="1"/>
          <p:nvPr>
            <p:ph idx="1" type="body"/>
          </p:nvPr>
        </p:nvSpPr>
        <p:spPr>
          <a:xfrm rot="5400000">
            <a:off x="532314" y="730366"/>
            <a:ext cx="5483134" cy="55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4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8" name="Google Shape;128;p4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8" name="Google Shape;28;p3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3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/>
          <p:nvPr>
            <p:ph type="title"/>
          </p:nvPr>
        </p:nvSpPr>
        <p:spPr>
          <a:xfrm>
            <a:off x="866443" y="2861734"/>
            <a:ext cx="662096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3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3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" type="body"/>
          </p:nvPr>
        </p:nvSpPr>
        <p:spPr>
          <a:xfrm>
            <a:off x="827700" y="2060576"/>
            <a:ext cx="3298113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8" name="Google Shape;38;p32"/>
          <p:cNvSpPr txBox="1"/>
          <p:nvPr>
            <p:ph idx="2" type="body"/>
          </p:nvPr>
        </p:nvSpPr>
        <p:spPr>
          <a:xfrm>
            <a:off x="4241975" y="2056093"/>
            <a:ext cx="3298115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9" name="Google Shape;39;p3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3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" type="body"/>
          </p:nvPr>
        </p:nvSpPr>
        <p:spPr>
          <a:xfrm>
            <a:off x="827700" y="1905000"/>
            <a:ext cx="3298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4" name="Google Shape;44;p33"/>
          <p:cNvSpPr txBox="1"/>
          <p:nvPr>
            <p:ph idx="2" type="body"/>
          </p:nvPr>
        </p:nvSpPr>
        <p:spPr>
          <a:xfrm>
            <a:off x="827700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5" name="Google Shape;45;p33"/>
          <p:cNvSpPr txBox="1"/>
          <p:nvPr>
            <p:ph idx="3" type="body"/>
          </p:nvPr>
        </p:nvSpPr>
        <p:spPr>
          <a:xfrm>
            <a:off x="4241976" y="1905000"/>
            <a:ext cx="3298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6" name="Google Shape;46;p33"/>
          <p:cNvSpPr txBox="1"/>
          <p:nvPr>
            <p:ph idx="4" type="body"/>
          </p:nvPr>
        </p:nvSpPr>
        <p:spPr>
          <a:xfrm>
            <a:off x="4241976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7" name="Google Shape;47;p3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Google Shape;48;p3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3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6"/>
          <p:cNvSpPr txBox="1"/>
          <p:nvPr>
            <p:ph type="title"/>
          </p:nvPr>
        </p:nvSpPr>
        <p:spPr>
          <a:xfrm>
            <a:off x="866441" y="1447800"/>
            <a:ext cx="255146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6"/>
          <p:cNvSpPr txBox="1"/>
          <p:nvPr>
            <p:ph idx="1" type="body"/>
          </p:nvPr>
        </p:nvSpPr>
        <p:spPr>
          <a:xfrm>
            <a:off x="3589397" y="1447800"/>
            <a:ext cx="389801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59" name="Google Shape;59;p36"/>
          <p:cNvSpPr txBox="1"/>
          <p:nvPr>
            <p:ph idx="2" type="body"/>
          </p:nvPr>
        </p:nvSpPr>
        <p:spPr>
          <a:xfrm>
            <a:off x="866441" y="3129281"/>
            <a:ext cx="2551462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0" name="Google Shape;60;p3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3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7"/>
          <p:cNvSpPr txBox="1"/>
          <p:nvPr>
            <p:ph type="title"/>
          </p:nvPr>
        </p:nvSpPr>
        <p:spPr>
          <a:xfrm>
            <a:off x="865656" y="1854192"/>
            <a:ext cx="3820674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/>
          <p:nvPr>
            <p:ph idx="2" type="pic"/>
          </p:nvPr>
        </p:nvSpPr>
        <p:spPr>
          <a:xfrm>
            <a:off x="5213517" y="1143000"/>
            <a:ext cx="2400925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0000"/>
              </a:srgbClr>
            </a:outerShdw>
          </a:effectLst>
        </p:spPr>
      </p:sp>
      <p:sp>
        <p:nvSpPr>
          <p:cNvPr id="65" name="Google Shape;65;p37"/>
          <p:cNvSpPr txBox="1"/>
          <p:nvPr>
            <p:ph idx="1" type="body"/>
          </p:nvPr>
        </p:nvSpPr>
        <p:spPr>
          <a:xfrm>
            <a:off x="866441" y="3657600"/>
            <a:ext cx="381472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6" name="Google Shape;66;p3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3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>
            <a:alpha val="13333"/>
          </a:scheme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>
            <a:gsLst>
              <a:gs pos="0">
                <a:srgbClr val="E8F5FB">
                  <a:alpha val="1176"/>
                </a:srgbClr>
              </a:gs>
              <a:gs pos="36000">
                <a:srgbClr val="E8F5FB">
                  <a:alpha val="392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8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>
            <a:gsLst>
              <a:gs pos="0">
                <a:srgbClr val="E8F5FB">
                  <a:alpha val="8235"/>
                </a:srgbClr>
              </a:gs>
              <a:gs pos="36000">
                <a:srgbClr val="E8F5FB">
                  <a:alpha val="1176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8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>
            <a:gsLst>
              <a:gs pos="0">
                <a:srgbClr val="E8F5FB">
                  <a:alpha val="3137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8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>
            <a:gsLst>
              <a:gs pos="0">
                <a:srgbClr val="E8F5FB">
                  <a:alpha val="5490"/>
                </a:srgbClr>
              </a:gs>
              <a:gs pos="36000">
                <a:srgbClr val="E8F5FB">
                  <a:alpha val="4313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8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>
            <a:gsLst>
              <a:gs pos="0">
                <a:srgbClr val="E8F5FB">
                  <a:alpha val="2352"/>
                </a:srgbClr>
              </a:gs>
              <a:gs pos="36000">
                <a:srgbClr val="E8F5FB">
                  <a:alpha val="2352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8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8" name="Google Shape;18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27366" y="76200"/>
            <a:ext cx="922356" cy="922356"/>
          </a:xfrm>
          <a:prstGeom prst="rect">
            <a:avLst/>
          </a:prstGeom>
          <a:noFill/>
          <a:ln>
            <a:noFill/>
          </a:ln>
          <a:effectLst>
            <a:outerShdw blurRad="127000" rotWithShape="0" algn="tl">
              <a:srgbClr val="000000">
                <a:alpha val="83137"/>
              </a:srgbClr>
            </a:outerShdw>
          </a:effectLst>
        </p:spPr>
      </p:pic>
      <p:sp>
        <p:nvSpPr>
          <p:cNvPr id="19" name="Google Shape;19;p28"/>
          <p:cNvSpPr/>
          <p:nvPr/>
        </p:nvSpPr>
        <p:spPr>
          <a:xfrm>
            <a:off x="12584" y="6248406"/>
            <a:ext cx="9118832" cy="609594"/>
          </a:xfrm>
          <a:prstGeom prst="rect">
            <a:avLst/>
          </a:prstGeom>
          <a:solidFill>
            <a:srgbClr val="0B2036">
              <a:alpha val="80000"/>
            </a:srgbClr>
          </a:solidFill>
          <a:ln cap="flat" cmpd="dbl" w="28575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800100" y="127635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/>
              <a:t>Web Programming</a:t>
            </a:r>
            <a:endParaRPr/>
          </a:p>
        </p:txBody>
      </p:sp>
      <p:pic>
        <p:nvPicPr>
          <p:cNvPr id="135" name="Google Shape;135;p1"/>
          <p:cNvPicPr preferRelativeResize="0"/>
          <p:nvPr/>
        </p:nvPicPr>
        <p:blipFill rotWithShape="1">
          <a:blip r:embed="rId3">
            <a:alphaModFix/>
          </a:blip>
          <a:srcRect b="0" l="0" r="0" t="50000"/>
          <a:stretch/>
        </p:blipFill>
        <p:spPr>
          <a:xfrm>
            <a:off x="1066800" y="3362325"/>
            <a:ext cx="7623175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"/>
          <p:cNvSpPr txBox="1"/>
          <p:nvPr/>
        </p:nvSpPr>
        <p:spPr>
          <a:xfrm>
            <a:off x="3257000" y="3697725"/>
            <a:ext cx="5255100" cy="12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-</a:t>
            </a:r>
            <a:r>
              <a:rPr lang="en-US" sz="2200">
                <a:solidFill>
                  <a:schemeClr val="dk1"/>
                </a:solidFill>
              </a:rPr>
              <a:t> Cookies - Error Handling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2</a:t>
            </a:r>
            <a:r>
              <a:rPr lang="en-US" sz="2200">
                <a:solidFill>
                  <a:schemeClr val="dk1"/>
                </a:solidFill>
              </a:rPr>
              <a:t>7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Mahhek Khan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2106850" y="450530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1" sz="32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4d1d08e5b1_0_35"/>
          <p:cNvSpPr txBox="1"/>
          <p:nvPr>
            <p:ph type="title"/>
          </p:nvPr>
        </p:nvSpPr>
        <p:spPr>
          <a:xfrm>
            <a:off x="366560" y="366743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Error handling middleware</a:t>
            </a:r>
            <a:endParaRPr/>
          </a:p>
        </p:txBody>
      </p:sp>
      <p:sp>
        <p:nvSpPr>
          <p:cNvPr id="202" name="Google Shape;202;g34d1d08e5b1_0_35"/>
          <p:cNvSpPr txBox="1"/>
          <p:nvPr>
            <p:ph idx="1" type="body"/>
          </p:nvPr>
        </p:nvSpPr>
        <p:spPr>
          <a:xfrm>
            <a:off x="183700" y="1686000"/>
            <a:ext cx="86736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2200"/>
              <a:t>Middleware Error Handling in Express (without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try-catch</a:t>
            </a:r>
            <a:r>
              <a:rPr lang="en-US" sz="2200"/>
              <a:t>)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Use Async Error Handling Middleware</a:t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Express doesn’t catch errors thrown in async route handlers by default. 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4e7eab0dc_0_57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Without Error handling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Route.js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g354e7eab0dc_0_57" title="Screenshot 2025-05-06 at 5.24.21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8475" y="2069715"/>
            <a:ext cx="9144000" cy="284412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354e7eab0dc_0_57"/>
          <p:cNvSpPr txBox="1"/>
          <p:nvPr/>
        </p:nvSpPr>
        <p:spPr>
          <a:xfrm>
            <a:off x="-68475" y="4963775"/>
            <a:ext cx="91440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Problem: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try-catch</a:t>
            </a:r>
            <a:r>
              <a:rPr lang="en-US" sz="2200">
                <a:solidFill>
                  <a:schemeClr val="dk1"/>
                </a:solidFill>
              </a:rPr>
              <a:t> is inside every controller, cluttering logic and repeating error handling.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4e7eab0dc_0_50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Without Error handling - Controller</a:t>
            </a:r>
            <a:endParaRPr/>
          </a:p>
        </p:txBody>
      </p:sp>
      <p:sp>
        <p:nvSpPr>
          <p:cNvPr id="217" name="Google Shape;217;g354e7eab0dc_0_50"/>
          <p:cNvSpPr txBox="1"/>
          <p:nvPr>
            <p:ph idx="1" type="body"/>
          </p:nvPr>
        </p:nvSpPr>
        <p:spPr>
          <a:xfrm>
            <a:off x="827700" y="2052925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g354e7eab0dc_0_50" title="Screenshot 2025-05-06 at 5.23.53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7475" y="1748075"/>
            <a:ext cx="9143999" cy="499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1fea458ab_0_60"/>
          <p:cNvSpPr txBox="1"/>
          <p:nvPr>
            <p:ph type="title"/>
          </p:nvPr>
        </p:nvSpPr>
        <p:spPr>
          <a:xfrm>
            <a:off x="484698" y="452725"/>
            <a:ext cx="86592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With AyncHandler + ErrorHandler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Route.js</a:t>
            </a:r>
            <a:endParaRPr/>
          </a:p>
        </p:txBody>
      </p:sp>
      <p:pic>
        <p:nvPicPr>
          <p:cNvPr id="225" name="Google Shape;225;g351fea458ab_0_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50" y="2001225"/>
            <a:ext cx="8839203" cy="2855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4e7eab0dc_0_76"/>
          <p:cNvSpPr txBox="1"/>
          <p:nvPr>
            <p:ph type="title"/>
          </p:nvPr>
        </p:nvSpPr>
        <p:spPr>
          <a:xfrm>
            <a:off x="484698" y="452725"/>
            <a:ext cx="86592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With AyncHandler + ErrorHandler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index.js</a:t>
            </a:r>
            <a:endParaRPr/>
          </a:p>
        </p:txBody>
      </p:sp>
      <p:pic>
        <p:nvPicPr>
          <p:cNvPr id="232" name="Google Shape;232;g354e7eab0dc_0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05525"/>
            <a:ext cx="8839199" cy="4256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4e7eab0dc_0_83"/>
          <p:cNvSpPr txBox="1"/>
          <p:nvPr>
            <p:ph type="title"/>
          </p:nvPr>
        </p:nvSpPr>
        <p:spPr>
          <a:xfrm>
            <a:off x="484698" y="452725"/>
            <a:ext cx="86592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With AyncHandler + ErrorHandler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asyncHandler.js</a:t>
            </a:r>
            <a:endParaRPr/>
          </a:p>
        </p:txBody>
      </p:sp>
      <p:pic>
        <p:nvPicPr>
          <p:cNvPr id="239" name="Google Shape;239;g354e7eab0dc_0_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00" y="1971300"/>
            <a:ext cx="8839202" cy="235199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354e7eab0dc_0_83"/>
          <p:cNvSpPr txBox="1"/>
          <p:nvPr/>
        </p:nvSpPr>
        <p:spPr>
          <a:xfrm>
            <a:off x="171175" y="4587200"/>
            <a:ext cx="83985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Promise.resolve(fn(req, res, next)).catch(next);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is the </a:t>
            </a:r>
            <a:r>
              <a:rPr b="1" lang="en-US" sz="2200">
                <a:solidFill>
                  <a:schemeClr val="dk1"/>
                </a:solidFill>
              </a:rPr>
              <a:t>key magic</a:t>
            </a:r>
            <a:r>
              <a:rPr lang="en-US" sz="2200">
                <a:solidFill>
                  <a:schemeClr val="dk1"/>
                </a:solidFill>
              </a:rPr>
              <a:t> that sends any error to your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errorHandler.js</a:t>
            </a:r>
            <a:r>
              <a:rPr lang="en-US" sz="2200">
                <a:solidFill>
                  <a:schemeClr val="dk1"/>
                </a:solidFill>
              </a:rPr>
              <a:t>.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4e7eab0dc_0_119"/>
          <p:cNvSpPr txBox="1"/>
          <p:nvPr>
            <p:ph type="title"/>
          </p:nvPr>
        </p:nvSpPr>
        <p:spPr>
          <a:xfrm>
            <a:off x="484698" y="452725"/>
            <a:ext cx="86592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With AyncHandler + ErrorHandler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errorHandler.js</a:t>
            </a:r>
            <a:endParaRPr/>
          </a:p>
        </p:txBody>
      </p:sp>
      <p:sp>
        <p:nvSpPr>
          <p:cNvPr id="247" name="Google Shape;247;g354e7eab0dc_0_119"/>
          <p:cNvSpPr txBox="1"/>
          <p:nvPr/>
        </p:nvSpPr>
        <p:spPr>
          <a:xfrm>
            <a:off x="171175" y="4587200"/>
            <a:ext cx="8398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48" name="Google Shape;248;g354e7eab0dc_0_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00" y="1971300"/>
            <a:ext cx="7833574" cy="40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54e7eab0dc_0_95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it works?</a:t>
            </a:r>
            <a:endParaRPr/>
          </a:p>
        </p:txBody>
      </p:sp>
      <p:sp>
        <p:nvSpPr>
          <p:cNvPr id="255" name="Google Shape;255;g354e7eab0dc_0_95"/>
          <p:cNvSpPr txBox="1"/>
          <p:nvPr>
            <p:ph idx="1" type="body"/>
          </p:nvPr>
        </p:nvSpPr>
        <p:spPr>
          <a:xfrm>
            <a:off x="444000" y="1379700"/>
            <a:ext cx="82560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fn(req, res, next)</a:t>
            </a:r>
            <a:r>
              <a:rPr lang="en-US" sz="2200"/>
              <a:t> runs your async controller (like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getUserById</a:t>
            </a:r>
            <a:r>
              <a:rPr lang="en-US" sz="2200"/>
              <a:t>).</a:t>
            </a:r>
            <a:br>
              <a:rPr lang="en-US" sz="2200"/>
            </a:b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If that function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throws</a:t>
            </a:r>
            <a:r>
              <a:rPr lang="en-US" sz="2200"/>
              <a:t> an error (or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await</a:t>
            </a:r>
            <a:r>
              <a:rPr lang="en-US" sz="2200"/>
              <a:t> fails), it becomes a rejected promise.</a:t>
            </a:r>
            <a:br>
              <a:rPr lang="en-US" sz="2200"/>
            </a:b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.catch(next)</a:t>
            </a:r>
            <a:r>
              <a:rPr lang="en-US" sz="2200"/>
              <a:t> catches the error and passes it to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next(err)</a:t>
            </a:r>
            <a:r>
              <a:rPr lang="en-US" sz="2200"/>
              <a:t>.</a:t>
            </a:r>
            <a:br>
              <a:rPr lang="en-US" sz="2200"/>
            </a:b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In Express, calling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next(err)</a:t>
            </a:r>
            <a:r>
              <a:rPr lang="en-US" sz="2200"/>
              <a:t> </a:t>
            </a:r>
            <a:r>
              <a:rPr b="1" lang="en-US" sz="2200"/>
              <a:t>automatically sends the error to the last error-handling middleware</a:t>
            </a:r>
            <a:r>
              <a:rPr lang="en-US" sz="2200"/>
              <a:t>, which is your: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app.use(errorHandler);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4de6454ee0_0_10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userController.js</a:t>
            </a:r>
            <a:endParaRPr/>
          </a:p>
        </p:txBody>
      </p:sp>
      <p:pic>
        <p:nvPicPr>
          <p:cNvPr id="262" name="Google Shape;262;g34de6454ee0_0_10" title="Screenshot 2025-05-06 at 5.55.32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3000" y="1231175"/>
            <a:ext cx="7584425" cy="5548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4e7eab0dc_0_112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Response from User not found - Custom error</a:t>
            </a:r>
            <a:endParaRPr/>
          </a:p>
        </p:txBody>
      </p:sp>
      <p:pic>
        <p:nvPicPr>
          <p:cNvPr id="269" name="Google Shape;269;g354e7eab0dc_0_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8000" y="2350225"/>
            <a:ext cx="64770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b178a6ba3_0_22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What are cookies?</a:t>
            </a:r>
            <a:endParaRPr/>
          </a:p>
        </p:txBody>
      </p:sp>
      <p:sp>
        <p:nvSpPr>
          <p:cNvPr id="144" name="Google Shape;144;g34b178a6ba3_0_22"/>
          <p:cNvSpPr txBox="1"/>
          <p:nvPr/>
        </p:nvSpPr>
        <p:spPr>
          <a:xfrm>
            <a:off x="591200" y="1644625"/>
            <a:ext cx="77286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Cookies are small text files stored on the client’s browser.</a:t>
            </a:r>
            <a:br>
              <a:rPr lang="en-US" sz="2200">
                <a:solidFill>
                  <a:schemeClr val="dk1"/>
                </a:solidFill>
              </a:rPr>
            </a:b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Used to remember information between HTTP requests (which are stateless).</a:t>
            </a:r>
            <a:br>
              <a:rPr lang="en-US" sz="2200">
                <a:solidFill>
                  <a:schemeClr val="dk1"/>
                </a:solidFill>
              </a:rPr>
            </a:b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Commonly used for authentication, user preferences, tracking, and analytics.</a:t>
            </a:r>
            <a:br>
              <a:rPr lang="en-US" sz="2200">
                <a:solidFill>
                  <a:schemeClr val="dk1"/>
                </a:solidFill>
              </a:rPr>
            </a:b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Each cookie has a name-value pair, and optional attributes (e.g., expiry, path, secure).</a:t>
            </a:r>
            <a:endParaRPr sz="2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npm install cookie-parser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4e7eab0dc_0_104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Response from Database Failure - Inbuilt error</a:t>
            </a:r>
            <a:endParaRPr/>
          </a:p>
        </p:txBody>
      </p:sp>
      <p:pic>
        <p:nvPicPr>
          <p:cNvPr id="276" name="Google Shape;276;g354e7eab0dc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" y="1895475"/>
            <a:ext cx="9029700" cy="306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g354e7eab0dc_0_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128" y="-96425"/>
            <a:ext cx="5527343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4e7eab0dc_0_11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 Cookie - Server Side</a:t>
            </a:r>
            <a:endParaRPr/>
          </a:p>
        </p:txBody>
      </p:sp>
      <p:sp>
        <p:nvSpPr>
          <p:cNvPr id="151" name="Google Shape;151;g354e7eab0dc_0_11"/>
          <p:cNvSpPr txBox="1"/>
          <p:nvPr>
            <p:ph idx="1" type="body"/>
          </p:nvPr>
        </p:nvSpPr>
        <p:spPr>
          <a:xfrm>
            <a:off x="827700" y="2052925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52" name="Google Shape;152;g354e7eab0d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9" y="1243550"/>
            <a:ext cx="8520632" cy="56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4e7eab0dc_0_17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Set Cookie - Client Side</a:t>
            </a:r>
            <a:endParaRPr/>
          </a:p>
        </p:txBody>
      </p:sp>
      <p:sp>
        <p:nvSpPr>
          <p:cNvPr id="159" name="Google Shape;159;g354e7eab0dc_0_17"/>
          <p:cNvSpPr txBox="1"/>
          <p:nvPr>
            <p:ph idx="1" type="body"/>
          </p:nvPr>
        </p:nvSpPr>
        <p:spPr>
          <a:xfrm>
            <a:off x="656600" y="1756250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The browser stores the cookie in its internal cookie store.</a:t>
            </a:r>
            <a:br>
              <a:rPr lang="en-US" sz="2200"/>
            </a:b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On every future request to the same domain, it automatically adds: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Cookie: accessToken=eyJhbGciOiJIUzI1..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When you use the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res.cookie()</a:t>
            </a:r>
            <a:r>
              <a:rPr lang="en-US" sz="2200"/>
              <a:t> method in your server code, the cookie is </a:t>
            </a:r>
            <a:r>
              <a:rPr b="1" lang="en-US" sz="2200"/>
              <a:t>set in the browser's internal cookie store</a:t>
            </a:r>
            <a:r>
              <a:rPr lang="en-US" sz="2200"/>
              <a:t> automatically.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b178a6ba3_0_12"/>
          <p:cNvSpPr txBox="1"/>
          <p:nvPr>
            <p:ph type="title"/>
          </p:nvPr>
        </p:nvSpPr>
        <p:spPr>
          <a:xfrm>
            <a:off x="267185" y="-69157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 index.js</a:t>
            </a:r>
            <a:endParaRPr/>
          </a:p>
        </p:txBody>
      </p:sp>
      <p:sp>
        <p:nvSpPr>
          <p:cNvPr id="166" name="Google Shape;166;g34b178a6ba3_0_12"/>
          <p:cNvSpPr txBox="1"/>
          <p:nvPr>
            <p:ph idx="1" type="body"/>
          </p:nvPr>
        </p:nvSpPr>
        <p:spPr>
          <a:xfrm>
            <a:off x="175100" y="735900"/>
            <a:ext cx="81483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const express = require('express');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const cookieParser = require('cookie-parser');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const app = express();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// Middleware to parse cookies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app.use(cookieParser());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console.log(req.cookies.accessToken);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app.listen(5000, () =&gt; {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  console.log('Server is running on http://localhost:3000');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441e215438_0_27"/>
          <p:cNvSpPr txBox="1"/>
          <p:nvPr>
            <p:ph type="title"/>
          </p:nvPr>
        </p:nvSpPr>
        <p:spPr>
          <a:xfrm>
            <a:off x="205223" y="247225"/>
            <a:ext cx="82113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Access Cookie</a:t>
            </a:r>
            <a:endParaRPr/>
          </a:p>
        </p:txBody>
      </p:sp>
      <p:sp>
        <p:nvSpPr>
          <p:cNvPr id="173" name="Google Shape;173;g3441e215438_0_27"/>
          <p:cNvSpPr txBox="1"/>
          <p:nvPr>
            <p:ph idx="1" type="body"/>
          </p:nvPr>
        </p:nvSpPr>
        <p:spPr>
          <a:xfrm>
            <a:off x="301000" y="1096250"/>
            <a:ext cx="8685300" cy="42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console.log(req.cookies.accessToken);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This line means:</a:t>
            </a:r>
            <a:endParaRPr sz="2200"/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Print the value of the cookie named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accessToken</a:t>
            </a:r>
            <a:r>
              <a:rPr lang="en-US" sz="2200"/>
              <a:t> from the incoming request (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req</a:t>
            </a:r>
            <a:r>
              <a:rPr lang="en-US" sz="2200"/>
              <a:t>) to the console.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Breakdown:</a:t>
            </a:r>
            <a:endParaRPr b="1" sz="2200"/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req.cookies</a:t>
            </a:r>
            <a:r>
              <a:rPr lang="en-US" sz="2200"/>
              <a:t> is an object containing all cookies sent by the user's browser.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req.cookies.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accessToken</a:t>
            </a:r>
            <a:r>
              <a:rPr lang="en-US" sz="2200"/>
              <a:t> accesses the specific cookie named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accessToken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sz="2200"/>
              <a:t>.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d1d08e5b1_0_6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Access Cookie</a:t>
            </a:r>
            <a:endParaRPr/>
          </a:p>
        </p:txBody>
      </p:sp>
      <p:sp>
        <p:nvSpPr>
          <p:cNvPr id="180" name="Google Shape;180;g34d1d08e5b1_0_6"/>
          <p:cNvSpPr txBox="1"/>
          <p:nvPr>
            <p:ph idx="1" type="body"/>
          </p:nvPr>
        </p:nvSpPr>
        <p:spPr>
          <a:xfrm>
            <a:off x="258000" y="1331250"/>
            <a:ext cx="88860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Cookie: userId=abc123; theme=dark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req.cookies = {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userId: 'abc123',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theme: 'dark'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2200"/>
              <a:t>So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req.cookies.userId</a:t>
            </a:r>
            <a:r>
              <a:rPr lang="en-US" sz="2200"/>
              <a:t> would be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'abc123'</a:t>
            </a:r>
            <a:r>
              <a:rPr lang="en-US" sz="2200"/>
              <a:t>.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4d1d08e5b1_0_13"/>
          <p:cNvSpPr txBox="1"/>
          <p:nvPr>
            <p:ph type="title"/>
          </p:nvPr>
        </p:nvSpPr>
        <p:spPr>
          <a:xfrm>
            <a:off x="10" y="-7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Access Cookie</a:t>
            </a:r>
            <a:endParaRPr/>
          </a:p>
        </p:txBody>
      </p:sp>
      <p:sp>
        <p:nvSpPr>
          <p:cNvPr id="187" name="Google Shape;187;g34d1d08e5b1_0_13"/>
          <p:cNvSpPr txBox="1"/>
          <p:nvPr>
            <p:ph idx="1" type="body"/>
          </p:nvPr>
        </p:nvSpPr>
        <p:spPr>
          <a:xfrm>
            <a:off x="527675" y="1152825"/>
            <a:ext cx="80019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40"/>
              <a:buNone/>
            </a:pPr>
            <a:r>
              <a:t/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88" name="Google Shape;188;g34d1d08e5b1_0_13" title="Screenshot 2025-05-05 at 7.44.23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209" y="749225"/>
            <a:ext cx="845648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1fea458ab_0_22"/>
          <p:cNvSpPr txBox="1"/>
          <p:nvPr>
            <p:ph type="title"/>
          </p:nvPr>
        </p:nvSpPr>
        <p:spPr>
          <a:xfrm>
            <a:off x="209910" y="155043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Secure and HttpOnly Cookies</a:t>
            </a:r>
            <a:endParaRPr/>
          </a:p>
        </p:txBody>
      </p:sp>
      <p:sp>
        <p:nvSpPr>
          <p:cNvPr id="195" name="Google Shape;195;g351fea458ab_0_22"/>
          <p:cNvSpPr txBox="1"/>
          <p:nvPr>
            <p:ph idx="1" type="body"/>
          </p:nvPr>
        </p:nvSpPr>
        <p:spPr>
          <a:xfrm>
            <a:off x="416025" y="1616150"/>
            <a:ext cx="73191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HttpOnly</a:t>
            </a:r>
            <a:r>
              <a:rPr lang="en-US" sz="2200"/>
              <a:t>: Prevents JavaScript access via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document.cookie</a:t>
            </a:r>
            <a:r>
              <a:rPr lang="en-US" sz="2200"/>
              <a:t>, helping avoid XSS attacks.</a:t>
            </a:r>
            <a:br>
              <a:rPr lang="en-US" sz="2200"/>
            </a:b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Secure</a:t>
            </a:r>
            <a:r>
              <a:rPr lang="en-US" sz="2200"/>
              <a:t>: Only sent over HTTPS.</a:t>
            </a:r>
            <a:br>
              <a:rPr lang="en-US" sz="2200"/>
            </a:b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SameSite</a:t>
            </a:r>
            <a:r>
              <a:rPr lang="en-US" sz="2200"/>
              <a:t>: Mitigates CSRF by controlling cross-site request behavior.</a:t>
            </a:r>
            <a:br>
              <a:rPr lang="en-US" sz="2200"/>
            </a:b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Set like this:</a:t>
            </a:r>
            <a:br>
              <a:rPr lang="en-US" sz="2200"/>
            </a:b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res.cookie('token', 'abc123', { httpOnly: true, secure: true, sameSite: 'Strict' });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2012-07-03T07:32:31Z</dcterms:created>
  <dc:creator>Administrator</dc:creator>
</cp:coreProperties>
</file>