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Caveat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jSbVo/wZhTxR4ZdyjO/zCIgnZb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ave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Cavea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52e5c3ffb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352e5c3ff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352e5c3ffb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90619b168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90619b16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390619b168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90619b16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90619b16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390619b16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52e5c3ffb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352e5c3ffb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352e5c3ffb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235" name="Google Shape;23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Single java jar file</a:t>
            </a:r>
            <a:endParaRPr/>
          </a:p>
        </p:txBody>
      </p:sp>
      <p:sp>
        <p:nvSpPr>
          <p:cNvPr id="241" name="Google Shape;24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Can you use API with monolith?</a:t>
            </a:r>
            <a:endParaRPr/>
          </a:p>
        </p:txBody>
      </p:sp>
      <p:sp>
        <p:nvSpPr>
          <p:cNvPr id="248" name="Google Shape;24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Polyglot -  using more than one languages.</a:t>
            </a:r>
            <a:endParaRPr/>
          </a:p>
        </p:txBody>
      </p:sp>
      <p:sp>
        <p:nvSpPr>
          <p:cNvPr id="273" name="Google Shape;27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Elastic -  As traffic goes up the load balancer will also scale up. </a:t>
            </a:r>
            <a:endParaRPr/>
          </a:p>
        </p:txBody>
      </p:sp>
      <p:sp>
        <p:nvSpPr>
          <p:cNvPr id="293" name="Google Shape;29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90619b16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3390619b168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90619b168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3390619b168_0_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EFF8FC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3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3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40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4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4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4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4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42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42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42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42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42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0" name="Google Shape;100;p42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42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4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4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43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08" name="Google Shape;108;p43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43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43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1" name="Google Shape;111;p43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43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43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4" name="Google Shape;114;p43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5" name="Google Shape;115;p43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3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4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4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4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32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3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33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33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33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59" name="Google Shape;59;p36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3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3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65" name="Google Shape;65;p37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8431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E8F5FB">
                  <a:alpha val="6274"/>
                </a:srgbClr>
              </a:gs>
              <a:gs pos="36000">
                <a:srgbClr val="E8F5FB">
                  <a:alpha val="549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E8F5FB">
                  <a:alpha val="13333"/>
                </a:srgbClr>
              </a:gs>
              <a:gs pos="36000">
                <a:srgbClr val="E8F5FB">
                  <a:alpha val="6274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E8F5FB">
                  <a:alpha val="8235"/>
                </a:srgbClr>
              </a:gs>
              <a:gs pos="36000">
                <a:srgbClr val="E8F5FB">
                  <a:alpha val="4313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E8F5FB">
                  <a:alpha val="10588"/>
                </a:srgbClr>
              </a:gs>
              <a:gs pos="36000">
                <a:srgbClr val="E8F5FB">
                  <a:alpha val="9411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E8F5FB">
                  <a:alpha val="7450"/>
                </a:srgbClr>
              </a:gs>
              <a:gs pos="36000">
                <a:srgbClr val="E8F5FB">
                  <a:alpha val="745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7366" y="76200"/>
            <a:ext cx="922356" cy="922356"/>
          </a:xfrm>
          <a:prstGeom prst="rect">
            <a:avLst/>
          </a:prstGeom>
          <a:noFill/>
          <a:ln>
            <a:noFill/>
          </a:ln>
          <a:effectLst>
            <a:outerShdw blurRad="127000" rotWithShape="0" algn="tl">
              <a:srgbClr val="000000">
                <a:alpha val="88235"/>
              </a:srgbClr>
            </a:outerShdw>
          </a:effectLst>
        </p:spPr>
      </p:pic>
      <p:sp>
        <p:nvSpPr>
          <p:cNvPr id="19" name="Google Shape;19;p28"/>
          <p:cNvSpPr/>
          <p:nvPr/>
        </p:nvSpPr>
        <p:spPr>
          <a:xfrm>
            <a:off x="12584" y="6248406"/>
            <a:ext cx="9118832" cy="609594"/>
          </a:xfrm>
          <a:prstGeom prst="rect">
            <a:avLst/>
          </a:prstGeom>
          <a:solidFill>
            <a:srgbClr val="0B2036">
              <a:alpha val="81568"/>
            </a:srgbClr>
          </a:solidFill>
          <a:ln cap="flat" cmpd="dbl" w="285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800100" y="12763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MERN</a:t>
            </a:r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066800" y="3362325"/>
            <a:ext cx="76231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/>
        </p:nvSpPr>
        <p:spPr>
          <a:xfrm>
            <a:off x="4202950" y="37528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rPr>
              <a:t>Mahhek Tahir</a:t>
            </a:r>
            <a:endParaRPr b="1" i="1" sz="3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Virtual DOM</a:t>
            </a:r>
            <a:endParaRPr/>
          </a:p>
        </p:txBody>
      </p:sp>
      <p:sp>
        <p:nvSpPr>
          <p:cNvPr id="202" name="Google Shape;202;p9"/>
          <p:cNvSpPr txBox="1"/>
          <p:nvPr>
            <p:ph idx="1" type="body"/>
          </p:nvPr>
        </p:nvSpPr>
        <p:spPr>
          <a:xfrm>
            <a:off x="304800" y="2052925"/>
            <a:ext cx="8382000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►"/>
            </a:pPr>
            <a:r>
              <a:rPr lang="en-US"/>
              <a:t>The </a:t>
            </a:r>
            <a:r>
              <a:rPr b="1" lang="en-US"/>
              <a:t>Virtual DOM (VDOM)</a:t>
            </a:r>
            <a:r>
              <a:rPr lang="en-US"/>
              <a:t> is a lightweight copy of the </a:t>
            </a:r>
            <a:r>
              <a:rPr b="1" lang="en-US"/>
              <a:t>Real DOM</a:t>
            </a:r>
            <a:r>
              <a:rPr lang="en-US"/>
              <a:t> that React uses to efficiently update the UI without directly modifying the actual browser DOM.</a:t>
            </a:r>
            <a:endParaRPr/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52e5c3ffb_0_18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 DOM</a:t>
            </a:r>
            <a:endParaRPr/>
          </a:p>
        </p:txBody>
      </p:sp>
      <p:sp>
        <p:nvSpPr>
          <p:cNvPr id="209" name="Google Shape;209;g3352e5c3ffb_0_18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React </a:t>
            </a:r>
            <a:r>
              <a:rPr b="1" lang="en-US" sz="2200"/>
              <a:t>doesn’t update the Real DOM immediately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Instead, it creates a </a:t>
            </a:r>
            <a:r>
              <a:rPr b="1" lang="en-US" sz="2200"/>
              <a:t>Virtual DOM</a:t>
            </a:r>
            <a:r>
              <a:rPr lang="en-US" sz="2200"/>
              <a:t>, which is just a </a:t>
            </a:r>
            <a:r>
              <a:rPr b="1" lang="en-US" sz="2200"/>
              <a:t>JavaScript object representation</a:t>
            </a:r>
            <a:r>
              <a:rPr lang="en-US" sz="2200"/>
              <a:t> of the UI.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When state or props change, React </a:t>
            </a:r>
            <a:r>
              <a:rPr b="1" lang="en-US" sz="2200"/>
              <a:t>creates a new Virtual DOM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React </a:t>
            </a:r>
            <a:r>
              <a:rPr b="1" lang="en-US" sz="2200"/>
              <a:t>compares</a:t>
            </a:r>
            <a:r>
              <a:rPr lang="en-US" sz="2200"/>
              <a:t> (diffs) the new Virtual DOM with the previous one to </a:t>
            </a:r>
            <a:r>
              <a:rPr b="1" lang="en-US" sz="2200"/>
              <a:t>find the exact changes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Instead of re-rendering the entire UI, React </a:t>
            </a:r>
            <a:r>
              <a:rPr b="1" lang="en-US" sz="2200"/>
              <a:t>updates only the changed elements</a:t>
            </a:r>
            <a:r>
              <a:rPr lang="en-US" sz="2200"/>
              <a:t> in the Real DOM.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90619b168_0_2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Benefits of Virtual DOM</a:t>
            </a:r>
            <a:endParaRPr/>
          </a:p>
        </p:txBody>
      </p:sp>
      <p:sp>
        <p:nvSpPr>
          <p:cNvPr id="216" name="Google Shape;216;g3390619b168_0_21"/>
          <p:cNvSpPr txBox="1"/>
          <p:nvPr>
            <p:ph idx="1" type="body"/>
          </p:nvPr>
        </p:nvSpPr>
        <p:spPr>
          <a:xfrm>
            <a:off x="827700" y="2052925"/>
            <a:ext cx="73311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✔ Faster updates than directly modifying the Real DOM</a:t>
            </a:r>
            <a:br>
              <a:rPr lang="en-US" sz="2200"/>
            </a:br>
            <a:r>
              <a:rPr lang="en-US" sz="2200"/>
              <a:t>✔ Improves performance &amp; efficiency</a:t>
            </a:r>
            <a:br>
              <a:rPr lang="en-US" sz="2200"/>
            </a:br>
            <a:r>
              <a:rPr lang="en-US" sz="2200"/>
              <a:t>✔ Makes React apps smooth &amp; responsive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MERN is a powerful and efficient stack that helps developers build fast, scalable, and modern web applications </a:t>
            </a:r>
            <a:r>
              <a:rPr b="1" lang="en-US" sz="2200"/>
              <a:t>quickly and effectively</a:t>
            </a:r>
            <a:r>
              <a:rPr lang="en-US" sz="2200"/>
              <a:t>!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90619b168_0_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React DOM</a:t>
            </a:r>
            <a:endParaRPr/>
          </a:p>
        </p:txBody>
      </p:sp>
      <p:sp>
        <p:nvSpPr>
          <p:cNvPr id="223" name="Google Shape;223;g3390619b168_0_0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g3390619b16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74505"/>
            <a:ext cx="9144000" cy="4661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52e5c3ffb_0_39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</a:t>
            </a:r>
            <a:r>
              <a:rPr lang="en-US"/>
              <a:t> DOM Advantages</a:t>
            </a:r>
            <a:endParaRPr/>
          </a:p>
        </p:txBody>
      </p:sp>
      <p:sp>
        <p:nvSpPr>
          <p:cNvPr id="231" name="Google Shape;231;g3352e5c3ffb_0_39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🔸 Without Virtual DOM (Direct DOM Updates)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/>
              <a:t>Changing a small part of a webpage requires </a:t>
            </a:r>
            <a:r>
              <a:rPr b="1" lang="en-US"/>
              <a:t>re-rendering the whole DOM</a:t>
            </a:r>
            <a:r>
              <a:rPr lang="en-US"/>
              <a:t>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/>
              <a:t>This causes </a:t>
            </a:r>
            <a:r>
              <a:rPr b="1" lang="en-US"/>
              <a:t>slow performance</a:t>
            </a:r>
            <a:r>
              <a:rPr lang="en-US"/>
              <a:t> and flickering effects.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🔸 With Virtual DOM (React's Approach)</a:t>
            </a:r>
            <a:endParaRPr b="1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b="1" lang="en-US"/>
              <a:t>React creates a Virtual DOM</a:t>
            </a:r>
            <a:r>
              <a:rPr lang="en-US"/>
              <a:t> and detects changes.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/>
              <a:t>Instead of updating everything, </a:t>
            </a:r>
            <a:r>
              <a:rPr b="1" lang="en-US"/>
              <a:t>React only updates the changed elements</a:t>
            </a:r>
            <a:r>
              <a:rPr lang="en-US"/>
              <a:t>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/>
              <a:t>The Real DOM gets updated </a:t>
            </a:r>
            <a:r>
              <a:rPr b="1" lang="en-US"/>
              <a:t>only where needed</a:t>
            </a:r>
            <a:r>
              <a:rPr lang="en-US"/>
              <a:t>, improving efficiency.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type="ctrTitle"/>
          </p:nvPr>
        </p:nvSpPr>
        <p:spPr>
          <a:xfrm>
            <a:off x="800100" y="12763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>
                <a:latin typeface="Arial"/>
                <a:ea typeface="Arial"/>
                <a:cs typeface="Arial"/>
                <a:sym typeface="Arial"/>
              </a:rPr>
              <a:t>System Design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Monolith</a:t>
            </a:r>
            <a:endParaRPr/>
          </a:p>
        </p:txBody>
      </p:sp>
      <p:sp>
        <p:nvSpPr>
          <p:cNvPr id="244" name="Google Shape;244;p11"/>
          <p:cNvSpPr txBox="1"/>
          <p:nvPr>
            <p:ph idx="1" type="body"/>
          </p:nvPr>
        </p:nvSpPr>
        <p:spPr>
          <a:xfrm>
            <a:off x="304800" y="2052925"/>
            <a:ext cx="8534400" cy="25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 single-tiered software application in which the user interface and data access code are combined into a single program from a single platform.</a:t>
            </a:r>
            <a:br>
              <a:rPr lang="en-US"/>
            </a:br>
            <a:br>
              <a:rPr lang="en-US"/>
            </a:br>
            <a:r>
              <a:rPr lang="en-US"/>
              <a:t>- Wikipedia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Monolith</a:t>
            </a:r>
            <a:endParaRPr/>
          </a:p>
        </p:txBody>
      </p:sp>
      <p:sp>
        <p:nvSpPr>
          <p:cNvPr id="251" name="Google Shape;251;p12"/>
          <p:cNvSpPr txBox="1"/>
          <p:nvPr>
            <p:ph idx="1" type="body"/>
          </p:nvPr>
        </p:nvSpPr>
        <p:spPr>
          <a:xfrm>
            <a:off x="827700" y="1676401"/>
            <a:ext cx="6711654" cy="4572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Pros</a:t>
            </a:r>
            <a:endParaRPr/>
          </a:p>
          <a:p>
            <a:pPr indent="-285755" lvl="1" marL="74296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Simple</a:t>
            </a:r>
            <a:endParaRPr/>
          </a:p>
          <a:p>
            <a:pPr indent="-285755" lvl="1" marL="74296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Single Code Base</a:t>
            </a:r>
            <a:endParaRPr/>
          </a:p>
          <a:p>
            <a:pPr indent="-285755" lvl="1" marL="74296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Resource efficient at small scale</a:t>
            </a:r>
            <a:endParaRPr/>
          </a:p>
          <a:p>
            <a:pPr indent="-34290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Cons:</a:t>
            </a:r>
            <a:endParaRPr/>
          </a:p>
          <a:p>
            <a:pPr indent="-285755" lvl="1" marL="74296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Modularity is hard to enforce as app grows</a:t>
            </a:r>
            <a:endParaRPr/>
          </a:p>
          <a:p>
            <a:pPr indent="-285755" lvl="1" marL="74296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Scaling is a challenge</a:t>
            </a:r>
            <a:endParaRPr/>
          </a:p>
          <a:p>
            <a:pPr indent="-285755" lvl="1" marL="74296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Long release cycles</a:t>
            </a:r>
            <a:endParaRPr/>
          </a:p>
          <a:p>
            <a:pPr indent="-285755" lvl="1" marL="74296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Slow to react to customer demand</a:t>
            </a:r>
            <a:endParaRPr/>
          </a:p>
          <a:p>
            <a:pPr indent="-194315" lvl="1" marL="74296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Issue of scaling</a:t>
            </a:r>
            <a:endParaRPr/>
          </a:p>
        </p:txBody>
      </p:sp>
      <p:pic>
        <p:nvPicPr>
          <p:cNvPr id="257" name="Google Shape;25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10" y="1676400"/>
            <a:ext cx="774489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Issue of scaling</a:t>
            </a:r>
            <a:endParaRPr/>
          </a:p>
        </p:txBody>
      </p:sp>
      <p:pic>
        <p:nvPicPr>
          <p:cNvPr id="263" name="Google Shape;263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10" y="1524000"/>
            <a:ext cx="797349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152400" y="304800"/>
            <a:ext cx="738769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What is MERN/MEAN stack</a:t>
            </a:r>
            <a:endParaRPr/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0" y="1295400"/>
            <a:ext cx="9144000" cy="4953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►"/>
            </a:pPr>
            <a:r>
              <a:rPr lang="en-US" sz="3200"/>
              <a:t>MERN stack developers hold knowledge of </a:t>
            </a:r>
            <a:r>
              <a:rPr b="1" lang="en-US" sz="3200"/>
              <a:t>MongoDB</a:t>
            </a:r>
            <a:r>
              <a:rPr lang="en-US" sz="3200"/>
              <a:t>, </a:t>
            </a:r>
            <a:r>
              <a:rPr b="1" lang="en-US" sz="3200"/>
              <a:t>Express.JS</a:t>
            </a:r>
            <a:r>
              <a:rPr lang="en-US" sz="3200"/>
              <a:t>, </a:t>
            </a:r>
            <a:r>
              <a:rPr b="1" lang="en-US" sz="3200"/>
              <a:t>React.js</a:t>
            </a:r>
            <a:r>
              <a:rPr lang="en-US" sz="3200"/>
              <a:t> and </a:t>
            </a:r>
            <a:r>
              <a:rPr b="1" lang="en-US" sz="3200"/>
              <a:t>Node.JS</a:t>
            </a:r>
            <a:endParaRPr/>
          </a:p>
          <a:p>
            <a:pPr indent="-18034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b="1" sz="3200"/>
          </a:p>
          <a:p>
            <a:pPr indent="-34290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lang="en-US" sz="3200"/>
              <a:t>MEAN stack developers hold knowledge of </a:t>
            </a:r>
            <a:r>
              <a:rPr b="1" lang="en-US" sz="3200"/>
              <a:t>MongoDB</a:t>
            </a:r>
            <a:r>
              <a:rPr lang="en-US" sz="3200"/>
              <a:t>, </a:t>
            </a:r>
            <a:r>
              <a:rPr b="1" lang="en-US" sz="3200"/>
              <a:t>Express.JS</a:t>
            </a:r>
            <a:r>
              <a:rPr lang="en-US" sz="3200"/>
              <a:t>, </a:t>
            </a:r>
            <a:r>
              <a:rPr b="1" lang="en-US" sz="3200"/>
              <a:t>Angular.js</a:t>
            </a:r>
            <a:r>
              <a:rPr lang="en-US" sz="3200"/>
              <a:t> and </a:t>
            </a:r>
            <a:r>
              <a:rPr b="1" lang="en-US" sz="3200"/>
              <a:t>Node.JS</a:t>
            </a:r>
            <a:endParaRPr/>
          </a:p>
          <a:p>
            <a:pPr indent="-18034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Solution of scaling</a:t>
            </a:r>
            <a:endParaRPr/>
          </a:p>
        </p:txBody>
      </p:sp>
      <p:pic>
        <p:nvPicPr>
          <p:cNvPr id="269" name="Google Shape;269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10" y="1676400"/>
            <a:ext cx="8125890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Solution of scaling</a:t>
            </a:r>
            <a:endParaRPr/>
          </a:p>
        </p:txBody>
      </p:sp>
      <p:pic>
        <p:nvPicPr>
          <p:cNvPr id="276" name="Google Shape;276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10" y="1447800"/>
            <a:ext cx="797349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/>
          <p:nvPr>
            <p:ph type="title"/>
          </p:nvPr>
        </p:nvSpPr>
        <p:spPr>
          <a:xfrm>
            <a:off x="305173" y="440750"/>
            <a:ext cx="84198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Characteristic of Microservices</a:t>
            </a:r>
            <a:endParaRPr/>
          </a:p>
        </p:txBody>
      </p:sp>
      <p:sp>
        <p:nvSpPr>
          <p:cNvPr id="282" name="Google Shape;282;p18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b="1" lang="en-US"/>
              <a:t>Independent</a:t>
            </a:r>
            <a:endParaRPr/>
          </a:p>
          <a:p>
            <a:pPr indent="-285755" lvl="1" marL="74296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Scaling</a:t>
            </a:r>
            <a:endParaRPr/>
          </a:p>
          <a:p>
            <a:pPr indent="-285755" lvl="1" marL="74296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Governance</a:t>
            </a:r>
            <a:endParaRPr/>
          </a:p>
          <a:p>
            <a:pPr indent="-285755" lvl="1" marL="74296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Deployment</a:t>
            </a:r>
            <a:endParaRPr/>
          </a:p>
          <a:p>
            <a:pPr indent="-285755" lvl="1" marL="74296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Testing</a:t>
            </a:r>
            <a:endParaRPr/>
          </a:p>
          <a:p>
            <a:pPr indent="-285755" lvl="1" marL="74296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Functionality</a:t>
            </a:r>
            <a:endParaRPr/>
          </a:p>
          <a:p>
            <a:pPr indent="-194315" lvl="1" marL="742962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1" marL="4572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(Not required to follow every characteristic)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Load Balancer</a:t>
            </a:r>
            <a:endParaRPr/>
          </a:p>
        </p:txBody>
      </p:sp>
      <p:pic>
        <p:nvPicPr>
          <p:cNvPr id="289" name="Google Shape;28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8001000" cy="453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Characteristics of load balancer</a:t>
            </a:r>
            <a:endParaRPr/>
          </a:p>
        </p:txBody>
      </p:sp>
      <p:sp>
        <p:nvSpPr>
          <p:cNvPr id="296" name="Google Shape;296;p20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Automatically distributes incoming traffic across multiple targets</a:t>
            </a:r>
            <a:endParaRPr/>
          </a:p>
          <a:p>
            <a:pPr indent="-34290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Monitors health of targets</a:t>
            </a:r>
            <a:endParaRPr/>
          </a:p>
          <a:p>
            <a:pPr indent="-34290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Integrates with SSL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Types of Load Balancer</a:t>
            </a:r>
            <a:endParaRPr/>
          </a:p>
        </p:txBody>
      </p:sp>
      <p:sp>
        <p:nvSpPr>
          <p:cNvPr id="302" name="Google Shape;302;p21"/>
          <p:cNvSpPr txBox="1"/>
          <p:nvPr>
            <p:ph idx="1" type="body"/>
          </p:nvPr>
        </p:nvSpPr>
        <p:spPr>
          <a:xfrm>
            <a:off x="806750" y="3477175"/>
            <a:ext cx="64113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►"/>
            </a:pPr>
            <a:r>
              <a:rPr b="1" lang="en-US" sz="3200"/>
              <a:t>Application Load Balancer</a:t>
            </a:r>
            <a:endParaRPr/>
          </a:p>
          <a:p>
            <a:pPr indent="-34290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Char char="►"/>
            </a:pPr>
            <a:r>
              <a:rPr b="1" lang="en-US" sz="3200"/>
              <a:t>Network Load Balancer</a:t>
            </a:r>
            <a:endParaRPr/>
          </a:p>
        </p:txBody>
      </p:sp>
      <p:sp>
        <p:nvSpPr>
          <p:cNvPr id="303" name="Google Shape;303;p21"/>
          <p:cNvSpPr txBox="1"/>
          <p:nvPr/>
        </p:nvSpPr>
        <p:spPr>
          <a:xfrm>
            <a:off x="827700" y="1328500"/>
            <a:ext cx="777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Both </a:t>
            </a:r>
            <a:r>
              <a:rPr b="1" lang="en-US" sz="2000">
                <a:solidFill>
                  <a:schemeClr val="dk1"/>
                </a:solidFill>
              </a:rPr>
              <a:t>ALB</a:t>
            </a:r>
            <a:r>
              <a:rPr lang="en-US" sz="2000">
                <a:solidFill>
                  <a:schemeClr val="dk1"/>
                </a:solidFill>
              </a:rPr>
              <a:t> and </a:t>
            </a:r>
            <a:r>
              <a:rPr b="1" lang="en-US" sz="2000">
                <a:solidFill>
                  <a:schemeClr val="dk1"/>
                </a:solidFill>
              </a:rPr>
              <a:t>NLB</a:t>
            </a:r>
            <a:r>
              <a:rPr lang="en-US" sz="2000">
                <a:solidFill>
                  <a:schemeClr val="dk1"/>
                </a:solidFill>
              </a:rPr>
              <a:t> are load balancers provided by </a:t>
            </a:r>
            <a:r>
              <a:rPr b="1" lang="en-US" sz="2000">
                <a:solidFill>
                  <a:schemeClr val="dk1"/>
                </a:solidFill>
              </a:rPr>
              <a:t>AWS</a:t>
            </a:r>
            <a:r>
              <a:rPr lang="en-US" sz="2000">
                <a:solidFill>
                  <a:schemeClr val="dk1"/>
                </a:solidFill>
              </a:rPr>
              <a:t>, but they serve different purposes based on the </a:t>
            </a:r>
            <a:r>
              <a:rPr b="1" lang="en-US" sz="2000">
                <a:solidFill>
                  <a:schemeClr val="dk1"/>
                </a:solidFill>
              </a:rPr>
              <a:t>OSI Layer</a:t>
            </a:r>
            <a:r>
              <a:rPr lang="en-US" sz="2000">
                <a:solidFill>
                  <a:schemeClr val="dk1"/>
                </a:solidFill>
              </a:rPr>
              <a:t>, traffic type, and feature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Application Load Balancer</a:t>
            </a:r>
            <a:endParaRPr/>
          </a:p>
        </p:txBody>
      </p:sp>
      <p:pic>
        <p:nvPicPr>
          <p:cNvPr id="309" name="Google Shape;309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4000"/>
            <a:ext cx="79248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Application Load Balancer</a:t>
            </a:r>
            <a:endParaRPr/>
          </a:p>
        </p:txBody>
      </p:sp>
      <p:sp>
        <p:nvSpPr>
          <p:cNvPr id="316" name="Google Shape;316;p23"/>
          <p:cNvSpPr txBox="1"/>
          <p:nvPr>
            <p:ph idx="1" type="body"/>
          </p:nvPr>
        </p:nvSpPr>
        <p:spPr>
          <a:xfrm>
            <a:off x="365010" y="1274975"/>
            <a:ext cx="80496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6" lvl="0" marL="342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►"/>
            </a:pPr>
            <a:r>
              <a:rPr lang="en-US" sz="1800"/>
              <a:t>Operates on OSI Layer 7 (Application)</a:t>
            </a:r>
            <a:endParaRPr sz="1800"/>
          </a:p>
          <a:p>
            <a:pPr indent="-294646" lvl="0" marL="342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►"/>
            </a:pPr>
            <a:r>
              <a:rPr b="1" lang="en-US" sz="1800"/>
              <a:t>Routes traffic based on HTTP/HTTPS</a:t>
            </a:r>
            <a:r>
              <a:rPr lang="en-US" sz="1800"/>
              <a:t> (URLs, headers, cookies, query strings).</a:t>
            </a:r>
            <a:endParaRPr sz="1800"/>
          </a:p>
          <a:p>
            <a:pPr indent="-294646" lvl="0" marL="342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►"/>
            </a:pPr>
            <a:r>
              <a:rPr b="1" lang="en-US" sz="1800"/>
              <a:t>Supports path-based &amp; host-based routing</a:t>
            </a:r>
            <a:r>
              <a:rPr lang="en-US" sz="1800"/>
              <a:t> (e.g., </a:t>
            </a:r>
            <a:r>
              <a:rPr lang="en-US" sz="1800">
                <a:solidFill>
                  <a:srgbClr val="188038"/>
                </a:solidFill>
              </a:rPr>
              <a:t>/api</a:t>
            </a:r>
            <a:r>
              <a:rPr lang="en-US" sz="1800"/>
              <a:t> vs. </a:t>
            </a:r>
            <a:r>
              <a:rPr lang="en-US" sz="1800">
                <a:solidFill>
                  <a:srgbClr val="188038"/>
                </a:solidFill>
              </a:rPr>
              <a:t>/admin</a:t>
            </a:r>
            <a:r>
              <a:rPr lang="en-US" sz="1800"/>
              <a:t> can go to different servers).</a:t>
            </a:r>
            <a:endParaRPr sz="1800"/>
          </a:p>
          <a:p>
            <a:pPr indent="-29464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 sz="1800"/>
              <a:t>S</a:t>
            </a:r>
            <a:r>
              <a:rPr b="1" lang="en-US" sz="1800"/>
              <a:t>upports SSL termination</a:t>
            </a:r>
            <a:r>
              <a:rPr lang="en-US" sz="1800"/>
              <a:t> (decrypts HTTPS traffic before passing it to backend servers).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/>
              <a:t>🛠 Best Use Cases: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✅ Websites, APIs, and microservices.</a:t>
            </a:r>
            <a:br>
              <a:rPr lang="en-US" sz="1800"/>
            </a:br>
            <a:r>
              <a:rPr lang="en-US" sz="1800"/>
              <a:t>✅ Routing requests to multiple services based on URL paths or domains.</a:t>
            </a:r>
            <a:br>
              <a:rPr lang="en-US" sz="1800"/>
            </a:br>
            <a:r>
              <a:rPr lang="en-US" sz="1800"/>
              <a:t>✅ Applications needing </a:t>
            </a:r>
            <a:r>
              <a:rPr b="1" lang="en-US" sz="1800"/>
              <a:t>authentication</a:t>
            </a:r>
            <a:r>
              <a:rPr lang="en-US" sz="1800"/>
              <a:t> and </a:t>
            </a:r>
            <a:r>
              <a:rPr b="1" lang="en-US" sz="1800"/>
              <a:t>security</a:t>
            </a:r>
            <a:r>
              <a:rPr lang="en-US" sz="1800"/>
              <a:t>.</a:t>
            </a:r>
            <a:br>
              <a:rPr lang="en-US" sz="1800"/>
            </a:br>
            <a:r>
              <a:rPr lang="en-US" sz="1800"/>
              <a:t>✅ Applications that require </a:t>
            </a:r>
            <a:r>
              <a:rPr b="1" lang="en-US" sz="1800"/>
              <a:t>sticky sessions</a:t>
            </a:r>
            <a:r>
              <a:rPr lang="en-US" sz="1800"/>
              <a:t>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Network Load Balancer</a:t>
            </a:r>
            <a:endParaRPr/>
          </a:p>
        </p:txBody>
      </p:sp>
      <p:sp>
        <p:nvSpPr>
          <p:cNvPr id="323" name="Google Shape;323;p24"/>
          <p:cNvSpPr txBox="1"/>
          <p:nvPr>
            <p:ph idx="1" type="body"/>
          </p:nvPr>
        </p:nvSpPr>
        <p:spPr>
          <a:xfrm>
            <a:off x="791800" y="1418600"/>
            <a:ext cx="82683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6" lvl="0" marL="342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n-US" sz="1800"/>
              <a:t>Operates on OSI Layer 4 (Transport)</a:t>
            </a:r>
            <a:endParaRPr sz="1800"/>
          </a:p>
          <a:p>
            <a:pPr indent="-294646" lvl="0" marL="342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b="1" lang="en-US" sz="1800"/>
              <a:t>Routes traffic based on IP and port (TCP, UDP, TLS).</a:t>
            </a:r>
            <a:endParaRPr b="1" sz="1800"/>
          </a:p>
          <a:p>
            <a:pPr indent="-294646" lvl="0" marL="342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b="1" lang="en-US" sz="1800"/>
              <a:t>Designed for extreme performance</a:t>
            </a:r>
            <a:r>
              <a:rPr lang="en-US" sz="1800"/>
              <a:t> (can handle </a:t>
            </a:r>
            <a:r>
              <a:rPr b="1" lang="en-US" sz="1800"/>
              <a:t>millions</a:t>
            </a:r>
            <a:r>
              <a:rPr lang="en-US" sz="1800"/>
              <a:t> of requests per second).</a:t>
            </a:r>
            <a:endParaRPr sz="1800"/>
          </a:p>
          <a:p>
            <a:pPr indent="-29464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b="1" lang="en-US" sz="1800"/>
              <a:t>Lower latency than ALB</a:t>
            </a:r>
            <a:r>
              <a:rPr lang="en-US" sz="1800"/>
              <a:t> (sub-millisecond).</a:t>
            </a:r>
            <a:endParaRPr sz="1800"/>
          </a:p>
          <a:p>
            <a:pPr indent="-29464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 sz="1800"/>
              <a:t>SSL pass through by default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🛠 Best Use Cases: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✅ Real-time applications (VoIP, gaming, financial apps).</a:t>
            </a:r>
            <a:br>
              <a:rPr lang="en-US" sz="1800"/>
            </a:br>
            <a:r>
              <a:rPr lang="en-US" sz="1800"/>
              <a:t>✅ Load balancing </a:t>
            </a:r>
            <a:r>
              <a:rPr b="1" lang="en-US" sz="1800"/>
              <a:t>TCP, UDP, and TLS traffic</a:t>
            </a:r>
            <a:r>
              <a:rPr lang="en-US" sz="1800"/>
              <a:t> (e.g., databases, SMTP, MQTT).</a:t>
            </a:r>
            <a:br>
              <a:rPr lang="en-US" sz="1800"/>
            </a:br>
            <a:r>
              <a:rPr lang="en-US" sz="1800"/>
              <a:t>✅ Applications needing </a:t>
            </a:r>
            <a:r>
              <a:rPr b="1" lang="en-US" sz="1800"/>
              <a:t>low latency</a:t>
            </a:r>
            <a:r>
              <a:rPr lang="en-US" sz="1800"/>
              <a:t> and </a:t>
            </a:r>
            <a:r>
              <a:rPr b="1" lang="en-US" sz="1800"/>
              <a:t>high performance</a:t>
            </a:r>
            <a:r>
              <a:rPr lang="en-US" sz="1800"/>
              <a:t>.</a:t>
            </a:r>
            <a:br>
              <a:rPr lang="en-US" sz="1800"/>
            </a:br>
            <a:r>
              <a:rPr lang="en-US" sz="1800"/>
              <a:t>✅ Services that require a </a:t>
            </a:r>
            <a:r>
              <a:rPr b="1" lang="en-US" sz="1800"/>
              <a:t>static IP address</a:t>
            </a:r>
            <a:r>
              <a:rPr lang="en-US" sz="1800"/>
              <a:t>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ALB or NLB?</a:t>
            </a:r>
            <a:endParaRPr/>
          </a:p>
        </p:txBody>
      </p:sp>
      <p:sp>
        <p:nvSpPr>
          <p:cNvPr id="329" name="Google Shape;329;p25"/>
          <p:cNvSpPr txBox="1"/>
          <p:nvPr>
            <p:ph idx="1" type="body"/>
          </p:nvPr>
        </p:nvSpPr>
        <p:spPr>
          <a:xfrm>
            <a:off x="484710" y="2052925"/>
            <a:ext cx="8354490" cy="396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✔ Use </a:t>
            </a:r>
            <a:r>
              <a:rPr b="1" lang="en-US" sz="2200"/>
              <a:t>ALB</a:t>
            </a:r>
            <a:r>
              <a:rPr lang="en-US" sz="2200"/>
              <a:t> for </a:t>
            </a:r>
            <a:r>
              <a:rPr b="1" lang="en-US" sz="2200"/>
              <a:t>web applications, APIs, and microservices</a:t>
            </a:r>
            <a:r>
              <a:rPr lang="en-US" sz="2200"/>
              <a:t> that require </a:t>
            </a:r>
            <a:r>
              <a:rPr b="1" lang="en-US" sz="2200"/>
              <a:t>routing, authentication, and SSL termination</a:t>
            </a:r>
            <a:r>
              <a:rPr lang="en-US" sz="2200"/>
              <a:t>.</a:t>
            </a:r>
            <a:br>
              <a:rPr lang="en-US" sz="2200"/>
            </a:br>
            <a:r>
              <a:rPr lang="en-US" sz="2200"/>
              <a:t>✔ Use </a:t>
            </a:r>
            <a:r>
              <a:rPr b="1" lang="en-US" sz="2200"/>
              <a:t>NLB</a:t>
            </a:r>
            <a:r>
              <a:rPr lang="en-US" sz="2200"/>
              <a:t> for </a:t>
            </a:r>
            <a:r>
              <a:rPr b="1" lang="en-US" sz="2200"/>
              <a:t>real-time, high-performance applications </a:t>
            </a:r>
            <a:r>
              <a:rPr lang="en-US" sz="2200"/>
              <a:t>like games and </a:t>
            </a:r>
            <a:r>
              <a:rPr lang="en-US" sz="2200"/>
              <a:t>financial apps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🚀 </a:t>
            </a:r>
            <a:r>
              <a:rPr b="1" lang="en-US" sz="2200"/>
              <a:t>If you're running a modern web app → Go for ALB.</a:t>
            </a:r>
            <a:br>
              <a:rPr b="1" lang="en-US" sz="2200"/>
            </a:br>
            <a:r>
              <a:rPr lang="en-US" sz="2200"/>
              <a:t>🚀 </a:t>
            </a:r>
            <a:r>
              <a:rPr b="1" lang="en-US" sz="2200"/>
              <a:t>If you need high performance &amp; low latency → Go for NLB.</a:t>
            </a:r>
            <a:endParaRPr b="1" sz="2200"/>
          </a:p>
          <a:p>
            <a:pPr indent="-381006" lvl="0" marL="342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MERN</a:t>
            </a:r>
            <a:endParaRPr/>
          </a:p>
        </p:txBody>
      </p:sp>
      <p:sp>
        <p:nvSpPr>
          <p:cNvPr id="148" name="Google Shape;148;p3"/>
          <p:cNvSpPr txBox="1"/>
          <p:nvPr>
            <p:ph idx="1" type="body"/>
          </p:nvPr>
        </p:nvSpPr>
        <p:spPr>
          <a:xfrm>
            <a:off x="152400" y="2052925"/>
            <a:ext cx="8915400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6" lvl="0" marL="342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0" i="0" lang="en-US" sz="2200">
                <a:solidFill>
                  <a:srgbClr val="4249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 — document database</a:t>
            </a:r>
            <a:endParaRPr sz="2200"/>
          </a:p>
          <a:p>
            <a:pPr indent="-32004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0" i="0" lang="en-US" sz="2200">
                <a:solidFill>
                  <a:srgbClr val="4249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Express.js — Node.js web framework</a:t>
            </a:r>
            <a:endParaRPr sz="2200"/>
          </a:p>
          <a:p>
            <a:pPr indent="-32004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0" i="0" lang="en-US" sz="2200">
                <a:solidFill>
                  <a:srgbClr val="4249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React.js — a client-side JavaScript</a:t>
            </a:r>
            <a:endParaRPr b="0" i="0" sz="2200">
              <a:solidFill>
                <a:srgbClr val="4249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4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0" i="0" lang="en-US" sz="2200">
                <a:solidFill>
                  <a:srgbClr val="4249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 — JavaScript web server</a:t>
            </a:r>
            <a:endParaRPr b="0" i="0" sz="2200">
              <a:solidFill>
                <a:srgbClr val="4249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MERN is used to </a:t>
            </a:r>
            <a:r>
              <a:rPr b="1" lang="en-US" sz="2200"/>
              <a:t>build full-stack applications</a:t>
            </a:r>
            <a:r>
              <a:rPr lang="en-US" sz="2200"/>
              <a:t> where: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✅ </a:t>
            </a:r>
            <a:r>
              <a:rPr b="1" lang="en-US" sz="2200"/>
              <a:t>React.js</a:t>
            </a:r>
            <a:r>
              <a:rPr lang="en-US" sz="2200"/>
              <a:t> handles the frontend (UI)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✅ </a:t>
            </a:r>
            <a:r>
              <a:rPr b="1" lang="en-US" sz="2200"/>
              <a:t>Express.js &amp; Node.js</a:t>
            </a:r>
            <a:r>
              <a:rPr lang="en-US" sz="2200"/>
              <a:t> handle the backend (API &amp; server logic)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✅ </a:t>
            </a:r>
            <a:r>
              <a:rPr b="1" lang="en-US" sz="2200"/>
              <a:t>MongoDB</a:t>
            </a:r>
            <a:r>
              <a:rPr lang="en-US" sz="2200"/>
              <a:t> stores and manages data</a:t>
            </a:r>
            <a:endParaRPr sz="2200">
              <a:solidFill>
                <a:srgbClr val="4249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90619b168_0_1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Why MERN?</a:t>
            </a:r>
            <a:endParaRPr/>
          </a:p>
        </p:txBody>
      </p:sp>
      <p:sp>
        <p:nvSpPr>
          <p:cNvPr id="154" name="Google Shape;154;g3390619b168_0_14"/>
          <p:cNvSpPr txBox="1"/>
          <p:nvPr>
            <p:ph idx="1" type="body"/>
          </p:nvPr>
        </p:nvSpPr>
        <p:spPr>
          <a:xfrm>
            <a:off x="152400" y="2052925"/>
            <a:ext cx="89154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6" lvl="0" marL="342906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🔹 </a:t>
            </a:r>
            <a:r>
              <a:rPr b="1" lang="en-US" sz="2200"/>
              <a:t>Single Language (JavaScript)</a:t>
            </a:r>
            <a:r>
              <a:rPr lang="en-US" sz="2200"/>
              <a:t> – No need to switch between languages for frontend &amp; backend</a:t>
            </a:r>
            <a:endParaRPr sz="2200"/>
          </a:p>
          <a:p>
            <a:pPr indent="-241306" lvl="0" marL="342906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🔹 </a:t>
            </a:r>
            <a:r>
              <a:rPr b="1" lang="en-US" sz="2200"/>
              <a:t>Fast &amp; Scalable</a:t>
            </a:r>
            <a:r>
              <a:rPr lang="en-US" sz="2200"/>
              <a:t> – Non-blocking architecture of Node.js ensures efficiency</a:t>
            </a:r>
            <a:endParaRPr sz="2200"/>
          </a:p>
          <a:p>
            <a:pPr indent="-241306" lvl="0" marL="342906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🔹 </a:t>
            </a:r>
            <a:r>
              <a:rPr b="1" lang="en-US" sz="2200"/>
              <a:t>MongoDB is Schema-less</a:t>
            </a:r>
            <a:r>
              <a:rPr lang="en-US" sz="2200"/>
              <a:t> – Flexible and easy-to-use database</a:t>
            </a:r>
            <a:endParaRPr sz="2200"/>
          </a:p>
          <a:p>
            <a:pPr indent="-241306" lvl="0" marL="342906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🔹 </a:t>
            </a:r>
            <a:r>
              <a:rPr b="1" lang="en-US" sz="2200"/>
              <a:t>React’s Component-Based Architecture</a:t>
            </a:r>
            <a:r>
              <a:rPr lang="en-US" sz="2200"/>
              <a:t> – Reusable UI components</a:t>
            </a:r>
            <a:endParaRPr sz="2200"/>
          </a:p>
          <a:p>
            <a:pPr indent="-24130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200"/>
              <a:t>🔹 </a:t>
            </a:r>
            <a:r>
              <a:rPr b="1" lang="en-US" sz="2200"/>
              <a:t>Full-Stack Development</a:t>
            </a:r>
            <a:r>
              <a:rPr lang="en-US" sz="2200"/>
              <a:t> – Everything in one ecosystem</a:t>
            </a:r>
            <a:endParaRPr sz="2200">
              <a:solidFill>
                <a:srgbClr val="4249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MERN - Architecture</a:t>
            </a:r>
            <a:endParaRPr/>
          </a:p>
        </p:txBody>
      </p:sp>
      <p:sp>
        <p:nvSpPr>
          <p:cNvPr id="161" name="Google Shape;161;p4"/>
          <p:cNvSpPr/>
          <p:nvPr/>
        </p:nvSpPr>
        <p:spPr>
          <a:xfrm>
            <a:off x="381000" y="1295401"/>
            <a:ext cx="8382000" cy="4724400"/>
          </a:xfrm>
          <a:prstGeom prst="roundRect">
            <a:avLst>
              <a:gd fmla="val 16667" name="adj"/>
            </a:avLst>
          </a:prstGeom>
          <a:solidFill>
            <a:srgbClr val="AFDF9F"/>
          </a:solidFill>
          <a:ln cap="rnd" cmpd="sng" w="19050">
            <a:solidFill>
              <a:srgbClr val="2190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2971800" y="1504267"/>
            <a:ext cx="5334000" cy="7620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rnd" cmpd="sng" w="19050">
            <a:solidFill>
              <a:srgbClr val="0B9B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React.js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2971800" y="2795077"/>
            <a:ext cx="5334000" cy="1636685"/>
          </a:xfrm>
          <a:prstGeom prst="roundRect">
            <a:avLst>
              <a:gd fmla="val 16667" name="adj"/>
            </a:avLst>
          </a:prstGeom>
          <a:solidFill>
            <a:srgbClr val="E4F4DE"/>
          </a:solidFill>
          <a:ln cap="rnd" cmpd="sng" w="19050">
            <a:solidFill>
              <a:srgbClr val="0B9B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>
            <a:off x="2964556" y="5075211"/>
            <a:ext cx="5334000" cy="783392"/>
          </a:xfrm>
          <a:prstGeom prst="roundRect">
            <a:avLst>
              <a:gd fmla="val 16667" name="adj"/>
            </a:avLst>
          </a:prstGeom>
          <a:solidFill>
            <a:srgbClr val="E4F4DE"/>
          </a:solidFill>
          <a:ln cap="rnd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Mongo 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4114800" y="2893489"/>
            <a:ext cx="3048000" cy="777250"/>
          </a:xfrm>
          <a:prstGeom prst="rect">
            <a:avLst/>
          </a:prstGeom>
          <a:solidFill>
            <a:srgbClr val="AFDF9F"/>
          </a:solidFill>
          <a:ln cap="rnd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Express.JS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/>
        </p:nvSpPr>
        <p:spPr>
          <a:xfrm>
            <a:off x="995149" y="1738698"/>
            <a:ext cx="152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942833" y="3543651"/>
            <a:ext cx="1495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942832" y="5282241"/>
            <a:ext cx="14193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4953000" y="2266267"/>
            <a:ext cx="381000" cy="52881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5593456" y="2266718"/>
            <a:ext cx="381000" cy="52881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4953000" y="4431762"/>
            <a:ext cx="381000" cy="64344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5593456" y="4449475"/>
            <a:ext cx="381000" cy="64344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React.js front end</a:t>
            </a:r>
            <a:endParaRPr/>
          </a:p>
        </p:txBody>
      </p:sp>
      <p:sp>
        <p:nvSpPr>
          <p:cNvPr id="178" name="Google Shape;178;p5"/>
          <p:cNvSpPr txBox="1"/>
          <p:nvPr>
            <p:ph idx="1" type="body"/>
          </p:nvPr>
        </p:nvSpPr>
        <p:spPr>
          <a:xfrm>
            <a:off x="304800" y="2209800"/>
            <a:ext cx="8534400" cy="4038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Creates dynamic client-side application in HTML.</a:t>
            </a:r>
            <a:endParaRPr/>
          </a:p>
          <a:p>
            <a:pPr indent="-342906" lvl="0" marL="342906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It let you build complex interface through simple components, connect them to data on your back-end server, and render them as HTML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Node.js</a:t>
            </a:r>
            <a:endParaRPr/>
          </a:p>
        </p:txBody>
      </p:sp>
      <p:sp>
        <p:nvSpPr>
          <p:cNvPr id="184" name="Google Shape;184;p6"/>
          <p:cNvSpPr txBox="1"/>
          <p:nvPr>
            <p:ph idx="1" type="body"/>
          </p:nvPr>
        </p:nvSpPr>
        <p:spPr>
          <a:xfrm>
            <a:off x="381000" y="2057399"/>
            <a:ext cx="8305800" cy="4191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►"/>
            </a:pPr>
            <a:r>
              <a:rPr b="1" lang="en-US" sz="2200"/>
              <a:t>Node.js</a:t>
            </a:r>
            <a:r>
              <a:rPr lang="en-US" sz="2200"/>
              <a:t> is a </a:t>
            </a:r>
            <a:r>
              <a:rPr b="1" lang="en-US" sz="2200"/>
              <a:t>JavaScript runtime</a:t>
            </a:r>
            <a:r>
              <a:rPr lang="en-US" sz="2200"/>
              <a:t> built on Chrome’s </a:t>
            </a:r>
            <a:r>
              <a:rPr b="1" lang="en-US" sz="2200"/>
              <a:t>V8 engine</a:t>
            </a:r>
            <a:r>
              <a:rPr lang="en-US" sz="2200"/>
              <a:t> that allows you to run JavaScript </a:t>
            </a:r>
            <a:r>
              <a:rPr b="1" lang="en-US" sz="2200"/>
              <a:t>outside the browser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It enables </a:t>
            </a:r>
            <a:r>
              <a:rPr b="1" lang="en-US" sz="2200"/>
              <a:t>server-side development</a:t>
            </a:r>
            <a:r>
              <a:rPr lang="en-US" sz="2200"/>
              <a:t> using JavaScript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Supports </a:t>
            </a:r>
            <a:r>
              <a:rPr b="1" lang="en-US" sz="2200"/>
              <a:t>asynchronous, event-driven programming</a:t>
            </a:r>
            <a:r>
              <a:rPr lang="en-US" sz="2200"/>
              <a:t>, making it fast and efficient for handling multiple requests.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b="1" lang="en-US" sz="2200"/>
              <a:t>Non-blocking I/O</a:t>
            </a:r>
            <a:r>
              <a:rPr lang="en-US" sz="2200"/>
              <a:t> – Handles multiple requests at once.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b="1" lang="en-US" sz="2200"/>
              <a:t>Single Programming Language</a:t>
            </a:r>
            <a:r>
              <a:rPr lang="en-US" sz="2200"/>
              <a:t> – JavaScript for both frontend (React) &amp; backend.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90619b168_0_3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Express.js</a:t>
            </a:r>
            <a:endParaRPr/>
          </a:p>
        </p:txBody>
      </p:sp>
      <p:sp>
        <p:nvSpPr>
          <p:cNvPr id="190" name="Google Shape;190;g3390619b168_0_34"/>
          <p:cNvSpPr txBox="1"/>
          <p:nvPr>
            <p:ph idx="1" type="body"/>
          </p:nvPr>
        </p:nvSpPr>
        <p:spPr>
          <a:xfrm>
            <a:off x="381000" y="2057399"/>
            <a:ext cx="8305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►"/>
            </a:pPr>
            <a:r>
              <a:rPr b="1" lang="en-US" sz="2200"/>
              <a:t>Express.js</a:t>
            </a:r>
            <a:r>
              <a:rPr lang="en-US" sz="2200"/>
              <a:t> is a </a:t>
            </a:r>
            <a:r>
              <a:rPr b="1" lang="en-US" sz="2200"/>
              <a:t>lightweight and flexible framework</a:t>
            </a:r>
            <a:r>
              <a:rPr lang="en-US" sz="2200"/>
              <a:t> built on top of Node.js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It simplifies </a:t>
            </a:r>
            <a:r>
              <a:rPr b="1" lang="en-US" sz="2200"/>
              <a:t>server-side development</a:t>
            </a:r>
            <a:r>
              <a:rPr lang="en-US" sz="2200"/>
              <a:t> by providing easy-to-use APIs for handling requests, routing, and middleware.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Makes building </a:t>
            </a:r>
            <a:r>
              <a:rPr b="1" lang="en-US" sz="2200"/>
              <a:t>RESTful APIs</a:t>
            </a:r>
            <a:r>
              <a:rPr lang="en-US" sz="2200"/>
              <a:t> and web applications </a:t>
            </a:r>
            <a:r>
              <a:rPr b="1" lang="en-US" sz="2200"/>
              <a:t>much faster and easier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MongoDB Database </a:t>
            </a:r>
            <a:endParaRPr/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827700" y="2052925"/>
            <a:ext cx="7696500" cy="29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6" lvl="0" marL="34290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Data in the format of JSON can be sent by React.js to Express.js, where the process data stores directly in MongoDB for later retrieval. 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81006" lvl="0" marL="34290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MongoDB is a </a:t>
            </a:r>
            <a:r>
              <a:rPr b="1" lang="en-US" sz="2200"/>
              <a:t>NoSQL database</a:t>
            </a:r>
            <a:r>
              <a:rPr lang="en-US" sz="2200"/>
              <a:t> that stores data in a </a:t>
            </a:r>
            <a:r>
              <a:rPr b="1" lang="en-US" sz="2200"/>
              <a:t>flexible, JSON-like format</a:t>
            </a:r>
            <a:r>
              <a:rPr lang="en-US" sz="2200"/>
              <a:t> called </a:t>
            </a:r>
            <a:r>
              <a:rPr b="1" lang="en-US" sz="2200"/>
              <a:t>BSON</a:t>
            </a:r>
            <a:r>
              <a:rPr lang="en-US" sz="2200"/>
              <a:t> (Binary JSON). Unlike traditional SQL databases (like MySQL or PostgreSQL), MongoDB </a:t>
            </a:r>
            <a:r>
              <a:rPr b="1" lang="en-US" sz="2200"/>
              <a:t>does not use tables and rows</a:t>
            </a:r>
            <a:r>
              <a:rPr lang="en-US" sz="2200"/>
              <a:t>. Instead, it stores data in </a:t>
            </a:r>
            <a:r>
              <a:rPr b="1" lang="en-US" sz="2200"/>
              <a:t>collections</a:t>
            </a:r>
            <a:r>
              <a:rPr lang="en-US" sz="2200"/>
              <a:t> and </a:t>
            </a:r>
            <a:r>
              <a:rPr b="1" lang="en-US" sz="2200"/>
              <a:t>documents</a:t>
            </a:r>
            <a:r>
              <a:rPr lang="en-US" sz="2200"/>
              <a:t>, making it more scalable and flexible.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2012-07-03T07:32:31Z</dcterms:created>
  <dc:creator>Administrator</dc:creator>
</cp:coreProperties>
</file>