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Caveat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qC1VzaPamWqIJWVDpcNE+/62u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90672743d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90672743d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390672743d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90672743d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90672743d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390672743d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52e5c3ffb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352e5c3ff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3352e5c3ffb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Single java jar file</a:t>
            </a:r>
            <a:endParaRPr/>
          </a:p>
        </p:txBody>
      </p:sp>
      <p:sp>
        <p:nvSpPr>
          <p:cNvPr id="218" name="Google Shape;21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Can you use API with monolith?</a:t>
            </a:r>
            <a:endParaRPr/>
          </a:p>
        </p:txBody>
      </p:sp>
      <p:sp>
        <p:nvSpPr>
          <p:cNvPr id="226" name="Google Shape;22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90672743d_0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90672743d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390672743d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90672743d_0_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90672743d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390672743d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90672743d_0_1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390672743d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390672743d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90672743d_0_1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390672743d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390672743d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90672743d_0_1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90672743d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390672743d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90672743d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3390672743d_0_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83fab86c5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383fab86c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383fab86c5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0672743d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90672743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90672743d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568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7647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5490"/>
                </a:srgbClr>
              </a:gs>
              <a:gs pos="36000">
                <a:srgbClr val="E8F5FB">
                  <a:alpha val="4705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2549"/>
                </a:srgbClr>
              </a:gs>
              <a:gs pos="36000">
                <a:srgbClr val="E8F5FB">
                  <a:alpha val="549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7450"/>
                </a:srgbClr>
              </a:gs>
              <a:gs pos="36000">
                <a:srgbClr val="E8F5FB">
                  <a:alpha val="3529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9803"/>
                </a:srgbClr>
              </a:gs>
              <a:gs pos="36000">
                <a:srgbClr val="E8F5FB">
                  <a:alpha val="8627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6666"/>
                </a:srgbClr>
              </a:gs>
              <a:gs pos="36000">
                <a:srgbClr val="E8F5FB">
                  <a:alpha val="6666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52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7450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784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React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455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Components - Props - States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Mahhek Tahir</a:t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90672743d_0_41"/>
          <p:cNvSpPr txBox="1"/>
          <p:nvPr>
            <p:ph type="title"/>
          </p:nvPr>
        </p:nvSpPr>
        <p:spPr>
          <a:xfrm>
            <a:off x="4417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Destructuring</a:t>
            </a:r>
            <a:endParaRPr/>
          </a:p>
        </p:txBody>
      </p:sp>
      <p:sp>
        <p:nvSpPr>
          <p:cNvPr id="198" name="Google Shape;198;g3390672743d_0_41"/>
          <p:cNvSpPr txBox="1"/>
          <p:nvPr>
            <p:ph idx="1" type="body"/>
          </p:nvPr>
        </p:nvSpPr>
        <p:spPr>
          <a:xfrm>
            <a:off x="570600" y="612525"/>
            <a:ext cx="7523700" cy="48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Instead of writing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props.name</a:t>
            </a:r>
            <a:r>
              <a:rPr lang="en-US" sz="1900"/>
              <a:t>,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props.age</a:t>
            </a:r>
            <a:r>
              <a:rPr lang="en-US" sz="1900"/>
              <a:t>, etc., we can </a:t>
            </a:r>
            <a:r>
              <a:rPr b="1" lang="en-US" sz="1900"/>
              <a:t>destructure</a:t>
            </a:r>
            <a:r>
              <a:rPr lang="en-US" sz="1900"/>
              <a:t> props: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Child Component (UserInfo.js)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function UserInfo({ name, age, city })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	&lt;h1&gt;Name: {name}&lt;/h1&gt;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	&lt;h2&gt;Age: {age}&lt;/h2&gt;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	&lt;h3&gt;City: {city}&lt;/h3&gt;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/>
              <a:t>export default UserInfo;</a:t>
            </a:r>
            <a:endParaRPr b="1"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/>
              <a:t>🔹 Easy to read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90672743d_0_49"/>
          <p:cNvSpPr txBox="1"/>
          <p:nvPr>
            <p:ph type="title"/>
          </p:nvPr>
        </p:nvSpPr>
        <p:spPr>
          <a:xfrm>
            <a:off x="4417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Passing Objects as Props</a:t>
            </a:r>
            <a:endParaRPr/>
          </a:p>
        </p:txBody>
      </p:sp>
      <p:sp>
        <p:nvSpPr>
          <p:cNvPr id="205" name="Google Shape;205;g3390672743d_0_49"/>
          <p:cNvSpPr txBox="1"/>
          <p:nvPr>
            <p:ph idx="1" type="body"/>
          </p:nvPr>
        </p:nvSpPr>
        <p:spPr>
          <a:xfrm>
            <a:off x="570600" y="612525"/>
            <a:ext cx="7523700" cy="48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/>
              <a:t>Parent Component (App.js)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const user = { name: "John Doe", age: 25, city: "New York" 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function App()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return &lt;UserInfo user={user} /&gt;;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/>
              <a:t>Child Component (UserInfo.js)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function UserInfo({ user })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	&lt;h1&gt;Name: {user.name}&lt;/h1&gt;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	&lt;h2&gt;Age: {user.age}&lt;/h2&gt;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	&lt;h3&gt;City: {user.city}&lt;/h3&gt;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 sz="1500"/>
              <a:t> </a:t>
            </a:r>
            <a:r>
              <a:rPr lang="en-US"/>
              <a:t>Instead of passing multiple props, we pass a </a:t>
            </a:r>
            <a:r>
              <a:rPr b="1" lang="en-US"/>
              <a:t>single object</a:t>
            </a:r>
            <a:r>
              <a:rPr lang="en-US"/>
              <a:t> (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US"/>
              <a:t>) and access its properties inside the child component.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52e5c3ffb_0_39"/>
          <p:cNvSpPr txBox="1"/>
          <p:nvPr>
            <p:ph type="title"/>
          </p:nvPr>
        </p:nvSpPr>
        <p:spPr>
          <a:xfrm>
            <a:off x="10" y="-9375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props.children?</a:t>
            </a:r>
            <a:endParaRPr/>
          </a:p>
        </p:txBody>
      </p:sp>
      <p:sp>
        <p:nvSpPr>
          <p:cNvPr id="212" name="Google Shape;212;g3352e5c3ffb_0_39"/>
          <p:cNvSpPr txBox="1"/>
          <p:nvPr>
            <p:ph idx="1" type="body"/>
          </p:nvPr>
        </p:nvSpPr>
        <p:spPr>
          <a:xfrm>
            <a:off x="0" y="744650"/>
            <a:ext cx="8893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props.children</a:t>
            </a:r>
            <a:r>
              <a:rPr lang="en-US"/>
              <a:t> is a </a:t>
            </a:r>
            <a:r>
              <a:rPr b="1" lang="en-US"/>
              <a:t>special prop</a:t>
            </a:r>
            <a:r>
              <a:rPr lang="en-US"/>
              <a:t> in React that allows </a:t>
            </a:r>
            <a:r>
              <a:rPr b="1" lang="en-US"/>
              <a:t>components to wrap other components or elements inside them</a:t>
            </a:r>
            <a:r>
              <a:rPr lang="en-US"/>
              <a:t>.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/>
              <a:t>It is useful when creating </a:t>
            </a:r>
            <a:r>
              <a:rPr b="1" lang="en-US"/>
              <a:t>reusable wrapper components</a:t>
            </a:r>
            <a:r>
              <a:rPr lang="en-US"/>
              <a:t> like </a:t>
            </a:r>
            <a:r>
              <a:rPr b="1" lang="en-US"/>
              <a:t>cards, modals, layouts, etc.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  <p:pic>
        <p:nvPicPr>
          <p:cNvPr id="213" name="Google Shape;213;g3352e5c3ffb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0" y="2102850"/>
            <a:ext cx="7106819" cy="25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352e5c3ffb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00" y="4619575"/>
            <a:ext cx="7106826" cy="216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430960" y="5499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Another example</a:t>
            </a: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02850"/>
            <a:ext cx="8141526" cy="23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429000"/>
            <a:ext cx="8141526" cy="218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452485" y="4424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Layout Example</a:t>
            </a:r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 rotWithShape="1">
          <a:blip r:embed="rId3">
            <a:alphaModFix/>
          </a:blip>
          <a:srcRect b="8408" l="0" r="2856" t="0"/>
          <a:stretch/>
        </p:blipFill>
        <p:spPr>
          <a:xfrm>
            <a:off x="77175" y="1091950"/>
            <a:ext cx="8586699" cy="28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4">
            <a:alphaModFix/>
          </a:blip>
          <a:srcRect b="0" l="0" r="-8979" t="1748"/>
          <a:stretch/>
        </p:blipFill>
        <p:spPr>
          <a:xfrm>
            <a:off x="77175" y="3923476"/>
            <a:ext cx="8586699" cy="24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4632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States in React</a:t>
            </a:r>
            <a:endParaRPr/>
          </a:p>
        </p:txBody>
      </p:sp>
      <p:sp>
        <p:nvSpPr>
          <p:cNvPr id="236" name="Google Shape;236;p13"/>
          <p:cNvSpPr txBox="1"/>
          <p:nvPr/>
        </p:nvSpPr>
        <p:spPr>
          <a:xfrm>
            <a:off x="513050" y="746400"/>
            <a:ext cx="85239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 sz="2100">
                <a:solidFill>
                  <a:schemeClr val="dk1"/>
                </a:solidFill>
              </a:rPr>
              <a:t>State stores dynamic data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 sz="2100">
                <a:solidFill>
                  <a:schemeClr val="dk1"/>
                </a:solidFill>
              </a:rPr>
              <a:t>Allows components to re-render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en-US" sz="2100">
                <a:solidFill>
                  <a:schemeClr val="dk1"/>
                </a:solidFill>
              </a:rPr>
              <a:t> is used to manage </a:t>
            </a:r>
            <a:r>
              <a:rPr b="1" lang="en-US" sz="2100">
                <a:solidFill>
                  <a:schemeClr val="dk1"/>
                </a:solidFill>
              </a:rPr>
              <a:t>state</a:t>
            </a:r>
            <a:r>
              <a:rPr lang="en-US" sz="2100">
                <a:solidFill>
                  <a:schemeClr val="dk1"/>
                </a:solidFill>
              </a:rPr>
              <a:t> in functional components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US" sz="2100">
                <a:solidFill>
                  <a:schemeClr val="dk1"/>
                </a:solidFill>
              </a:rPr>
              <a:t>Yes</a:t>
            </a:r>
            <a:r>
              <a:rPr lang="en-US" sz="2100">
                <a:solidFill>
                  <a:schemeClr val="dk1"/>
                </a:solidFill>
              </a:rPr>
              <a:t>,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&lt;h2&gt;Count: {count}&lt;/h2&gt;</a:t>
            </a:r>
            <a:r>
              <a:rPr lang="en-US" sz="2100">
                <a:solidFill>
                  <a:schemeClr val="dk1"/>
                </a:solidFill>
              </a:rPr>
              <a:t> </a:t>
            </a:r>
            <a:r>
              <a:rPr b="1" lang="en-US" sz="2100">
                <a:solidFill>
                  <a:schemeClr val="dk1"/>
                </a:solidFill>
              </a:rPr>
              <a:t>automatically updates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The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useState(0)</a:t>
            </a:r>
            <a:r>
              <a:rPr lang="en-US" sz="2100">
                <a:solidFill>
                  <a:schemeClr val="dk1"/>
                </a:solidFill>
              </a:rPr>
              <a:t> creates a </a:t>
            </a:r>
            <a:r>
              <a:rPr b="1" lang="en-US" sz="2100">
                <a:solidFill>
                  <a:schemeClr val="dk1"/>
                </a:solidFill>
              </a:rPr>
              <a:t>state variable</a:t>
            </a:r>
            <a:r>
              <a:rPr lang="en-US" sz="2100">
                <a:solidFill>
                  <a:schemeClr val="dk1"/>
                </a:solidFill>
              </a:rPr>
              <a:t> called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US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Clicking the button </a:t>
            </a:r>
            <a:r>
              <a:rPr b="1" lang="en-US" sz="2100">
                <a:solidFill>
                  <a:schemeClr val="dk1"/>
                </a:solidFill>
              </a:rPr>
              <a:t>updates</a:t>
            </a:r>
            <a:r>
              <a:rPr lang="en-US" sz="2100">
                <a:solidFill>
                  <a:schemeClr val="dk1"/>
                </a:solidFill>
              </a:rPr>
              <a:t> the state using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setCount()</a:t>
            </a:r>
            <a:r>
              <a:rPr lang="en-US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075" y="3245650"/>
            <a:ext cx="7627450" cy="36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90672743d_0_9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States</a:t>
            </a:r>
            <a:endParaRPr/>
          </a:p>
        </p:txBody>
      </p:sp>
      <p:pic>
        <p:nvPicPr>
          <p:cNvPr id="244" name="Google Shape;244;g3390672743d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1143"/>
            <a:ext cx="8839200" cy="442707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3390672743d_0_94"/>
          <p:cNvSpPr txBox="1"/>
          <p:nvPr/>
        </p:nvSpPr>
        <p:spPr>
          <a:xfrm>
            <a:off x="204550" y="5528225"/>
            <a:ext cx="878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Clicking the button </a:t>
            </a:r>
            <a:r>
              <a:rPr b="1" lang="en-US" sz="2200">
                <a:solidFill>
                  <a:schemeClr val="dk1"/>
                </a:solidFill>
              </a:rPr>
              <a:t>only updates age</a:t>
            </a:r>
            <a:r>
              <a:rPr lang="en-US" sz="2200">
                <a:solidFill>
                  <a:schemeClr val="dk1"/>
                </a:solidFill>
              </a:rPr>
              <a:t>, keeping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2200">
                <a:solidFill>
                  <a:schemeClr val="dk1"/>
                </a:solidFill>
              </a:rPr>
              <a:t> unchanged.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90672743d_0_10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 in States</a:t>
            </a:r>
            <a:endParaRPr/>
          </a:p>
        </p:txBody>
      </p:sp>
      <p:pic>
        <p:nvPicPr>
          <p:cNvPr id="252" name="Google Shape;252;g3390672743d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075" y="1218328"/>
            <a:ext cx="9144000" cy="392609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3390672743d_0_104"/>
          <p:cNvSpPr txBox="1"/>
          <p:nvPr/>
        </p:nvSpPr>
        <p:spPr>
          <a:xfrm>
            <a:off x="64575" y="5286150"/>
            <a:ext cx="888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The </a:t>
            </a:r>
            <a:r>
              <a:rPr b="1" lang="en-US" sz="2200">
                <a:solidFill>
                  <a:schemeClr val="dk1"/>
                </a:solidFill>
              </a:rPr>
              <a:t>spread operator (</a:t>
            </a: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...car</a:t>
            </a:r>
            <a:r>
              <a:rPr b="1" lang="en-US" sz="2200">
                <a:solidFill>
                  <a:schemeClr val="dk1"/>
                </a:solidFill>
              </a:rPr>
              <a:t>)</a:t>
            </a:r>
            <a:r>
              <a:rPr lang="en-US" sz="2200">
                <a:solidFill>
                  <a:schemeClr val="dk1"/>
                </a:solidFill>
              </a:rPr>
              <a:t> ensures other properties remain unchanged.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90672743d_0_116"/>
          <p:cNvSpPr txBox="1"/>
          <p:nvPr>
            <p:ph type="title"/>
          </p:nvPr>
        </p:nvSpPr>
        <p:spPr>
          <a:xfrm>
            <a:off x="269385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Arrays in States</a:t>
            </a:r>
            <a:endParaRPr/>
          </a:p>
        </p:txBody>
      </p:sp>
      <p:sp>
        <p:nvSpPr>
          <p:cNvPr id="260" name="Google Shape;260;g3390672743d_0_116"/>
          <p:cNvSpPr txBox="1"/>
          <p:nvPr/>
        </p:nvSpPr>
        <p:spPr>
          <a:xfrm>
            <a:off x="64575" y="5286150"/>
            <a:ext cx="888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The </a:t>
            </a:r>
            <a:r>
              <a:rPr b="1" lang="en-US" sz="2200">
                <a:solidFill>
                  <a:schemeClr val="dk1"/>
                </a:solidFill>
              </a:rPr>
              <a:t>spread operator (</a:t>
            </a: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...tasks</a:t>
            </a:r>
            <a:r>
              <a:rPr b="1" lang="en-US" sz="2200">
                <a:solidFill>
                  <a:schemeClr val="dk1"/>
                </a:solidFill>
              </a:rPr>
              <a:t>)</a:t>
            </a:r>
            <a:r>
              <a:rPr lang="en-US" sz="2200">
                <a:solidFill>
                  <a:schemeClr val="dk1"/>
                </a:solidFill>
              </a:rPr>
              <a:t> ensures we </a:t>
            </a:r>
            <a:r>
              <a:rPr b="1" lang="en-US" sz="2200">
                <a:solidFill>
                  <a:schemeClr val="dk1"/>
                </a:solidFill>
              </a:rPr>
              <a:t>keep existing items</a:t>
            </a:r>
            <a:r>
              <a:rPr lang="en-US" sz="2200">
                <a:solidFill>
                  <a:schemeClr val="dk1"/>
                </a:solidFill>
              </a:rPr>
              <a:t> when adding a new one.</a:t>
            </a:r>
            <a:endParaRPr sz="2200"/>
          </a:p>
        </p:txBody>
      </p:sp>
      <p:pic>
        <p:nvPicPr>
          <p:cNvPr id="261" name="Google Shape;261;g3390672743d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26" y="657525"/>
            <a:ext cx="6224101" cy="47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90672743d_0_126"/>
          <p:cNvSpPr txBox="1"/>
          <p:nvPr>
            <p:ph type="title"/>
          </p:nvPr>
        </p:nvSpPr>
        <p:spPr>
          <a:xfrm>
            <a:off x="130947" y="452175"/>
            <a:ext cx="88821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States based on Previous</a:t>
            </a:r>
            <a:endParaRPr/>
          </a:p>
        </p:txBody>
      </p:sp>
      <p:sp>
        <p:nvSpPr>
          <p:cNvPr id="268" name="Google Shape;268;g3390672743d_0_126"/>
          <p:cNvSpPr txBox="1"/>
          <p:nvPr/>
        </p:nvSpPr>
        <p:spPr>
          <a:xfrm>
            <a:off x="0" y="4823225"/>
            <a:ext cx="8882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If state </a:t>
            </a:r>
            <a:r>
              <a:rPr b="1" lang="en-US" sz="2200">
                <a:solidFill>
                  <a:schemeClr val="dk1"/>
                </a:solidFill>
              </a:rPr>
              <a:t>depends on the previous value</a:t>
            </a:r>
            <a:r>
              <a:rPr lang="en-US" sz="2200">
                <a:solidFill>
                  <a:schemeClr val="dk1"/>
                </a:solidFill>
              </a:rPr>
              <a:t>, use a function inside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setState()</a:t>
            </a:r>
            <a:r>
              <a:rPr lang="en-US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Ensures </a:t>
            </a:r>
            <a:r>
              <a:rPr b="1" lang="en-US" sz="2200">
                <a:solidFill>
                  <a:schemeClr val="dk1"/>
                </a:solidFill>
              </a:rPr>
              <a:t>correct updates</a:t>
            </a:r>
            <a:r>
              <a:rPr lang="en-US" sz="2200">
                <a:solidFill>
                  <a:schemeClr val="dk1"/>
                </a:solidFill>
              </a:rPr>
              <a:t> when React batches multiple state updates.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Useful in </a:t>
            </a:r>
            <a:r>
              <a:rPr b="1" lang="en-US" sz="2200">
                <a:solidFill>
                  <a:schemeClr val="dk1"/>
                </a:solidFill>
              </a:rPr>
              <a:t>asynchronous updates</a:t>
            </a:r>
            <a:r>
              <a:rPr lang="en-US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69" name="Google Shape;269;g3390672743d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9488"/>
            <a:ext cx="8839201" cy="2999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152400" y="304800"/>
            <a:ext cx="738769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React </a:t>
            </a:r>
            <a:r>
              <a:rPr lang="en-US"/>
              <a:t>Components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577000" y="1350375"/>
            <a:ext cx="76842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b="1" lang="en-US" sz="2200"/>
              <a:t>Reusable, independent UI pieces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Can be </a:t>
            </a:r>
            <a:r>
              <a:rPr b="1" lang="en-US" sz="2200"/>
              <a:t>Class Components</a:t>
            </a:r>
            <a:r>
              <a:rPr lang="en-US" sz="2200"/>
              <a:t> or </a:t>
            </a:r>
            <a:r>
              <a:rPr b="1" lang="en-US" sz="2200"/>
              <a:t>Function Components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Components can have </a:t>
            </a:r>
            <a:r>
              <a:rPr b="1" lang="en-US" sz="2200"/>
              <a:t>state</a:t>
            </a:r>
            <a:r>
              <a:rPr lang="en-US" sz="2200"/>
              <a:t> and </a:t>
            </a:r>
            <a:r>
              <a:rPr b="1" lang="en-US" sz="2200"/>
              <a:t>props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Components help in </a:t>
            </a:r>
            <a:r>
              <a:rPr b="1" lang="en-US" sz="2200"/>
              <a:t>modularizing code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90672743d_0_136"/>
          <p:cNvSpPr txBox="1"/>
          <p:nvPr>
            <p:ph type="title"/>
          </p:nvPr>
        </p:nvSpPr>
        <p:spPr>
          <a:xfrm>
            <a:off x="10" y="-9690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Why?</a:t>
            </a:r>
            <a:endParaRPr/>
          </a:p>
        </p:txBody>
      </p:sp>
      <p:sp>
        <p:nvSpPr>
          <p:cNvPr id="276" name="Google Shape;276;g3390672743d_0_136"/>
          <p:cNvSpPr txBox="1"/>
          <p:nvPr>
            <p:ph idx="1" type="body"/>
          </p:nvPr>
        </p:nvSpPr>
        <p:spPr>
          <a:xfrm>
            <a:off x="0" y="771775"/>
            <a:ext cx="4155600" cy="540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React </a:t>
            </a:r>
            <a:r>
              <a:rPr b="1" lang="en-US" sz="1800"/>
              <a:t>batches state updates</a:t>
            </a:r>
            <a:r>
              <a:rPr lang="en-US" sz="1800"/>
              <a:t> for performance reasons. If multiple updates happen at the same time, using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setCount(count + 1)</a:t>
            </a:r>
            <a:r>
              <a:rPr lang="en-US" sz="1800"/>
              <a:t> </a:t>
            </a:r>
            <a:r>
              <a:rPr b="1" lang="en-US" sz="1800"/>
              <a:t>might not give the correct result</a:t>
            </a:r>
            <a:r>
              <a:rPr lang="en-US" sz="1800"/>
              <a:t>. </a:t>
            </a:r>
            <a:r>
              <a:rPr lang="en-US" sz="1800"/>
              <a:t> 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&lt;button onClick={() =&gt; {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	setCount(count + 1);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	setCount(count + 1);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	setCount(count + 1);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	}}&gt;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	Increase 3 times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&lt;/button&gt;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US" sz="1800"/>
              <a:t> only increases </a:t>
            </a:r>
            <a:r>
              <a:rPr b="1" lang="en-US" sz="1800"/>
              <a:t>by 1</a:t>
            </a:r>
            <a:r>
              <a:rPr lang="en-US" sz="1800"/>
              <a:t> instead of </a:t>
            </a:r>
            <a:r>
              <a:rPr b="1" lang="en-US" sz="1800"/>
              <a:t>by 3</a:t>
            </a:r>
            <a:r>
              <a:rPr lang="en-US" sz="1800"/>
              <a:t>!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Google Shape;277;g3390672743d_0_136"/>
          <p:cNvSpPr txBox="1"/>
          <p:nvPr/>
        </p:nvSpPr>
        <p:spPr>
          <a:xfrm>
            <a:off x="3951225" y="0"/>
            <a:ext cx="5117400" cy="69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const [count, setCount] = useState(0);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return (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	&lt;div&gt;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	&lt;h2&gt;Count: {count}&lt;/h2&gt;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	&lt;button onClick={() =&gt; {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	setCount(prevCount =&gt; prevCount + 1);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	setCount(prevCount =&gt; prevCount + 1);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	setCount(prevCount =&gt; prevCount + 1);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	}}&gt;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	Increase 3 times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	&lt;/button&gt;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	&lt;/div&gt;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);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Now,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US" sz="1700">
                <a:solidFill>
                  <a:schemeClr val="dk1"/>
                </a:solidFill>
              </a:rPr>
              <a:t> correctly increases </a:t>
            </a:r>
            <a:r>
              <a:rPr b="1" lang="en-US" sz="1700">
                <a:solidFill>
                  <a:schemeClr val="dk1"/>
                </a:solidFill>
              </a:rPr>
              <a:t>by 3</a:t>
            </a:r>
            <a:r>
              <a:rPr lang="en-US" sz="1700">
                <a:solidFill>
                  <a:schemeClr val="dk1"/>
                </a:solidFill>
              </a:rPr>
              <a:t> instead of just 1.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354735" y="45146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Conditional rendering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354725" y="1655875"/>
            <a:ext cx="6449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function UserGreeting(props)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&lt;h2&gt;{props.isLoggedIn ? "Welcome Back!" : "Please Log In"}&lt;/h2&gt;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90672743d_0_77"/>
          <p:cNvSpPr txBox="1"/>
          <p:nvPr>
            <p:ph type="title"/>
          </p:nvPr>
        </p:nvSpPr>
        <p:spPr>
          <a:xfrm>
            <a:off x="565960" y="36546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&amp;&amp; </a:t>
            </a:r>
            <a:r>
              <a:rPr lang="en-US"/>
              <a:t>Conditional rendering</a:t>
            </a:r>
            <a:endParaRPr/>
          </a:p>
        </p:txBody>
      </p:sp>
      <p:sp>
        <p:nvSpPr>
          <p:cNvPr id="289" name="Google Shape;289;g3390672743d_0_77"/>
          <p:cNvSpPr txBox="1"/>
          <p:nvPr/>
        </p:nvSpPr>
        <p:spPr>
          <a:xfrm>
            <a:off x="859950" y="1483900"/>
            <a:ext cx="6761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function Notification(props)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	&lt;h2&gt;Notifications&lt;/h2&gt;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	{props.hasMessages &amp;&amp; &lt;p&gt;You have new messages!&lt;/p&gt;}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Class Components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77175" y="1331250"/>
            <a:ext cx="8866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Older way of writing React components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Uses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2200"/>
              <a:t> keyword and extends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React.Component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Must have a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render()</a:t>
            </a:r>
            <a:r>
              <a:rPr lang="en-US" sz="2200"/>
              <a:t> method</a:t>
            </a:r>
            <a:endParaRPr sz="2200"/>
          </a:p>
          <a:p>
            <a:pPr indent="-2413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200"/>
          </a:p>
        </p:txBody>
      </p:sp>
      <p:pic>
        <p:nvPicPr>
          <p:cNvPr id="150" name="Google Shape;15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175" y="2770075"/>
            <a:ext cx="5615724" cy="326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Function Components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544275" y="1452925"/>
            <a:ext cx="822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JavaScript functions</a:t>
            </a:r>
            <a:r>
              <a:rPr lang="en-US" sz="2200">
                <a:solidFill>
                  <a:schemeClr val="dk1"/>
                </a:solidFill>
              </a:rPr>
              <a:t> that return JSX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Simpler</a:t>
            </a:r>
            <a:r>
              <a:rPr lang="en-US" sz="2200">
                <a:solidFill>
                  <a:schemeClr val="dk1"/>
                </a:solidFill>
              </a:rPr>
              <a:t> th</a:t>
            </a:r>
            <a:r>
              <a:rPr lang="en-US" sz="2200">
                <a:solidFill>
                  <a:schemeClr val="dk1"/>
                </a:solidFill>
              </a:rPr>
              <a:t>a</a:t>
            </a:r>
            <a:r>
              <a:rPr lang="en-US" sz="2200">
                <a:solidFill>
                  <a:schemeClr val="dk1"/>
                </a:solidFill>
              </a:rPr>
              <a:t>n class components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58" name="Google Shape;15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25" y="3205050"/>
            <a:ext cx="55816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Nested JSX in Functional Components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304800" y="2209800"/>
            <a:ext cx="8534400" cy="403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JSX can have </a:t>
            </a:r>
            <a:r>
              <a:rPr b="1" lang="en-US" sz="2200"/>
              <a:t>multiple elements</a:t>
            </a:r>
            <a:r>
              <a:rPr lang="en-US" sz="2200"/>
              <a:t> inside a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endParaRPr sz="2200"/>
          </a:p>
        </p:txBody>
      </p:sp>
      <p:pic>
        <p:nvPicPr>
          <p:cNvPr id="165" name="Google Shape;16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75" y="2723625"/>
            <a:ext cx="5935850" cy="33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83fab86c5_0_1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are props?</a:t>
            </a:r>
            <a:endParaRPr/>
          </a:p>
        </p:txBody>
      </p:sp>
      <p:sp>
        <p:nvSpPr>
          <p:cNvPr id="172" name="Google Shape;172;g3383fab86c5_0_14"/>
          <p:cNvSpPr txBox="1"/>
          <p:nvPr>
            <p:ph idx="1" type="body"/>
          </p:nvPr>
        </p:nvSpPr>
        <p:spPr>
          <a:xfrm>
            <a:off x="656600" y="1440600"/>
            <a:ext cx="6711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Short for "Properties"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Passed from Parent to Child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Read-only (Immutable)</a:t>
            </a:r>
            <a:endParaRPr b="1"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Passing Props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303250" y="1172924"/>
            <a:ext cx="8305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Parent Component (App.js)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function App()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return &lt;Greeting name="John" /&gt;;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Child Component (Greeting.js)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function Greeting(props)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return &lt;h1&gt;Hello, {props.name}!&lt;/h1&gt;;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2200"/>
              <a:t> is passed as a </a:t>
            </a:r>
            <a:r>
              <a:rPr b="1" lang="en-US" sz="2200"/>
              <a:t>prop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Default</a:t>
            </a:r>
            <a:r>
              <a:rPr lang="en-US"/>
              <a:t> prop value</a:t>
            </a:r>
            <a:endParaRPr/>
          </a:p>
        </p:txBody>
      </p:sp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381000" y="1535975"/>
            <a:ext cx="8382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function Greeting({ name = "Guest" })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return &lt;h1&gt;Hello, {name}!&lt;/h1&gt;;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If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2200"/>
              <a:t> is not provided, it defaults to </a:t>
            </a:r>
            <a:r>
              <a:rPr b="1" lang="en-US" sz="2200"/>
              <a:t>"Guest"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90672743d_0_30"/>
          <p:cNvSpPr txBox="1"/>
          <p:nvPr>
            <p:ph type="title"/>
          </p:nvPr>
        </p:nvSpPr>
        <p:spPr>
          <a:xfrm>
            <a:off x="4417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props</a:t>
            </a:r>
            <a:endParaRPr/>
          </a:p>
        </p:txBody>
      </p:sp>
      <p:sp>
        <p:nvSpPr>
          <p:cNvPr id="191" name="Google Shape;191;g3390672743d_0_30"/>
          <p:cNvSpPr txBox="1"/>
          <p:nvPr>
            <p:ph idx="1" type="body"/>
          </p:nvPr>
        </p:nvSpPr>
        <p:spPr>
          <a:xfrm>
            <a:off x="570600" y="612525"/>
            <a:ext cx="7523700" cy="485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/>
              <a:t>Parent Component (App.js)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f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unction App()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return &lt;UserInfo name="John Doe" age={25} city="New York" /&gt;;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Child Component (UserInfo.js)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function UserInfo(props)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&lt;div&gt;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	&lt;h1&gt;Name: {props.name}&lt;/h1&gt;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	&lt;h2&gt;Age: {props.age}&lt;/h2&gt;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	&lt;h3&gt;City: {props.city}&lt;/h3&gt;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/>
              <a:t>export default UserInfo;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/>
              <a:t>🔹 Here, we pass </a:t>
            </a:r>
            <a:r>
              <a:rPr b="1" lang="en-US" sz="1500"/>
              <a:t>three props</a:t>
            </a:r>
            <a:r>
              <a:rPr lang="en-US" sz="1500"/>
              <a:t> (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1500"/>
              <a:t>,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US" sz="1500"/>
              <a:t>,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en-US" sz="1500"/>
              <a:t>) to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UserInfo</a:t>
            </a:r>
            <a:r>
              <a:rPr lang="en-US" sz="1500"/>
              <a:t>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