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veat"/>
      <p:regular r:id="rId27"/>
      <p:bold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939ce02c2_0_1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939ce02c2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2939ce02c2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a4d263c70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a4d263c70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2a4d263c70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a4d263c70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a4d263c7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2a4d263c70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a4d263c70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a4d263c7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2a4d263c7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939ce02c2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939ce02c2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2939ce02c2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939ce02c2_0_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939ce02c2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2939ce02c2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baae6a440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baae6a44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2baae6a440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baae6a440_1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baae6a440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2baae6a440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aae6a440_1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baae6a440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2baae6a440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aae6a440_1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baae6a440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2baae6a440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939ce02c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2939ce02c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939ce02c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baae6a440_1_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baae6a440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2baae6a440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39ce02c2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2939ce02c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2939ce02c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b56996da1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2b56996da1_0_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a4d263c70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2a4d263c7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2a4d263c70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a4d263c70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2a4d263c70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2a4d263c70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56996da1_0_3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2b56996da1_0_3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2b56996da1_0_3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939ce02c2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939ce02c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2939ce02c2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a4d263c7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a4d263c7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2a4d263c7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08" name="Google Shape;108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823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588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3725"/>
                </a:srgbClr>
              </a:gs>
              <a:gs pos="36000">
                <a:srgbClr val="E8F5FB">
                  <a:alpha val="6666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4705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980"/>
                </a:srgbClr>
              </a:gs>
              <a:gs pos="36000">
                <a:srgbClr val="E8F5FB">
                  <a:alpha val="980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7843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8627"/>
              </a:srgbClr>
            </a:outerShdw>
          </a:effectLst>
        </p:spPr>
      </p:pic>
      <p:sp>
        <p:nvSpPr>
          <p:cNvPr id="19" name="Google Shape;19;p1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96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w3schools.com/js/js_string_methods.asp#mark_replaceall" TargetMode="External"/><Relationship Id="rId11" Type="http://schemas.openxmlformats.org/officeDocument/2006/relationships/hyperlink" Target="https://www.w3schools.com/js/js_string_methods.asp#mark_substr" TargetMode="External"/><Relationship Id="rId10" Type="http://schemas.openxmlformats.org/officeDocument/2006/relationships/hyperlink" Target="https://www.w3schools.com/js/js_string_methods.asp#mark_substring" TargetMode="External"/><Relationship Id="rId21" Type="http://schemas.openxmlformats.org/officeDocument/2006/relationships/hyperlink" Target="https://www.w3schools.com/js/js_string_methods.asp#mark_split" TargetMode="External"/><Relationship Id="rId13" Type="http://schemas.openxmlformats.org/officeDocument/2006/relationships/hyperlink" Target="https://www.w3schools.com/js/js_string_methods.asp#mark_trim" TargetMode="External"/><Relationship Id="rId12" Type="http://schemas.openxmlformats.org/officeDocument/2006/relationships/hyperlink" Target="https://www.w3schools.com/js/js_string_methods.asp#mark_conc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js/js_string_methods.asp#mark_length" TargetMode="External"/><Relationship Id="rId4" Type="http://schemas.openxmlformats.org/officeDocument/2006/relationships/hyperlink" Target="https://www.w3schools.com/js/js_string_methods.asp#mark_charat" TargetMode="External"/><Relationship Id="rId9" Type="http://schemas.openxmlformats.org/officeDocument/2006/relationships/hyperlink" Target="https://www.w3schools.com/js/js_string_methods.asp#mark_slice" TargetMode="External"/><Relationship Id="rId15" Type="http://schemas.openxmlformats.org/officeDocument/2006/relationships/hyperlink" Target="https://www.w3schools.com/js/js_string_methods.asp#mark_trimend" TargetMode="External"/><Relationship Id="rId14" Type="http://schemas.openxmlformats.org/officeDocument/2006/relationships/hyperlink" Target="https://www.w3schools.com/js/js_string_methods.asp#mark_trimstart" TargetMode="External"/><Relationship Id="rId17" Type="http://schemas.openxmlformats.org/officeDocument/2006/relationships/hyperlink" Target="https://www.w3schools.com/js/js_string_methods.asp#mark_padend" TargetMode="External"/><Relationship Id="rId16" Type="http://schemas.openxmlformats.org/officeDocument/2006/relationships/hyperlink" Target="https://www.w3schools.com/js/js_string_methods.asp#mark_padstart" TargetMode="External"/><Relationship Id="rId5" Type="http://schemas.openxmlformats.org/officeDocument/2006/relationships/hyperlink" Target="https://www.w3schools.com/js/js_string_methods.asp#mark_touppercase" TargetMode="External"/><Relationship Id="rId19" Type="http://schemas.openxmlformats.org/officeDocument/2006/relationships/hyperlink" Target="https://www.w3schools.com/js/js_string_methods.asp#mark_replace" TargetMode="External"/><Relationship Id="rId6" Type="http://schemas.openxmlformats.org/officeDocument/2006/relationships/hyperlink" Target="https://www.w3schools.com/js/js_string_methods.asp#mark_tolowercase" TargetMode="External"/><Relationship Id="rId18" Type="http://schemas.openxmlformats.org/officeDocument/2006/relationships/hyperlink" Target="https://www.w3schools.com/js/js_string_methods.asp#mark_repeat" TargetMode="External"/><Relationship Id="rId7" Type="http://schemas.openxmlformats.org/officeDocument/2006/relationships/hyperlink" Target="https://www.w3schools.com/js/js_string_methods.asp#mark_at" TargetMode="External"/><Relationship Id="rId8" Type="http://schemas.openxmlformats.org/officeDocument/2006/relationships/hyperlink" Target="https://www.w3schools.com/js/js_string_methods.asp#mark_propertyacces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w3schools.com/js/js_array_methods.asp#mark_delete" TargetMode="External"/><Relationship Id="rId10" Type="http://schemas.openxmlformats.org/officeDocument/2006/relationships/hyperlink" Target="https://www.w3schools.com/js/js_array_methods.asp#mark_unshift" TargetMode="External"/><Relationship Id="rId13" Type="http://schemas.openxmlformats.org/officeDocument/2006/relationships/hyperlink" Target="https://www.w3schools.com/js/js_array_sort.asp#mark_sort" TargetMode="External"/><Relationship Id="rId12" Type="http://schemas.openxmlformats.org/officeDocument/2006/relationships/hyperlink" Target="https://www.w3schools.com/js/js_array_methods.asp#mark_conca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js/js_array_methods.asp#mark_length" TargetMode="External"/><Relationship Id="rId4" Type="http://schemas.openxmlformats.org/officeDocument/2006/relationships/hyperlink" Target="https://www.w3schools.com/js/js_array_methods.asp#mark_tostring" TargetMode="External"/><Relationship Id="rId9" Type="http://schemas.openxmlformats.org/officeDocument/2006/relationships/hyperlink" Target="https://www.w3schools.com/js/js_array_methods.asp#mark_shift" TargetMode="External"/><Relationship Id="rId14" Type="http://schemas.openxmlformats.org/officeDocument/2006/relationships/hyperlink" Target="https://www.w3schools.com/js/js_array_iteration.asp#mark_map" TargetMode="External"/><Relationship Id="rId5" Type="http://schemas.openxmlformats.org/officeDocument/2006/relationships/hyperlink" Target="https://www.w3schools.com/js/js_array_methods.asp#mark_at" TargetMode="External"/><Relationship Id="rId6" Type="http://schemas.openxmlformats.org/officeDocument/2006/relationships/hyperlink" Target="https://www.w3schools.com/js/js_array_methods.asp#mark_join" TargetMode="External"/><Relationship Id="rId7" Type="http://schemas.openxmlformats.org/officeDocument/2006/relationships/hyperlink" Target="https://www.w3schools.com/js/js_array_methods.asp#mark_pop" TargetMode="External"/><Relationship Id="rId8" Type="http://schemas.openxmlformats.org/officeDocument/2006/relationships/hyperlink" Target="https://www.w3schools.com/js/js_array_methods.asp#mark_push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mozilla.org/en-US/docs/Web/JavaScript" TargetMode="External"/><Relationship Id="rId4" Type="http://schemas.openxmlformats.org/officeDocument/2006/relationships/hyperlink" Target="https://javascript.inf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200"/>
              <a:t>Web Programming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200"/>
              <a:t>Lecture 5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JavaScript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/>
        </p:nvSpPr>
        <p:spPr>
          <a:xfrm>
            <a:off x="2819400" y="5334000"/>
            <a:ext cx="7055380" cy="9188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3186300" y="37528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sz="3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Difference: var, let and const 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828500" y="133125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and </a:t>
            </a: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create variables that can be reassigned another value.</a:t>
            </a:r>
            <a:endParaRPr sz="2400">
              <a:solidFill>
                <a:srgbClr val="0A0A23"/>
              </a:solidFill>
              <a:highlight>
                <a:srgbClr val="D6E4F5"/>
              </a:highlight>
            </a:endParaRPr>
          </a:p>
          <a:p>
            <a:pPr indent="-3810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creates "constant" variables that cannot be reassigned another value.</a:t>
            </a:r>
            <a:endParaRPr sz="2400">
              <a:solidFill>
                <a:srgbClr val="0A0A23"/>
              </a:solidFill>
              <a:highlight>
                <a:srgbClr val="D6E4F5"/>
              </a:highlight>
            </a:endParaRPr>
          </a:p>
          <a:p>
            <a:pPr indent="-3810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developers shouldn't use </a:t>
            </a: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anymore. They should use </a:t>
            </a: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or </a:t>
            </a: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 instead.</a:t>
            </a:r>
            <a:endParaRPr sz="2400">
              <a:solidFill>
                <a:srgbClr val="0A0A23"/>
              </a:solidFill>
              <a:highlight>
                <a:srgbClr val="D6E4F5"/>
              </a:highlight>
            </a:endParaRPr>
          </a:p>
          <a:p>
            <a:pPr indent="-3810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if you're not going to change the value of a variable, it is good practice to use </a:t>
            </a:r>
            <a:r>
              <a:rPr lang="en-US" sz="2400">
                <a:solidFill>
                  <a:srgbClr val="0000CD"/>
                </a:solidFill>
                <a:highlight>
                  <a:srgbClr val="D6E4F5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2400">
                <a:solidFill>
                  <a:srgbClr val="0A0A23"/>
                </a:solidFill>
                <a:highlight>
                  <a:srgbClr val="D6E4F5"/>
                </a:highlight>
              </a:rPr>
              <a:t>.</a:t>
            </a:r>
            <a:endParaRPr sz="2400"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0" y="500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Arithmetic</a:t>
            </a:r>
            <a:r>
              <a:rPr lang="en-US"/>
              <a:t> operators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89425" y="673500"/>
            <a:ext cx="9201000" cy="23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/>
              <a:t>JavaScript performs implicit type coercion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/>
              <a:t>String Coercion (Number → String) 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When a number is added to a string, JavaScript converts the number into a string and performs </a:t>
            </a:r>
            <a:r>
              <a:rPr b="1" lang="en-US" sz="1700"/>
              <a:t>concatenation</a:t>
            </a:r>
            <a:r>
              <a:rPr lang="en-US" sz="1700"/>
              <a:t>.</a:t>
            </a:r>
            <a:r>
              <a:rPr b="1" lang="en-US" sz="1700"/>
              <a:t> console.log(2 + "2"); // "22"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/>
              <a:t>Number Coercion (String → Number)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/>
              <a:t>When a string contains a number and is used with mathematical operators (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1700"/>
              <a:t>,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1700"/>
              <a:t>,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1700"/>
              <a:t>), JavaScript converts it into a number. console.log("10" - 5); // 5</a:t>
            </a:r>
            <a:endParaRPr b="1" sz="17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2250"/>
            <a:ext cx="9143999" cy="375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10" y="500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Assignment operators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6965"/>
            <a:ext cx="9144000" cy="3884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</a:t>
            </a:r>
            <a:r>
              <a:rPr lang="en-US"/>
              <a:t>Comparison</a:t>
            </a:r>
            <a:r>
              <a:rPr lang="en-US"/>
              <a:t> Operators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748" y="1106825"/>
            <a:ext cx="5599503" cy="51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Objects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28500" y="113770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Create an Object</a:t>
            </a:r>
            <a:endParaRPr sz="19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person = {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firstName: </a:t>
            </a:r>
            <a:r>
              <a:rPr lang="en-US" sz="19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lastName: </a:t>
            </a:r>
            <a:r>
              <a:rPr lang="en-US" sz="19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age: </a:t>
            </a:r>
            <a:r>
              <a:rPr lang="en-US" sz="1900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eyeColor: </a:t>
            </a:r>
            <a:r>
              <a:rPr lang="en-US" sz="19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endParaRPr sz="1900">
              <a:solidFill>
                <a:srgbClr val="A52A2A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 firstName = person.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firstName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 age = person[“age”]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Add new property: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person.nationality = "English";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Delete a property: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en-US" sz="19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person.age;</a:t>
            </a:r>
            <a:endParaRPr sz="19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Nested Objects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828500" y="12353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myObj = {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name: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age:</a:t>
            </a:r>
            <a:r>
              <a:rPr lang="en-US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myCars: {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	car1: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  car2: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"BMW"</a:t>
            </a:r>
            <a:endParaRPr>
              <a:solidFill>
                <a:srgbClr val="A52A2A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myObj.myCars.car2;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myObj.myCars[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"car2"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myObj[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"myCars"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-US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"car2"</a:t>
            </a:r>
            <a:r>
              <a:rPr lang="en-US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</a:rPr>
              <a:t>String methods</a:t>
            </a:r>
            <a:endParaRPr>
              <a:highlight>
                <a:srgbClr val="D6E4F5"/>
              </a:highlight>
            </a:endParaRPr>
          </a:p>
        </p:txBody>
      </p:sp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656600" y="1331250"/>
            <a:ext cx="30933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length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charAt()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toUpperCase()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toLowerCase()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7"/>
              </a:rPr>
              <a:t>at()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8"/>
              </a:rPr>
              <a:t>[ ]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slice()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substring()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substr()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</a:rPr>
              <a:t>explore using links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D6E4F5"/>
              </a:highlight>
            </a:endParaRPr>
          </a:p>
        </p:txBody>
      </p:sp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3749900" y="1422625"/>
            <a:ext cx="34863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concat()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3"/>
              </a:rPr>
              <a:t>trim()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4"/>
              </a:rPr>
              <a:t>trimStart()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5"/>
              </a:rPr>
              <a:t>trimEnd()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6"/>
              </a:rPr>
              <a:t>padStart()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7"/>
              </a:rPr>
              <a:t>padEnd()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8"/>
              </a:rPr>
              <a:t>repeat()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9"/>
              </a:rPr>
              <a:t>replace()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20"/>
              </a:rPr>
              <a:t>replaceAll()</a:t>
            </a:r>
            <a:endParaRPr sz="24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►"/>
            </a:pPr>
            <a:r>
              <a:rPr lang="en-US" sz="24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21"/>
              </a:rPr>
              <a:t>split()</a:t>
            </a:r>
            <a:endParaRPr sz="2400"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Number methods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132"/>
            <a:ext cx="9143999" cy="397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D6E4F5"/>
                </a:highlight>
              </a:rPr>
              <a:t>Array Methods</a:t>
            </a:r>
            <a:endParaRPr>
              <a:highlight>
                <a:srgbClr val="D6E4F5"/>
              </a:highlight>
            </a:endParaRPr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length</a:t>
            </a:r>
            <a:endParaRPr sz="2200" u="sng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toString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at()</a:t>
            </a:r>
            <a:endParaRPr sz="2200" u="sng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join()</a:t>
            </a:r>
            <a:endParaRPr sz="2200" u="sng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pop()</a:t>
            </a:r>
            <a:endParaRPr sz="2200" u="sng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push()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9"/>
              </a:rPr>
              <a:t>shift()</a:t>
            </a:r>
            <a:endParaRPr sz="22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0"/>
              </a:rPr>
              <a:t>unshift()</a:t>
            </a:r>
            <a:endParaRPr sz="2200" u="sng">
              <a:highlight>
                <a:srgbClr val="D6E4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1"/>
              </a:rPr>
              <a:t>delete()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►"/>
            </a:pPr>
            <a:r>
              <a:rPr lang="en-US" sz="2200" u="sng">
                <a:highlight>
                  <a:srgbClr val="D6E4F5"/>
                </a:highlight>
                <a:latin typeface="Verdana"/>
                <a:ea typeface="Verdana"/>
                <a:cs typeface="Verdana"/>
                <a:sym typeface="Verdana"/>
                <a:hlinkClick r:id="rId12"/>
              </a:rPr>
              <a:t>concat()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explore these using links and more 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613425" y="1040075"/>
            <a:ext cx="34290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highlight>
                  <a:srgbClr val="D7E5F5"/>
                </a:highlight>
                <a:latin typeface="Verdana"/>
                <a:ea typeface="Verdana"/>
                <a:cs typeface="Verdana"/>
                <a:sym typeface="Verdana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sort()</a:t>
            </a:r>
            <a:endParaRPr sz="2200" u="sng">
              <a:solidFill>
                <a:schemeClr val="dk1"/>
              </a:solidFill>
              <a:highlight>
                <a:srgbClr val="D7E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highlight>
                  <a:srgbClr val="D7E5F5"/>
                </a:highlight>
                <a:latin typeface="Verdana"/>
                <a:ea typeface="Verdana"/>
                <a:cs typeface="Verdana"/>
                <a:sym typeface="Verdana"/>
              </a:rPr>
              <a:t>reverse()</a:t>
            </a:r>
            <a:endParaRPr sz="2200" u="sng">
              <a:solidFill>
                <a:schemeClr val="dk1"/>
              </a:solidFill>
              <a:highlight>
                <a:srgbClr val="D7E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dk1"/>
                </a:solidFill>
                <a:highlight>
                  <a:srgbClr val="D7E5F5"/>
                </a:highlight>
                <a:latin typeface="Verdana"/>
                <a:ea typeface="Verdana"/>
                <a:cs typeface="Verdana"/>
                <a:sym typeface="Verdana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map()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 numbers1 = [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45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 numbers2 = numbers1.map(myFunction);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D7E5F5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0000CD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 myFunction(value, index, array) {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>
                <a:solidFill>
                  <a:srgbClr val="0000CD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 value * </a:t>
            </a:r>
            <a:r>
              <a:rPr lang="en-US" sz="2200">
                <a:solidFill>
                  <a:srgbClr val="FF0000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D7E5F5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chemeClr val="dk1"/>
              </a:solidFill>
              <a:highlight>
                <a:srgbClr val="D7E5F5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1830425" y="12200"/>
            <a:ext cx="37830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 Dates 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827700" y="2052925"/>
            <a:ext cx="8104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marR="1143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Roboto"/>
              <a:buChar char="►"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d =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Date();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►"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d = </a:t>
            </a: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Date(</a:t>
            </a:r>
            <a:r>
              <a:rPr lang="en-US" sz="2200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"2022-03-25"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►"/>
            </a:pPr>
            <a:r>
              <a:rPr lang="en-US" sz="22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Date(year,month,day,hours,minutes,seconds,ms)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marR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"/>
              <a:buChar char="►"/>
            </a:pPr>
            <a:r>
              <a:rPr lang="en-US" sz="22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Math.random();</a:t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14300" rtl="0" algn="l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None/>
            </a:pPr>
            <a:r>
              <a:t/>
            </a:r>
            <a:endParaRPr sz="22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0" y="14166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What is javascript?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81000" y="1542193"/>
            <a:ext cx="82296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-US" sz="2700"/>
              <a:t>A lightweight, interpreted programming language.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-US" sz="2700"/>
              <a:t>Used for creating dynamic and interactive web content.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lang="en-US" sz="2700"/>
              <a:t>Runs in the browser (client-side) and on servers (Node.js).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●"/>
            </a:pPr>
            <a:r>
              <a:rPr b="1" lang="en-US" sz="2700"/>
              <a:t>Example Uses</a:t>
            </a:r>
            <a:r>
              <a:rPr lang="en-US" sz="2700"/>
              <a:t>: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○"/>
            </a:pPr>
            <a:r>
              <a:rPr lang="en-US" sz="2700"/>
              <a:t>Form validations.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○"/>
            </a:pPr>
            <a:r>
              <a:rPr lang="en-US" sz="2700"/>
              <a:t>Animations.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○"/>
            </a:pPr>
            <a:r>
              <a:rPr lang="en-US" sz="2700"/>
              <a:t>Updating DOM dynamically.</a:t>
            </a:r>
            <a:endParaRPr sz="2700"/>
          </a:p>
          <a:p>
            <a:pPr indent="-241306" lvl="0" marL="342906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700"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Restructuring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The destructuring assignment syntax unpack object properties into variables: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person = {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 firstName: </a:t>
            </a:r>
            <a:r>
              <a:rPr lang="en-US" sz="1800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"John"</a:t>
            </a: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 lastName: </a:t>
            </a:r>
            <a:r>
              <a:rPr lang="en-US" sz="1800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"Doe"</a:t>
            </a: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 age: </a:t>
            </a:r>
            <a:r>
              <a:rPr lang="en-US" sz="1800">
                <a:solidFill>
                  <a:srgbClr val="FF0000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50</a:t>
            </a:r>
            <a:endParaRPr sz="1800">
              <a:solidFill>
                <a:srgbClr val="FF0000"/>
              </a:solidFill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8000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// Destructuring</a:t>
            </a:r>
            <a:endParaRPr sz="1800">
              <a:solidFill>
                <a:srgbClr val="008000"/>
              </a:solidFill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CD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 {firstName, lastName, country = </a:t>
            </a:r>
            <a:r>
              <a:rPr lang="en-US" sz="1800">
                <a:solidFill>
                  <a:srgbClr val="A52A2A"/>
                </a:solidFill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"US"</a:t>
            </a:r>
            <a:r>
              <a:rPr lang="en-US" sz="18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} = person;</a:t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6E4F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Resources to Learn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04800" y="1600200"/>
            <a:ext cx="86106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600"/>
              <a:t>Slide 15: Resources to Learn More</a:t>
            </a:r>
            <a:endParaRPr b="1" sz="2600"/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/>
              <a:t>Websites: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MDN Web Docs</a:t>
            </a:r>
            <a:r>
              <a:rPr lang="en-US" sz="2600"/>
              <a:t>.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JavaScript.info</a:t>
            </a:r>
            <a:r>
              <a:rPr lang="en-US" sz="2600"/>
              <a:t>.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lang="en-US" sz="2600"/>
              <a:t>Platforms:</a:t>
            </a:r>
            <a:endParaRPr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○"/>
            </a:pPr>
            <a:r>
              <a:rPr lang="en-US" sz="2600"/>
              <a:t>FreeCodeCamp, Codecademy, or W3Schools.</a:t>
            </a:r>
            <a:endParaRPr sz="2600"/>
          </a:p>
          <a:p>
            <a:pPr indent="-365766" lvl="0" marL="342906" rtl="0" algn="l">
              <a:spcBef>
                <a:spcPts val="1000"/>
              </a:spcBef>
              <a:spcAft>
                <a:spcPts val="0"/>
              </a:spcAft>
              <a:buSzPts val="2600"/>
              <a:buFont typeface="Comic Sans MS"/>
              <a:buChar char="►"/>
            </a:pPr>
            <a:r>
              <a:t/>
            </a:r>
            <a:endParaRPr b="1" sz="2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0" y="14166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Why javascript?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81000" y="1542193"/>
            <a:ext cx="82296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/>
              <a:t>One of the most popular languages in the world.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/>
              <a:t>Essential for web development (HTML + CSS + JS).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/>
              <a:t>Versatile: Can be used for frontend, backend, game development, and more.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en-US" sz="3000"/>
              <a:t>Tons of libraries and frameworks (React, Angular, etc.).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Inline JavaScript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484710" y="1371601"/>
            <a:ext cx="827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&lt;a href="#" onClick="alert('Hey I am Inline JavaScript');"&gt;click here&lt;/a&gt;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0" y="14166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Embedded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68800" y="675793"/>
            <a:ext cx="82296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6" lvl="0" marL="342906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1" marL="457206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&lt;script&gt;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rPr lang="en-US" sz="3200"/>
              <a:t>		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alert(“Embedded JavaScript");</a:t>
            </a:r>
            <a:endParaRPr sz="1500">
              <a:solidFill>
                <a:srgbClr val="0000CD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6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b="1" lang="en-US" sz="2000">
                <a:highlight>
                  <a:srgbClr val="D6E4F5"/>
                </a:highlight>
                <a:latin typeface="Roboto"/>
                <a:ea typeface="Roboto"/>
                <a:cs typeface="Roboto"/>
                <a:sym typeface="Roboto"/>
              </a:rPr>
              <a:t>&lt;/sc</a:t>
            </a:r>
            <a:r>
              <a:rPr b="1" lang="en-US" sz="2000">
                <a:latin typeface="Roboto"/>
                <a:ea typeface="Roboto"/>
                <a:cs typeface="Roboto"/>
                <a:sym typeface="Roboto"/>
              </a:rPr>
              <a:t>ript&gt;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7346" lvl="0" marL="342906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The simple HTML puts a reference to external JavaScript file inside the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tag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7346" lvl="0" marL="342906" rtl="0" algn="l">
              <a:spcBef>
                <a:spcPts val="1000"/>
              </a:spcBef>
              <a:spcAft>
                <a:spcPts val="0"/>
              </a:spcAft>
              <a:buSzPts val="2000"/>
              <a:buChar char="►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Adding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src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attribute to the </a:t>
            </a:r>
            <a:r>
              <a:rPr b="1" lang="en-US">
                <a:latin typeface="Roboto"/>
                <a:ea typeface="Roboto"/>
                <a:cs typeface="Roboto"/>
                <a:sym typeface="Roboto"/>
              </a:rPr>
              <a:t>script 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tag causes browsers to look for that file.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0" y="14166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Using External Scripts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81000" y="1542193"/>
            <a:ext cx="82296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306" lvl="0" marL="342906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&lt;html&gt;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&lt;head&gt;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1" marL="457206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800">
                <a:latin typeface="Roboto"/>
                <a:ea typeface="Roboto"/>
                <a:cs typeface="Roboto"/>
                <a:sym typeface="Roboto"/>
              </a:rPr>
              <a:t>&lt;script src=“script.js”&gt;&lt;/script&gt;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&lt;/head&gt;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-306330" lvl="0" marL="342906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The simple HTML puts a reference to external JavaScript file inside the </a:t>
            </a:r>
            <a:r>
              <a:rPr b="1" lang="en-US" sz="3200"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 tag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6330" lvl="0" marL="342906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Adding </a:t>
            </a:r>
            <a:r>
              <a:rPr b="1" lang="en-US" sz="3200">
                <a:latin typeface="Roboto"/>
                <a:ea typeface="Roboto"/>
                <a:cs typeface="Roboto"/>
                <a:sym typeface="Roboto"/>
              </a:rPr>
              <a:t>src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attribute to the </a:t>
            </a:r>
            <a:r>
              <a:rPr b="1" lang="en-US" sz="3200">
                <a:latin typeface="Roboto"/>
                <a:ea typeface="Roboto"/>
                <a:cs typeface="Roboto"/>
                <a:sym typeface="Roboto"/>
              </a:rPr>
              <a:t>script </a:t>
            </a: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tag causes browsers to look for that file. 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1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3528" y="0"/>
            <a:ext cx="6138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JavaScript’s Reputation</a:t>
            </a:r>
            <a:br>
              <a:rPr lang="en-US"/>
            </a:b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114300" y="1295400"/>
            <a:ext cx="8915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Everything is type sensitive, including function, class, and variable names.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The scope of variables in blocks is not supported. This means variables declared inside a loop may be accessible outside of the loop, counter to what one would expect.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There is a === operator, which tests not only for equality but type equivalence.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200">
                <a:latin typeface="Roboto"/>
                <a:ea typeface="Roboto"/>
                <a:cs typeface="Roboto"/>
                <a:sym typeface="Roboto"/>
              </a:rPr>
              <a:t>undefined</a:t>
            </a: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 are two distinctly different states for a variable.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Semicolons are not required, but are permitted (and encouraged).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>
                <a:latin typeface="Roboto"/>
                <a:ea typeface="Roboto"/>
                <a:cs typeface="Roboto"/>
                <a:sym typeface="Roboto"/>
              </a:rPr>
              <a:t>• There is no integer type, only number, which means floating-point rounding errors are prevalent even with values intended to be integers.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435885" y="988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r>
              <a:rPr lang="en-US"/>
              <a:t>avascript Basic Syntax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669050" y="965175"/>
            <a:ext cx="8475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Variables</a:t>
            </a:r>
            <a:r>
              <a:rPr lang="en-US" sz="2300"/>
              <a:t>:</a:t>
            </a:r>
            <a:br>
              <a:rPr lang="en-US" sz="2300"/>
            </a:b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 = "John";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name = "John";</a:t>
            </a: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pi = 3.14;</a:t>
            </a: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age = 25;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Data Types</a:t>
            </a:r>
            <a:r>
              <a:rPr lang="en-US" sz="2300"/>
              <a:t>: String, Number, Boolean, Object, Array, Undefined, null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/>
              <a:t>Operators</a:t>
            </a:r>
            <a:r>
              <a:rPr lang="en-US" sz="2300"/>
              <a:t>: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2300"/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2300"/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300"/>
              <a:t>,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2300"/>
              <a:t>, %, ++, - - , 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 sz="2300"/>
              <a:t>, ===, !=, !==, &gt;, &lt;, &gt;=, &lt;=, &amp;&amp;, ||.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300"/>
              <a:t>Example Code</a:t>
            </a:r>
            <a:r>
              <a:rPr lang="en-US" sz="2300"/>
              <a:t>:</a:t>
            </a:r>
            <a:br>
              <a:rPr lang="en-US" sz="2300"/>
            </a:b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sum = 5 + 3;</a:t>
            </a: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console.log("Sum is", sum); // Output: Sum is 8</a:t>
            </a:r>
            <a:endParaRPr sz="2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91835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535625" y="6008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Numbers:</a:t>
            </a:r>
            <a:endParaRPr sz="17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length = </a:t>
            </a:r>
            <a:r>
              <a:rPr lang="en-US" sz="1700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weight = </a:t>
            </a:r>
            <a:r>
              <a:rPr lang="en-US" sz="1700">
                <a:solidFill>
                  <a:srgbClr val="FF0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7.5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Strin</a:t>
            </a: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s:</a:t>
            </a:r>
            <a:endParaRPr sz="17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color = 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lastName = 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"Johnson"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Booleans</a:t>
            </a:r>
            <a:endParaRPr sz="17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Object:</a:t>
            </a:r>
            <a:endParaRPr sz="17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person = {firstName: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 lastName: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Array object:</a:t>
            </a:r>
            <a:endParaRPr sz="1700">
              <a:solidFill>
                <a:srgbClr val="008000"/>
              </a:solidFill>
              <a:highlight>
                <a:srgbClr val="D6E4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cars = [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"Saab"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"Volvo"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"BMW"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700">
              <a:highlight>
                <a:srgbClr val="D6E4F5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// Date object: </a:t>
            </a: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date = </a:t>
            </a:r>
            <a:r>
              <a:rPr lang="en-US" sz="1700">
                <a:solidFill>
                  <a:srgbClr val="0000CD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 Date(</a:t>
            </a:r>
            <a:r>
              <a:rPr lang="en-US" sz="1700">
                <a:solidFill>
                  <a:srgbClr val="A52A2A"/>
                </a:solidFill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"2022-03-25"</a:t>
            </a:r>
            <a:r>
              <a:rPr lang="en-US" sz="1700">
                <a:highlight>
                  <a:srgbClr val="D6E4F5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700">
              <a:highlight>
                <a:srgbClr val="D6E4F5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