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Caveat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Caveat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baad37980_2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baad37980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2baad37980_2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baad37980_2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baad37980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2baad37980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baad37980_2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baad37980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2baad37980_2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baad37980_2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baad37980_2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2baad37980_2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baad37980_2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baad37980_2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2baad37980_2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baad37980_2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baad37980_2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2baad37980_2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b56e89195_0_3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b56e89195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2b56e89195_0_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b5aafe578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2b5aafe578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2b5aafe578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b5aafe578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b5aafe57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2b5aafe578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f885c1a52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f885c1a5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2f885c1a52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c6bb8200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2c6bb820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2c6bb820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c6bb8200d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c6bb8200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2c6bb8200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f885c1a52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f885c1a5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2f885c1a5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baad37980_2_3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baad37980_2_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baad37980_2_3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baad37980_2_3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baad37980_2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2baad37980_2_3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baad37980_2_3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baad37980_2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2baad37980_2_3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f885c1a5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f885c1a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2f885c1a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baad37980_2_4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baad37980_2_4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2baad37980_2_4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baad37980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baad3798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2baad37980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baad37980_2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baad37980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2baad37980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5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15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15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6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08" name="Google Shape;108;p16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16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8823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6666"/>
                </a:srgbClr>
              </a:gs>
              <a:gs pos="36000">
                <a:srgbClr val="E8F5FB">
                  <a:alpha val="5882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3725"/>
                </a:srgbClr>
              </a:gs>
              <a:gs pos="36000">
                <a:srgbClr val="E8F5FB">
                  <a:alpha val="6666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8627"/>
                </a:srgbClr>
              </a:gs>
              <a:gs pos="36000">
                <a:srgbClr val="E8F5FB">
                  <a:alpha val="4705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10980"/>
                </a:srgbClr>
              </a:gs>
              <a:gs pos="36000">
                <a:srgbClr val="E8F5FB">
                  <a:alpha val="9803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7843"/>
                </a:srgbClr>
              </a:gs>
              <a:gs pos="36000">
                <a:srgbClr val="E8F5FB">
                  <a:alpha val="7843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8627"/>
              </a:srgbClr>
            </a:outerShdw>
          </a:effectLst>
        </p:spPr>
      </p:pic>
      <p:sp>
        <p:nvSpPr>
          <p:cNvPr id="19" name="Google Shape;19;p1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196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javascript.inf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2600"/>
              <a:t>Web Programming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2600"/>
              <a:t>Lecture 6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JavaScript-2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819400" y="5334000"/>
            <a:ext cx="7055380" cy="9188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186300" y="37528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veat"/>
                <a:ea typeface="Caveat"/>
                <a:cs typeface="Caveat"/>
                <a:sym typeface="Caveat"/>
              </a:rPr>
              <a:t>Mahhek Tahir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Events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are Events?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Events represent user interactions (clicks, typing, mouse movements, etc.)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Events can be triggered by the user or programmatically.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JavaScript provides a way to handle these events and respond to them.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When an event occurs, browser creates an event object, which contains information about event type, i.e. click event, and information about the element on which the event occurred,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4359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Events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-30450" y="991275"/>
            <a:ext cx="9204900" cy="45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</a:rPr>
              <a:t>An HTML event can be something the browser does, or something a user does.</a:t>
            </a:r>
            <a:endParaRPr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</a:rPr>
              <a:t>Here are some examples of HTML events:</a:t>
            </a:r>
            <a:endParaRPr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</a:rPr>
              <a:t>An HTML web page has finished loading</a:t>
            </a:r>
            <a:endParaRPr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</a:rPr>
              <a:t>An HTML input field was changed</a:t>
            </a:r>
            <a:endParaRPr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</a:rPr>
              <a:t>An HTML button was clicked</a:t>
            </a:r>
            <a:endParaRPr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USES</a:t>
            </a:r>
            <a:endParaRPr b="1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1"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i="1"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some JavaScript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'&gt;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/>
              <a:buChar char="●"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="document.getElementById('demo').innerHTML = Date()"&gt;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The time is?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/>
              <a:buChar char="●"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="displayAlert()"&gt;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The time is?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6E4F5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313425" y="630050"/>
            <a:ext cx="88305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</a:t>
            </a: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&lt;script&gt;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  </a:t>
            </a:r>
            <a:r>
              <a:rPr b="1" lang="en-US" sz="2100">
                <a:solidFill>
                  <a:srgbClr val="008800"/>
                </a:solidFill>
                <a:highlight>
                  <a:srgbClr val="D6E4F5"/>
                </a:highlight>
              </a:rPr>
              <a:t>function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onSomeClick(event){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    	</a:t>
            </a:r>
            <a:r>
              <a:rPr b="1" lang="en-US" sz="2100">
                <a:solidFill>
                  <a:srgbClr val="008800"/>
                </a:solidFill>
                <a:highlight>
                  <a:srgbClr val="D6E4F5"/>
                </a:highlight>
              </a:rPr>
              <a:t>if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(event.target.id==="myButton") 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{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    		alert("Button was clicked."); 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}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  		</a:t>
            </a:r>
            <a:r>
              <a:rPr b="1" lang="en-US" sz="2100">
                <a:solidFill>
                  <a:srgbClr val="008800"/>
                </a:solidFill>
                <a:highlight>
                  <a:srgbClr val="D6E4F5"/>
                </a:highlight>
              </a:rPr>
              <a:t>else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{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alert("Div was clicked.");	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}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  }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</a:t>
            </a: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&lt;/script&gt;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</a:t>
            </a: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&lt;div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</a:t>
            </a:r>
            <a:r>
              <a:rPr lang="en-US" sz="2100">
                <a:solidFill>
                  <a:srgbClr val="0000CC"/>
                </a:solidFill>
                <a:highlight>
                  <a:srgbClr val="D6E4F5"/>
                </a:highlight>
              </a:rPr>
              <a:t>onclick=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"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onSomeClick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(event)" </a:t>
            </a:r>
            <a:r>
              <a:rPr lang="en-US" sz="2100">
                <a:solidFill>
                  <a:srgbClr val="0000CC"/>
                </a:solidFill>
                <a:highlight>
                  <a:srgbClr val="D6E4F5"/>
                </a:highlight>
              </a:rPr>
              <a:t>style=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"background-color:red"</a:t>
            </a: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&gt;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</a:t>
            </a: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&lt;h1&gt;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Event Handling in HTML</a:t>
            </a: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&lt;/h1&gt;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</a:t>
            </a: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&lt;button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</a:t>
            </a:r>
            <a:r>
              <a:rPr lang="en-US" sz="2100">
                <a:solidFill>
                  <a:srgbClr val="0000CC"/>
                </a:solidFill>
                <a:highlight>
                  <a:srgbClr val="D6E4F5"/>
                </a:highlight>
              </a:rPr>
              <a:t>id=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"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myButton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" </a:t>
            </a:r>
            <a:r>
              <a:rPr lang="en-US" sz="2100">
                <a:solidFill>
                  <a:srgbClr val="0000CC"/>
                </a:solidFill>
                <a:highlight>
                  <a:srgbClr val="D6E4F5"/>
                </a:highlight>
              </a:rPr>
              <a:t>onclick=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"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onSomeClick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(event)"</a:t>
            </a: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&gt;</a:t>
            </a: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Click Me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&lt;/button&gt;</a:t>
            </a:r>
            <a:endParaRPr sz="21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D6E4F5"/>
                </a:highlight>
              </a:rPr>
              <a:t>  </a:t>
            </a:r>
            <a:r>
              <a:rPr lang="en-US" sz="2100">
                <a:solidFill>
                  <a:srgbClr val="007700"/>
                </a:solidFill>
                <a:highlight>
                  <a:srgbClr val="D6E4F5"/>
                </a:highlight>
              </a:rPr>
              <a:t>&lt;/div&gt;</a:t>
            </a:r>
            <a:endParaRPr sz="2100">
              <a:solidFill>
                <a:srgbClr val="007700"/>
              </a:solidFill>
              <a:highlight>
                <a:srgbClr val="D6E4F5"/>
              </a:highlight>
            </a:endParaRPr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Handlers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303750" y="23550"/>
            <a:ext cx="8536500" cy="6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&lt;script&gt;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   </a:t>
            </a:r>
            <a:r>
              <a:rPr b="1" lang="en-US" sz="2200">
                <a:solidFill>
                  <a:srgbClr val="008800"/>
                </a:solidFill>
                <a:highlight>
                  <a:srgbClr val="D6E4F5"/>
                </a:highlight>
              </a:rPr>
              <a:t>function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onSomeClick(event){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  </a:t>
            </a:r>
            <a:r>
              <a:rPr b="1" lang="en-US" sz="2200">
                <a:solidFill>
                  <a:srgbClr val="008800"/>
                </a:solidFill>
                <a:highlight>
                  <a:srgbClr val="D6E4F5"/>
                </a:highlight>
              </a:rPr>
              <a:t>if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(event.target.id === "child")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    alert("Child was clicked.");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  </a:t>
            </a:r>
            <a:r>
              <a:rPr b="1" lang="en-US" sz="2200">
                <a:solidFill>
                  <a:srgbClr val="008800"/>
                </a:solidFill>
                <a:highlight>
                  <a:srgbClr val="D6E4F5"/>
                </a:highlight>
              </a:rPr>
              <a:t>else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    alert("Parent was clicked.");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}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  </a:t>
            </a:r>
            <a:r>
              <a:rPr b="1" lang="en-US" sz="2200">
                <a:solidFill>
                  <a:srgbClr val="008800"/>
                </a:solidFill>
                <a:highlight>
                  <a:srgbClr val="D6E4F5"/>
                </a:highlight>
              </a:rPr>
              <a:t>const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div = </a:t>
            </a:r>
            <a:r>
              <a:rPr lang="en-US" sz="2200">
                <a:solidFill>
                  <a:srgbClr val="007020"/>
                </a:solidFill>
                <a:highlight>
                  <a:srgbClr val="D6E4F5"/>
                </a:highlight>
              </a:rPr>
              <a:t>document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.querySelector('div');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  </a:t>
            </a:r>
            <a:r>
              <a:rPr b="1" lang="en-US" sz="2200">
                <a:solidFill>
                  <a:srgbClr val="008800"/>
                </a:solidFill>
                <a:highlight>
                  <a:srgbClr val="D6E4F5"/>
                </a:highlight>
              </a:rPr>
              <a:t>const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button = </a:t>
            </a:r>
            <a:r>
              <a:rPr lang="en-US" sz="2200">
                <a:solidFill>
                  <a:srgbClr val="007020"/>
                </a:solidFill>
                <a:highlight>
                  <a:srgbClr val="D6E4F5"/>
                </a:highlight>
              </a:rPr>
              <a:t>document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.getElementById('child');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  div.addEventListener("click", 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onSomeClick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); 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  button.addEventListener("click", 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onSomeClick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); 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</a:t>
            </a: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&lt;/script&gt;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</a:t>
            </a: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&lt;div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</a:t>
            </a:r>
            <a:r>
              <a:rPr lang="en-US" sz="2200">
                <a:solidFill>
                  <a:srgbClr val="0000CC"/>
                </a:solidFill>
                <a:highlight>
                  <a:srgbClr val="D6E4F5"/>
                </a:highlight>
              </a:rPr>
              <a:t>style=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"background-color:red"</a:t>
            </a: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&gt;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</a:t>
            </a: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&lt;h1&gt;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Event Handling in HTML</a:t>
            </a: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&lt;/h1&gt;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  </a:t>
            </a: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&lt;button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</a:t>
            </a:r>
            <a:r>
              <a:rPr lang="en-US" sz="2200">
                <a:solidFill>
                  <a:srgbClr val="0000CC"/>
                </a:solidFill>
                <a:highlight>
                  <a:srgbClr val="D6E4F5"/>
                </a:highlight>
              </a:rPr>
              <a:t>id=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"child"</a:t>
            </a: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Click Me</a:t>
            </a: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&lt;/button&gt;</a:t>
            </a:r>
            <a:endParaRPr sz="2200">
              <a:solidFill>
                <a:srgbClr val="333333"/>
              </a:solidFill>
              <a:highlight>
                <a:srgbClr val="D6E4F5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D6E4F5"/>
                </a:highlight>
              </a:rPr>
              <a:t>  </a:t>
            </a:r>
            <a:r>
              <a:rPr lang="en-US" sz="2200">
                <a:solidFill>
                  <a:srgbClr val="007700"/>
                </a:solidFill>
                <a:highlight>
                  <a:srgbClr val="D6E4F5"/>
                </a:highlight>
              </a:rPr>
              <a:t>&lt;/div&gt;</a:t>
            </a:r>
            <a:endParaRPr sz="2200">
              <a:solidFill>
                <a:srgbClr val="557799"/>
              </a:solidFill>
              <a:highlight>
                <a:srgbClr val="D6E4F5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4359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Events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-30450" y="991275"/>
            <a:ext cx="9204900" cy="45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6E4F5"/>
              </a:highlight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279"/>
            <a:ext cx="9144003" cy="32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158650" y="6242400"/>
            <a:ext cx="6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https://www.w3schools.com/js/js_events.asp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Prevent Default Action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656600" y="1113300"/>
            <a:ext cx="84873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event.preventDefault()</a:t>
            </a:r>
            <a:r>
              <a:rPr lang="en-US"/>
              <a:t> is used to </a:t>
            </a:r>
            <a:r>
              <a:rPr b="1" lang="en-US"/>
              <a:t>prevent the default browser action</a:t>
            </a:r>
            <a:r>
              <a:rPr lang="en-US"/>
              <a:t> associated with the event from occurring. It doesn’t stop the event propagation; it only prevents the browser's default behavior from happening.</a:t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402700" y="2467750"/>
            <a:ext cx="87411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&lt;a href="https://www.example.com" id="myLink"&gt;Click me (but I won't navigate!)&lt;/a&gt;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&lt;script&gt;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8800"/>
                </a:solidFill>
                <a:highlight>
                  <a:srgbClr val="D6E4F5"/>
                </a:highlight>
              </a:rPr>
              <a:t>const</a:t>
            </a:r>
            <a:r>
              <a:rPr lang="en-US" sz="2000">
                <a:solidFill>
                  <a:srgbClr val="333333"/>
                </a:solidFill>
                <a:highlight>
                  <a:srgbClr val="D6E4F5"/>
                </a:highlight>
              </a:rPr>
              <a:t> link = </a:t>
            </a:r>
            <a:r>
              <a:rPr lang="en-US" sz="2000">
                <a:solidFill>
                  <a:schemeClr val="dk1"/>
                </a:solidFill>
              </a:rPr>
              <a:t>document.getElementById("myLink");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link.addEventListener("click", function(event)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    event.preventDefault(); </a:t>
            </a:r>
            <a:r>
              <a:rPr lang="en-US" sz="2000">
                <a:solidFill>
                  <a:srgbClr val="007700"/>
                </a:solidFill>
              </a:rPr>
              <a:t>// Prevents the link from navigating to the URL</a:t>
            </a:r>
            <a:endParaRPr sz="2000">
              <a:solidFill>
                <a:srgbClr val="007700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    console.log("Link navigation prevented!");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});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&lt;/script&gt;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43929" y="0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OnLoad Event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04800" y="1400531"/>
            <a:ext cx="8458200" cy="4847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window.onload = writeMessage;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00666" lvl="0" marL="342906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function writeMessage()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document.getElementById(“hMsg”).innerHTML = “Hello World!!”;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keyword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keyword refers to the current execution context, or the object on which a method was called.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It can change depending on where it is used: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In a function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: Refers to the global object (</a:t>
            </a:r>
            <a:r>
              <a:rPr lang="en-US" sz="2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in browsers).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In a method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: Refers to the object the method belongs to.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97624" y="2"/>
            <a:ext cx="7442400" cy="185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0" y="710625"/>
            <a:ext cx="92988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function showThis() {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 console.log(this.location); </a:t>
            </a:r>
            <a:r>
              <a:rPr lang="en-US" sz="19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// In a function, `this` refers to the global object (window)</a:t>
            </a:r>
            <a:endParaRPr sz="19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const person = {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 name: 'Alice',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 greet: function() {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   console.log(this.name); </a:t>
            </a:r>
            <a:r>
              <a:rPr lang="en-US" sz="19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// In a method, `this` refers to the object (person).</a:t>
            </a:r>
            <a:endParaRPr sz="19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 }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};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showThis();  </a:t>
            </a:r>
            <a:r>
              <a:rPr lang="en-US" sz="19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// Output: URL object (contains information about the current page)</a:t>
            </a:r>
            <a:endParaRPr sz="19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Location {href: "https://www.example.com/page.html", protocol: "https:", host: "www.example.com", ...}</a:t>
            </a:r>
            <a:endParaRPr sz="19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person.greet();  </a:t>
            </a:r>
            <a:r>
              <a:rPr lang="en-US" sz="19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// 'Alice'</a:t>
            </a:r>
            <a:endParaRPr sz="19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97624" y="2"/>
            <a:ext cx="7442400" cy="185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in event handling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0" y="1162125"/>
            <a:ext cx="92988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In an event listener, </a:t>
            </a: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"this"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refers to the element that triggered the event.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&lt;button id="myButton"&gt;JavaScript Functions&lt;/button&gt;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 const button = document.querySelector('button');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 button.addEventListener('click', function() {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   alert(this.id); // "this" refers to the button element id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 });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ctrTitle"/>
          </p:nvPr>
        </p:nvSpPr>
        <p:spPr>
          <a:xfrm>
            <a:off x="866442" y="1447801"/>
            <a:ext cx="6621000" cy="332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highlight>
                  <a:srgbClr val="D6E4F5"/>
                </a:highlight>
              </a:rPr>
              <a:t>GCR Codes</a:t>
            </a:r>
            <a:endParaRPr sz="5000"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highlight>
                  <a:srgbClr val="D6E4F5"/>
                </a:highlight>
              </a:rPr>
              <a:t>BSCS: </a:t>
            </a:r>
            <a:r>
              <a:rPr lang="en-US" sz="5000">
                <a:solidFill>
                  <a:srgbClr val="3C4043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dfwru4c</a:t>
            </a:r>
            <a:endParaRPr sz="5000"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highlight>
                  <a:srgbClr val="D6E4F5"/>
                </a:highlight>
              </a:rPr>
              <a:t>BSDS: </a:t>
            </a:r>
            <a:r>
              <a:rPr lang="en-US" sz="5000">
                <a:solidFill>
                  <a:srgbClr val="3C4043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zvsyzg4</a:t>
            </a:r>
            <a:endParaRPr sz="5000">
              <a:highlight>
                <a:srgbClr val="D6E4F5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484710" y="98843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Arrow functions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828500" y="7228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Arrow functions allow us to write shorter function syntax:</a:t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Before</a:t>
            </a:r>
            <a:endParaRPr b="1" i="1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hello = 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() {</a:t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"Hello World!"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Now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hello = () =&gt; 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"Hello World!"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i="1"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With 1 parameter</a:t>
            </a:r>
            <a:endParaRPr b="1" i="1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hello = (val) =&gt; 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"Hello "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+ val;</a:t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hello = val =&gt; 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"Hello "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+ val;</a:t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4847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Arrow functions with multiple statements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755275" y="1674650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If there are multiple lines, you need </a:t>
            </a:r>
            <a:r>
              <a:rPr lang="en-US" sz="18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{}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8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const multiply = (a, b) =&gt; {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let result = a * b;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  return result;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};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console.log(multiply(4, 2)); // Output: 8</a:t>
            </a:r>
            <a:endParaRPr sz="18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ON WEDNESDAY</a:t>
            </a:r>
            <a:endParaRPr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Lecture 5 and 6.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Resources to Learn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04800" y="1600200"/>
            <a:ext cx="86106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600"/>
              <a:t>Slide 15: Resources to Learn More</a:t>
            </a:r>
            <a:endParaRPr b="1" sz="2600"/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/>
              <a:t>Websites: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○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MDN Web Docs</a:t>
            </a:r>
            <a:r>
              <a:rPr lang="en-US" sz="2600"/>
              <a:t>.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○"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JavaScript.info</a:t>
            </a:r>
            <a:r>
              <a:rPr lang="en-US" sz="2600"/>
              <a:t>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/>
              <a:t>Platforms: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○"/>
            </a:pPr>
            <a:r>
              <a:rPr lang="en-US" sz="2600"/>
              <a:t>FreeCodeCamp, Codecademy, or W3Schools.</a:t>
            </a:r>
            <a:endParaRPr sz="2600"/>
          </a:p>
          <a:p>
            <a:pPr indent="-365766" lvl="0" marL="342906" rtl="0" algn="l">
              <a:spcBef>
                <a:spcPts val="1000"/>
              </a:spcBef>
              <a:spcAft>
                <a:spcPts val="0"/>
              </a:spcAft>
              <a:buSzPts val="2600"/>
              <a:buFont typeface="Comic Sans MS"/>
              <a:buChar char="►"/>
            </a:pPr>
            <a:r>
              <a:t/>
            </a:r>
            <a:endParaRPr b="1"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35885" y="988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Control Statements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669050" y="965175"/>
            <a:ext cx="46392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If-else Statements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(age &gt; 18 || cond) {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console.log("You are an adult.");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{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console.log("You are a minor.");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Loops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(let i = 0; i &lt; 5; i++) {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console.log(i);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51" name="Google Shape;151;p21"/>
          <p:cNvSpPr txBox="1"/>
          <p:nvPr/>
        </p:nvSpPr>
        <p:spPr>
          <a:xfrm>
            <a:off x="5100775" y="683375"/>
            <a:ext cx="3587700" cy="6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6E4F5"/>
                </a:highlight>
              </a:rPr>
              <a:t>Switch Case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</a:rPr>
              <a:t>.</a:t>
            </a:r>
            <a:endParaRPr sz="2200">
              <a:solidFill>
                <a:schemeClr val="dk1"/>
              </a:solidFill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2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(x) {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  text = </a:t>
            </a:r>
            <a:r>
              <a:rPr lang="en-US" sz="22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"Off"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	text = </a:t>
            </a:r>
            <a:r>
              <a:rPr lang="en-US" sz="22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"On"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  text = </a:t>
            </a:r>
            <a:r>
              <a:rPr lang="en-US" sz="22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"No value found"</a:t>
            </a: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Loops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828500" y="141837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i="1"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expression 1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i="1"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expression 2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i="1"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expression 3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) {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200">
                <a:solidFill>
                  <a:srgbClr val="008000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// </a:t>
            </a:r>
            <a:r>
              <a:rPr i="1" lang="en-US" sz="2200">
                <a:solidFill>
                  <a:srgbClr val="008000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code block to be executed</a:t>
            </a:r>
            <a:endParaRPr i="1" sz="2200">
              <a:solidFill>
                <a:srgbClr val="008000"/>
              </a:solidFill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Expression 1 is executed (one time) before the execution of the code block.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Expression 2 defines the condition for executing the code block.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Expression 3 is executed (every time) after the code block has been executed.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Loops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595850" y="1331250"/>
            <a:ext cx="6711600" cy="478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const cars = ["BMW", "Volvo", "Saab", "Ford"];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let len = cars.length;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let text = "";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for (let i=0; i &lt; len; i++)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text += cars[i] + "&lt;br&gt;";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BMW</a:t>
            </a:r>
            <a:endParaRPr b="1">
              <a:solidFill>
                <a:srgbClr val="007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Volvo</a:t>
            </a:r>
            <a:endParaRPr b="1">
              <a:solidFill>
                <a:srgbClr val="007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Saab</a:t>
            </a:r>
            <a:endParaRPr b="1">
              <a:solidFill>
                <a:srgbClr val="007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Ford</a:t>
            </a:r>
            <a:endParaRPr b="1">
              <a:solidFill>
                <a:srgbClr val="007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Loops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0D0E"/>
                </a:solidFill>
              </a:rPr>
              <a:t>const array = ["one", "two", "three"]; </a:t>
            </a:r>
            <a:endParaRPr sz="2200">
              <a:solidFill>
                <a:srgbClr val="0C0D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0D0E"/>
                </a:solidFill>
              </a:rPr>
              <a:t>array.forEach(function (item, index) </a:t>
            </a:r>
            <a:endParaRPr sz="2200">
              <a:solidFill>
                <a:srgbClr val="0C0D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0D0E"/>
                </a:solidFill>
              </a:rPr>
              <a:t>{ </a:t>
            </a:r>
            <a:endParaRPr sz="2200">
              <a:solidFill>
                <a:srgbClr val="0C0D0E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C0D0E"/>
                </a:solidFill>
              </a:rPr>
              <a:t>console.log(item, index); </a:t>
            </a:r>
            <a:endParaRPr sz="2200">
              <a:solidFill>
                <a:srgbClr val="0C0D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C0D0E"/>
                </a:solidFill>
              </a:rPr>
              <a:t>});</a:t>
            </a:r>
            <a:endParaRPr sz="2200">
              <a:solidFill>
                <a:srgbClr val="0C0D0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 0</a:t>
            </a:r>
            <a:endParaRPr b="1"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two 1</a:t>
            </a:r>
            <a:endParaRPr b="1"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three 2</a:t>
            </a:r>
            <a:endParaRPr b="1"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35885" y="988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Functions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56825" y="745525"/>
            <a:ext cx="81537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What are Functions?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/>
              <a:t>Reusable blocks of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CD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greet(name)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>
                <a:solidFill>
                  <a:srgbClr val="0000C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`Hello, ’ + </a:t>
            </a:r>
            <a:r>
              <a:rPr lang="en-US">
                <a:solidFill>
                  <a:srgbClr val="0000CD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console.log(greet("Alice")); // Hello, Alice!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—--------------------------------------------------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// Function is called, the return value will end up in x</a:t>
            </a:r>
            <a:endParaRPr>
              <a:solidFill>
                <a:srgbClr val="008000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x = myFunction(</a:t>
            </a:r>
            <a:r>
              <a:rPr lang="en-US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6E4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myFunction(a, b) {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// Function returns the product of a and b</a:t>
            </a:r>
            <a:endParaRPr>
              <a:solidFill>
                <a:srgbClr val="008000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a * b;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188038"/>
              </a:solidFill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Manipulation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78900" y="1331250"/>
            <a:ext cx="83652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D6E4F5"/>
                </a:highlight>
              </a:rPr>
              <a:t>What is the DOM?</a:t>
            </a:r>
            <a:endParaRPr b="1">
              <a:highlight>
                <a:srgbClr val="D6E4F5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highlight>
                  <a:srgbClr val="D6E4F5"/>
                </a:highlight>
              </a:rPr>
              <a:t>Document Object Model: JavaScript interacts with HTML elements through it.</a:t>
            </a:r>
            <a:endParaRPr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D6E4F5"/>
                </a:highlight>
              </a:rPr>
              <a:t>Example</a:t>
            </a:r>
            <a:r>
              <a:rPr lang="en-US">
                <a:highlight>
                  <a:srgbClr val="D6E4F5"/>
                </a:highlight>
              </a:rPr>
              <a:t>:</a:t>
            </a:r>
            <a:br>
              <a:rPr lang="en-US">
                <a:highlight>
                  <a:srgbClr val="D6E4F5"/>
                </a:highlight>
              </a:rPr>
            </a:br>
            <a:r>
              <a:rPr lang="en-US">
                <a:solidFill>
                  <a:srgbClr val="188038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document.getElementById("myElement").innerText = "Hello, World!";</a:t>
            </a:r>
            <a:endParaRPr>
              <a:solidFill>
                <a:srgbClr val="188038"/>
              </a:solidFill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highlight>
                  <a:srgbClr val="D6E4F5"/>
                </a:highlight>
              </a:rPr>
              <a:t>Common Methods: </a:t>
            </a:r>
            <a:endParaRPr b="1">
              <a:highlight>
                <a:srgbClr val="D6E4F5"/>
              </a:highlight>
            </a:endParaRPr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188038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endParaRPr>
              <a:highlight>
                <a:srgbClr val="D6E4F5"/>
              </a:highlight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188038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getElementsByClassName</a:t>
            </a:r>
            <a:endParaRPr>
              <a:solidFill>
                <a:srgbClr val="188038"/>
              </a:solidFill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188038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getElementsByName,</a:t>
            </a:r>
            <a:endParaRPr sz="315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188038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querySelector</a:t>
            </a:r>
            <a:endParaRPr>
              <a:solidFill>
                <a:srgbClr val="188038"/>
              </a:solidFill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188038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querySelectorAll</a:t>
            </a:r>
            <a:endParaRPr>
              <a:solidFill>
                <a:srgbClr val="188038"/>
              </a:solidFill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188038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addEventListener.</a:t>
            </a:r>
            <a:endParaRPr>
              <a:solidFill>
                <a:srgbClr val="188038"/>
              </a:solidFill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6E4F5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Manipulation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00" y="1331250"/>
            <a:ext cx="91440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143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&lt;input id="demo" class="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" name="animal" type="checkbox" value="Cats"&gt;</a:t>
            </a:r>
            <a:endParaRPr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document.getElementById(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"demo"</a:t>
            </a: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).style.color = 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document.getElementsByClassName(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"example"</a:t>
            </a: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).length;</a:t>
            </a:r>
            <a:endParaRPr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let num = document.getElementsByName("animal").length;</a:t>
            </a:r>
            <a:endParaRPr b="1"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document.querySelector(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"input"</a:t>
            </a: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); //return first</a:t>
            </a:r>
            <a:endParaRPr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document.querySelectorAll(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".example"</a:t>
            </a:r>
            <a:r>
              <a:rPr lang="en-US"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); //return all</a:t>
            </a:r>
            <a:endParaRPr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D6E4F5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