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6858000" cx="9144000"/>
  <p:notesSz cx="6858000" cy="9144000"/>
  <p:embeddedFontLst>
    <p:embeddedFont>
      <p:font typeface="Caveat"/>
      <p:regular r:id="rId25"/>
      <p:bold r:id="rId26"/>
    </p:embeddedFont>
    <p:embeddedFont>
      <p:font typeface="Roboto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dwipPkniar6eD88JfGbYe5XA8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aveat-bold.fntdata"/><Relationship Id="rId25" Type="http://schemas.openxmlformats.org/officeDocument/2006/relationships/font" Target="fonts/Caveat-regular.fntdata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35" Type="http://customschemas.google.com/relationships/presentationmetadata" Target="metadata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2bac0f052d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2bac0f052d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2bac0f052d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2b6c47a583_1_17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2b6c47a583_1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2b6c47a583_1_1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2b6c47a583_1_1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2b6c47a583_1_1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g32b6c47a583_1_1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350b184cc3_0_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350b184cc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350b184cc3_0_1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2b6c47a583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g32b6c47a583_1_15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b6c47a583_1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2b6c47a583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2b6c47a583_1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2b6c47a583_1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2b6c47a583_1_4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2b6c47a583_1_4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2b6c47a583_1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2b6c47a583_1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2b6c47a58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2b6c47a58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g32b6c47a58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b6c47a583_0_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b6c47a583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b6c47a583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b6c47a583_1_6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b6c47a583_1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g32b6c47a583_1_6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b6c47a583_1_6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b6c47a583_1_6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2b6c47a583_1_6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2bac0f052d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2bac0f052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2bac0f052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4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1" name="Google Shape;71;p33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5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35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35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86" name="Google Shape;86;p35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7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37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37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37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37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37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37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37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8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38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08" name="Google Shape;108;p38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38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38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38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38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38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38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38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38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9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0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0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2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2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6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2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7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27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2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2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28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28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28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2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2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1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1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1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2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65" name="Google Shape;65;p32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8823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6666"/>
                </a:srgbClr>
              </a:gs>
              <a:gs pos="36000">
                <a:srgbClr val="E8F5FB">
                  <a:alpha val="5882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3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13725"/>
                </a:srgbClr>
              </a:gs>
              <a:gs pos="36000">
                <a:srgbClr val="E8F5FB">
                  <a:alpha val="6666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8627"/>
                </a:srgbClr>
              </a:gs>
              <a:gs pos="36000">
                <a:srgbClr val="E8F5FB">
                  <a:alpha val="4705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3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10980"/>
                </a:srgbClr>
              </a:gs>
              <a:gs pos="36000">
                <a:srgbClr val="E8F5FB">
                  <a:alpha val="9803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3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7843"/>
                </a:srgbClr>
              </a:gs>
              <a:gs pos="36000">
                <a:srgbClr val="E8F5FB">
                  <a:alpha val="7843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8627"/>
              </a:srgbClr>
            </a:outerShdw>
          </a:effectLst>
        </p:spPr>
      </p:pic>
      <p:sp>
        <p:nvSpPr>
          <p:cNvPr id="19" name="Google Shape;19;p23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196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600"/>
              <a:t>Lecture 8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2600"/>
              <a:t>Web Programming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2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DOM -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Document Object Model</a:t>
            </a:r>
            <a:endParaRPr sz="4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t/>
            </a:r>
            <a:endParaRPr sz="4400"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2706688" y="3683625"/>
            <a:ext cx="4343400" cy="88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lang="en-US" sz="3600">
                <a:solidFill>
                  <a:schemeClr val="dk2"/>
                </a:solidFill>
                <a:latin typeface="Caveat"/>
                <a:ea typeface="Caveat"/>
                <a:cs typeface="Caveat"/>
                <a:sym typeface="Caveat"/>
              </a:rPr>
              <a:t>Mahhek Tahir</a:t>
            </a:r>
            <a:endParaRPr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bac0f052d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Propagation</a:t>
            </a:r>
            <a:endParaRPr/>
          </a:p>
        </p:txBody>
      </p:sp>
      <p:sp>
        <p:nvSpPr>
          <p:cNvPr id="196" name="Google Shape;196;g32bac0f052d_0_6"/>
          <p:cNvSpPr txBox="1"/>
          <p:nvPr>
            <p:ph idx="1" type="body"/>
          </p:nvPr>
        </p:nvSpPr>
        <p:spPr>
          <a:xfrm>
            <a:off x="656600" y="1457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Capturing Phase</a:t>
            </a:r>
            <a:r>
              <a:rPr lang="en-US" sz="1700"/>
              <a:t>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/>
              <a:t>Event starts from the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-US" sz="1700"/>
              <a:t> (or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window</a:t>
            </a:r>
            <a:r>
              <a:rPr lang="en-US" sz="1700"/>
              <a:t>) and propagates down the DOM tree.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/>
              <a:t>During this phase, the event is captured by all parent elements before reaching the target.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Target Phase</a:t>
            </a:r>
            <a:r>
              <a:rPr lang="en-US" sz="1700"/>
              <a:t>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/>
              <a:t>The event reaches the target element where the event handler is triggered.</a:t>
            </a:r>
            <a:endParaRPr sz="1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Bubbling Phase</a:t>
            </a:r>
            <a:r>
              <a:rPr lang="en-US" sz="1700"/>
              <a:t>: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/>
              <a:t>After reaching the target, the event bubbles back up from the target element to the root.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 sz="1700"/>
              <a:t>Handlers on ancestor elements can respond in this phase.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2b6c47a583_1_177"/>
          <p:cNvSpPr txBox="1"/>
          <p:nvPr>
            <p:ph type="title"/>
          </p:nvPr>
        </p:nvSpPr>
        <p:spPr>
          <a:xfrm>
            <a:off x="0" y="452725"/>
            <a:ext cx="90546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Getting the first and last element</a:t>
            </a:r>
            <a:endParaRPr/>
          </a:p>
        </p:txBody>
      </p:sp>
      <p:sp>
        <p:nvSpPr>
          <p:cNvPr id="203" name="Google Shape;203;g32b6c47a583_1_177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First Element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</a:rPr>
              <a:t>// Get all &lt;p&gt; elements 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 paragraphs = document.getElementsByTagName("p");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</a:rPr>
              <a:t>// Select the first one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</a:t>
            </a:r>
            <a:r>
              <a:rPr lang="en-US"/>
              <a:t>et firstParagraph = paragraphs[0];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Last Element</a:t>
            </a:r>
            <a:endParaRPr b="1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</a:rPr>
              <a:t>// Get all &lt;p&gt; elements 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 paragraphs = document.getElementsByTagName("p");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</a:rPr>
              <a:t>// Select the last one</a:t>
            </a:r>
            <a:endParaRPr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let lastParagraph = </a:t>
            </a:r>
            <a:r>
              <a:rPr lang="en-US"/>
              <a:t>paragraphs[paragraphs.length - 1];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b6c47a583_1_153"/>
          <p:cNvSpPr txBox="1"/>
          <p:nvPr>
            <p:ph type="title"/>
          </p:nvPr>
        </p:nvSpPr>
        <p:spPr>
          <a:xfrm>
            <a:off x="43686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Traversing the DOM</a:t>
            </a:r>
            <a:endParaRPr/>
          </a:p>
        </p:txBody>
      </p:sp>
      <p:sp>
        <p:nvSpPr>
          <p:cNvPr id="210" name="Google Shape;210;g32b6c47a583_1_153"/>
          <p:cNvSpPr txBox="1"/>
          <p:nvPr>
            <p:ph idx="1" type="body"/>
          </p:nvPr>
        </p:nvSpPr>
        <p:spPr>
          <a:xfrm>
            <a:off x="0" y="1331250"/>
            <a:ext cx="5301300" cy="488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5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parentNode → Access parent element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let parent = element.parentNode;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childNodes → Get child elements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let children = parentElement.childNodes;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firstChild / lastChild → Get first/last child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let firstChild = parentElement.firstElementChild; 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let lastChild = parentElement.lastElementChild;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latin typeface="Roboto"/>
                <a:ea typeface="Roboto"/>
                <a:cs typeface="Roboto"/>
                <a:sym typeface="Roboto"/>
              </a:rPr>
              <a:t>nextSibling / previousSibling → Navigate siblings</a:t>
            </a:r>
            <a:endParaRPr sz="3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let nextSibling = element.nextElementSibling; 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previousSibling = element.previousElementSibling;</a:t>
            </a:r>
            <a:endParaRPr sz="32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g32b6c47a583_1_153"/>
          <p:cNvSpPr txBox="1"/>
          <p:nvPr/>
        </p:nvSpPr>
        <p:spPr>
          <a:xfrm>
            <a:off x="5433725" y="1448200"/>
            <a:ext cx="371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g32b6c47a583_1_1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7475"/>
            <a:ext cx="9144000" cy="59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50b184cc3_0_17"/>
          <p:cNvSpPr txBox="1"/>
          <p:nvPr>
            <p:ph type="title"/>
          </p:nvPr>
        </p:nvSpPr>
        <p:spPr>
          <a:xfrm>
            <a:off x="-2" y="0"/>
            <a:ext cx="85395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CreateElement() + appendChild()</a:t>
            </a:r>
            <a:endParaRPr/>
          </a:p>
        </p:txBody>
      </p:sp>
      <p:sp>
        <p:nvSpPr>
          <p:cNvPr id="219" name="Google Shape;219;g3350b184cc3_0_17"/>
          <p:cNvSpPr txBox="1"/>
          <p:nvPr>
            <p:ph idx="1" type="body"/>
          </p:nvPr>
        </p:nvSpPr>
        <p:spPr>
          <a:xfrm>
            <a:off x="0" y="796225"/>
            <a:ext cx="62355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800"/>
              <a:t>Used to create and add a new element at the end.</a:t>
            </a:r>
            <a:endParaRPr b="1"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/>
              <a:t> &lt;div id="container"&gt;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&lt;p&gt;Existing paragraph&lt;/p&gt;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&lt;/div&gt;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&lt;script&gt;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</a:t>
            </a:r>
            <a:r>
              <a:rPr lang="en-US" sz="1800">
                <a:solidFill>
                  <a:srgbClr val="188038"/>
                </a:solidFill>
              </a:rPr>
              <a:t>    // Step 1: Create a new element</a:t>
            </a:r>
            <a:endParaRPr sz="18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let newParagraph = document.createElement("p");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r>
              <a:rPr lang="en-US" sz="1800">
                <a:solidFill>
                  <a:srgbClr val="188038"/>
                </a:solidFill>
              </a:rPr>
              <a:t>// Step 2: Add text content</a:t>
            </a:r>
            <a:endParaRPr sz="18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newParagraph.textContent = "I am a new paragraph added with JavaScript!";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    </a:t>
            </a:r>
            <a:r>
              <a:rPr lang="en-US" sz="1800">
                <a:solidFill>
                  <a:srgbClr val="188038"/>
                </a:solidFill>
              </a:rPr>
              <a:t>// Step 3: Append to the parent div </a:t>
            </a:r>
            <a:r>
              <a:rPr lang="en-US" sz="1800"/>
              <a:t>document.getElementById("container").appendChild(newParagraph);</a:t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/>
              <a:t>    &lt;/script&gt;</a:t>
            </a:r>
            <a:endParaRPr sz="1800"/>
          </a:p>
        </p:txBody>
      </p:sp>
      <p:sp>
        <p:nvSpPr>
          <p:cNvPr id="220" name="Google Shape;220;g3350b184cc3_0_17"/>
          <p:cNvSpPr txBox="1"/>
          <p:nvPr/>
        </p:nvSpPr>
        <p:spPr>
          <a:xfrm>
            <a:off x="5673100" y="1220800"/>
            <a:ext cx="3471000" cy="43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 What Happens?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createElement("p")</a:t>
            </a:r>
            <a:r>
              <a:rPr lang="en-US" sz="2000">
                <a:solidFill>
                  <a:schemeClr val="dk1"/>
                </a:solidFill>
              </a:rPr>
              <a:t> → Creates a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lang="en-US" sz="2000">
                <a:solidFill>
                  <a:schemeClr val="dk1"/>
                </a:solidFill>
              </a:rPr>
              <a:t> element.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textContent</a:t>
            </a:r>
            <a:r>
              <a:rPr lang="en-US" sz="2000">
                <a:solidFill>
                  <a:schemeClr val="dk1"/>
                </a:solidFill>
              </a:rPr>
              <a:t> → Adds text inside it.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appendChild(newParagraph)</a:t>
            </a:r>
            <a:r>
              <a:rPr lang="en-US" sz="2000">
                <a:solidFill>
                  <a:schemeClr val="dk1"/>
                </a:solidFill>
              </a:rPr>
              <a:t> → Adds it inside </a:t>
            </a: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&lt;div id="container"&gt;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"/>
          <p:cNvSpPr txBox="1"/>
          <p:nvPr>
            <p:ph type="title"/>
          </p:nvPr>
        </p:nvSpPr>
        <p:spPr>
          <a:xfrm>
            <a:off x="-3" y="0"/>
            <a:ext cx="9000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createTextNode/createAttribute</a:t>
            </a:r>
            <a:endParaRPr/>
          </a:p>
        </p:txBody>
      </p:sp>
      <p:sp>
        <p:nvSpPr>
          <p:cNvPr id="226" name="Google Shape;226;p5"/>
          <p:cNvSpPr txBox="1"/>
          <p:nvPr>
            <p:ph idx="1" type="body"/>
          </p:nvPr>
        </p:nvSpPr>
        <p:spPr>
          <a:xfrm>
            <a:off x="112525" y="749250"/>
            <a:ext cx="9198300" cy="52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We create 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a new text node (called 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newText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) using the 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createTextNode()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method. This will contain whatever text was found in </a:t>
            </a:r>
            <a:r>
              <a:rPr b="1" lang="en-US" sz="1500">
                <a:latin typeface="Roboto"/>
                <a:ea typeface="Roboto"/>
                <a:cs typeface="Roboto"/>
                <a:sym typeface="Roboto"/>
              </a:rPr>
              <a:t>textarea.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// Create a new paragraph element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let </a:t>
            </a:r>
            <a:r>
              <a:rPr lang="en-US" sz="1500"/>
              <a:t>newParagraph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 = document.createElement("p");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// Create a text node 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let text = document.createTextNode("Hello, this is a text node!");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</a:rPr>
              <a:t> // Create an ID attribute 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let idAttr = document.createAttribute("id");</a:t>
            </a:r>
            <a:endParaRPr sz="15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</a:rPr>
              <a:t>// Assign a value to the attribute</a:t>
            </a:r>
            <a:endParaRPr sz="15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100"/>
              <a:buNone/>
            </a:pPr>
            <a:r>
              <a:rPr lang="en-US" sz="1500"/>
              <a:t>idAttr.value = "myButton";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 // Append the text node to the paragraph 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newParagraph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.appendChild(text);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// Attach the attribute to the button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/>
              <a:t>newParagraph</a:t>
            </a: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.setAttributeNode(idAttr); 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solidFill>
                  <a:srgbClr val="188038"/>
                </a:solidFill>
                <a:latin typeface="Roboto"/>
                <a:ea typeface="Roboto"/>
                <a:cs typeface="Roboto"/>
                <a:sym typeface="Roboto"/>
              </a:rPr>
              <a:t>// Append the paragraph to the body </a:t>
            </a:r>
            <a:endParaRPr sz="1500">
              <a:solidFill>
                <a:srgbClr val="18803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500">
                <a:latin typeface="Roboto"/>
                <a:ea typeface="Roboto"/>
                <a:cs typeface="Roboto"/>
                <a:sym typeface="Roboto"/>
              </a:rPr>
              <a:t>document.body.appendChild(para);</a:t>
            </a:r>
            <a:endParaRPr b="1"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2b6c47a583_1_159"/>
          <p:cNvSpPr txBox="1"/>
          <p:nvPr>
            <p:ph type="title"/>
          </p:nvPr>
        </p:nvSpPr>
        <p:spPr>
          <a:xfrm>
            <a:off x="79199" y="0"/>
            <a:ext cx="80601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Adds an Element Before Another</a:t>
            </a:r>
            <a:endParaRPr/>
          </a:p>
        </p:txBody>
      </p:sp>
      <p:sp>
        <p:nvSpPr>
          <p:cNvPr id="232" name="Google Shape;232;g32b6c47a583_1_159"/>
          <p:cNvSpPr txBox="1"/>
          <p:nvPr>
            <p:ph idx="1" type="body"/>
          </p:nvPr>
        </p:nvSpPr>
        <p:spPr>
          <a:xfrm>
            <a:off x="79200" y="893675"/>
            <a:ext cx="8763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700"/>
              <a:t>The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insertBefore()</a:t>
            </a:r>
            <a:r>
              <a:rPr lang="en-US" sz="1700"/>
              <a:t> method inserts an element </a:t>
            </a:r>
            <a:r>
              <a:rPr b="1" lang="en-US" sz="1700"/>
              <a:t>before a specific existing child</a:t>
            </a:r>
            <a:r>
              <a:rPr lang="en-US" sz="1700"/>
              <a:t>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parentElement.insertBefore(newElement, existingChild);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00"/>
              <a:t>Example: Inserting a New Item Before Another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Select the parent</a:t>
            </a:r>
            <a:endParaRPr sz="17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let parent = document.getElementById("container");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Create a new element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let newItem = document.createElement("p");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newItem.textContent = "This is inserted before an existing item!";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Select an existing child</a:t>
            </a:r>
            <a:endParaRPr sz="17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let existingItem = document.getElementById("oldItem");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Insert before oldItem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 sz="1700">
                <a:latin typeface="Roboto Mono"/>
                <a:ea typeface="Roboto Mono"/>
                <a:cs typeface="Roboto Mono"/>
                <a:sym typeface="Roboto Mono"/>
              </a:rPr>
              <a:t>parent.insertBefore(newItem, existingItem); </a:t>
            </a:r>
            <a:endParaRPr sz="17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/>
              <a:t>The new </a:t>
            </a:r>
            <a:r>
              <a:rPr b="1"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&lt;p&gt;</a:t>
            </a:r>
            <a:r>
              <a:rPr b="1" lang="en-US" sz="1700"/>
              <a:t> is added before </a:t>
            </a:r>
            <a:r>
              <a:rPr b="1"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#oldItem</a:t>
            </a:r>
            <a:r>
              <a:rPr b="1" lang="en-US" sz="1700"/>
              <a:t>.</a:t>
            </a:r>
            <a:endParaRPr b="1"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2b6c47a583_1_3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Remove Child</a:t>
            </a:r>
            <a:endParaRPr/>
          </a:p>
        </p:txBody>
      </p:sp>
      <p:sp>
        <p:nvSpPr>
          <p:cNvPr id="239" name="Google Shape;239;g32b6c47a583_1_3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let parent = document.getElementById("container");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let child = document.getElementById("item");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parent.removeChild(child);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Finds the parent element with ID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"container"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Removes the child element with ID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"item"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2b6c47a583_1_42"/>
          <p:cNvSpPr txBox="1"/>
          <p:nvPr>
            <p:ph type="title"/>
          </p:nvPr>
        </p:nvSpPr>
        <p:spPr>
          <a:xfrm>
            <a:off x="-2" y="0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Delete last paragraph on the page</a:t>
            </a:r>
            <a:endParaRPr/>
          </a:p>
        </p:txBody>
      </p:sp>
      <p:sp>
        <p:nvSpPr>
          <p:cNvPr id="245" name="Google Shape;245;g32b6c47a583_1_42"/>
          <p:cNvSpPr txBox="1"/>
          <p:nvPr>
            <p:ph idx="1" type="body"/>
          </p:nvPr>
        </p:nvSpPr>
        <p:spPr>
          <a:xfrm>
            <a:off x="169199" y="737050"/>
            <a:ext cx="86592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/>
              <a:t>var allGrafs = document.getElementsByTagName("p");</a:t>
            </a:r>
            <a:endParaRPr b="1"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1" lang="en-US" sz="1950"/>
              <a:t>getElementsByTagName </a:t>
            </a:r>
            <a:r>
              <a:rPr lang="en-US" sz="1950"/>
              <a:t>method collect all the paragraph tags in our page and store them in the </a:t>
            </a:r>
            <a:r>
              <a:rPr b="1" lang="en-US" sz="1950"/>
              <a:t>allGrafs </a:t>
            </a:r>
            <a:r>
              <a:rPr lang="en-US" sz="1950"/>
              <a:t>array.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/>
              <a:t>if (allGrafs.length &gt; 1){</a:t>
            </a:r>
            <a:endParaRPr b="1" sz="195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/>
              <a:t>var lastGraf = allGrafs[allGrafs.length-1];</a:t>
            </a:r>
            <a:endParaRPr b="1" sz="1950"/>
          </a:p>
          <a:p>
            <a:pPr indent="114293" lvl="0" marL="342906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/>
              <a:t>var docBody = document.getElementsByTagName("body")[0];</a:t>
            </a:r>
            <a:endParaRPr sz="1950"/>
          </a:p>
          <a:p>
            <a:pPr indent="114293" lvl="0" marL="342906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950"/>
              <a:t>docBody.removeChild(lastGraf);</a:t>
            </a:r>
            <a:endParaRPr b="1"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950"/>
              <a:t>}</a:t>
            </a:r>
            <a:endParaRPr b="1" sz="19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In order to modify the document we need to get the content of the </a:t>
            </a:r>
            <a:r>
              <a:rPr b="1" lang="en-US" sz="1950"/>
              <a:t>body.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Once we have got that, its simply a matter of calling the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 </a:t>
            </a:r>
            <a:r>
              <a:rPr b="1" lang="en-US" sz="1950"/>
              <a:t>docBody.removeChild() </a:t>
            </a:r>
            <a:r>
              <a:rPr lang="en-US" sz="1950"/>
              <a:t>method and passing it </a:t>
            </a:r>
            <a:r>
              <a:rPr b="1" lang="en-US" sz="1950"/>
              <a:t>lastGraf. 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Which tells JavaScript which paragraph we want to delete. Our page</a:t>
            </a:r>
            <a:endParaRPr sz="195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950"/>
              <a:t>should immediately show one less paragraph</a:t>
            </a:r>
            <a:endParaRPr b="1" sz="195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2b6c47a583_1_47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Removing an Element When Clicking a Button</a:t>
            </a:r>
            <a:endParaRPr/>
          </a:p>
        </p:txBody>
      </p:sp>
      <p:sp>
        <p:nvSpPr>
          <p:cNvPr id="252" name="Google Shape;252;g32b6c47a583_1_47"/>
          <p:cNvSpPr txBox="1"/>
          <p:nvPr>
            <p:ph idx="1" type="body"/>
          </p:nvPr>
        </p:nvSpPr>
        <p:spPr>
          <a:xfrm>
            <a:off x="25800" y="1331250"/>
            <a:ext cx="90924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&lt;div id="container"&gt;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&lt;p id="text"&gt;Click the button to remove me!&lt;/p&gt;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&lt;button onclick="removeElement()"&gt;Remove&lt;/button&gt;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&lt;/div&gt;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&lt;script&gt;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function removeElement()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let element = document.getElementById("text");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if (element) {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    element.remove(); // Removes the paragraph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    }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"/>
                <a:ea typeface="Roboto"/>
                <a:cs typeface="Roboto"/>
                <a:sym typeface="Roboto"/>
              </a:rPr>
              <a:t>    &lt;/script&gt;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>
            <p:ph type="title"/>
          </p:nvPr>
        </p:nvSpPr>
        <p:spPr>
          <a:xfrm>
            <a:off x="10" y="-7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Replacing Node</a:t>
            </a:r>
            <a:endParaRPr/>
          </a:p>
        </p:txBody>
      </p:sp>
      <p:sp>
        <p:nvSpPr>
          <p:cNvPr id="258" name="Google Shape;258;p22"/>
          <p:cNvSpPr txBox="1"/>
          <p:nvPr>
            <p:ph idx="1" type="body"/>
          </p:nvPr>
        </p:nvSpPr>
        <p:spPr>
          <a:xfrm>
            <a:off x="152400" y="769801"/>
            <a:ext cx="89916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&lt;div id="parent"&gt;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&lt;p id="oldChild"&gt;This is the old paragraph.&lt;/p&gt;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&lt;/div&gt;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&lt;button onclick="replaceElement()"&gt;Replace Child&lt;/button&gt;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&lt;script&gt;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function replaceElement() {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let parent = document.getElementById("parent");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let oldChild = document.getElementById("oldChild");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</a:t>
            </a:r>
            <a:r>
              <a:rPr lang="en-US" sz="1600">
                <a:solidFill>
                  <a:srgbClr val="188038"/>
                </a:solidFill>
              </a:rPr>
              <a:t>// Create a new element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let newChild = document.createElement("p");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newChild.textContent = "This is the new paragraph.";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</a:t>
            </a:r>
            <a:r>
              <a:rPr lang="en-US" sz="1600">
                <a:solidFill>
                  <a:srgbClr val="188038"/>
                </a:solidFill>
              </a:rPr>
              <a:t>// Replace the old child with the new one</a:t>
            </a:r>
            <a:endParaRPr sz="1600">
              <a:solidFill>
                <a:srgbClr val="188038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    parent.replaceChild(newChild, oldChild);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    }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/>
              <a:t>    &lt;/script&gt;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Document Object Model - DOM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152400" y="20574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SzPts val="3200"/>
              <a:buFont typeface="Calibri"/>
              <a:buChar char="►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 programming interface for web documents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►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Represents the HTML structure as a tree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►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Enables JavaScript to interact with web pages dynamically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2b6c47a583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DOM Structure</a:t>
            </a:r>
            <a:endParaRPr/>
          </a:p>
        </p:txBody>
      </p:sp>
      <p:sp>
        <p:nvSpPr>
          <p:cNvPr id="149" name="Google Shape;149;g32b6c47a583_0_0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 DOM is structured like a tree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Root Node → Document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Element Nodes → HTML elements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Attribute Nodes → Attributes inside elements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Text Nodes → Text inside elements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2b6c47a583_0_6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DOM Works</a:t>
            </a:r>
            <a:endParaRPr/>
          </a:p>
        </p:txBody>
      </p:sp>
      <p:sp>
        <p:nvSpPr>
          <p:cNvPr id="156" name="Google Shape;156;g32b6c47a583_0_6"/>
          <p:cNvSpPr txBox="1"/>
          <p:nvPr>
            <p:ph idx="1" type="body"/>
          </p:nvPr>
        </p:nvSpPr>
        <p:spPr>
          <a:xfrm>
            <a:off x="827700" y="20529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Browser parses an HTML document and creates a DOM tree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JavaScript can modify this tree dynamically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The DOM is an in-memory representation of the document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DOM Tree</a:t>
            </a:r>
            <a:endParaRPr/>
          </a:p>
        </p:txBody>
      </p:sp>
      <p:pic>
        <p:nvPicPr>
          <p:cNvPr id="162" name="Google Shape;162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1600200"/>
            <a:ext cx="7848600" cy="4370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"/>
          <p:cNvSpPr txBox="1"/>
          <p:nvPr>
            <p:ph type="title"/>
          </p:nvPr>
        </p:nvSpPr>
        <p:spPr>
          <a:xfrm>
            <a:off x="484710" y="452718"/>
            <a:ext cx="4696890" cy="12236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</a:pPr>
            <a:r>
              <a:rPr lang="en-US"/>
              <a:t>DOM Node</a:t>
            </a:r>
            <a:endParaRPr/>
          </a:p>
        </p:txBody>
      </p:sp>
      <p:pic>
        <p:nvPicPr>
          <p:cNvPr id="168" name="Google Shape;16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4710" y="1676400"/>
            <a:ext cx="8174580" cy="4324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2b6c47a583_1_6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Accessing DOM Elements</a:t>
            </a:r>
            <a:endParaRPr/>
          </a:p>
        </p:txBody>
      </p:sp>
      <p:sp>
        <p:nvSpPr>
          <p:cNvPr id="175" name="Google Shape;175;g32b6c47a583_1_61"/>
          <p:cNvSpPr txBox="1"/>
          <p:nvPr>
            <p:ph idx="1" type="body"/>
          </p:nvPr>
        </p:nvSpPr>
        <p:spPr>
          <a:xfrm>
            <a:off x="827700" y="2052925"/>
            <a:ext cx="8409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document.getElementById('id')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document.getElementsByClassName('class')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document.querySelector('selector')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document.querySelectorAll('selector')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document.getElementsByTagName("tagName")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2b6c47a583_1_6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Modifying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 the DOM</a:t>
            </a:r>
            <a:endParaRPr/>
          </a:p>
        </p:txBody>
      </p:sp>
      <p:sp>
        <p:nvSpPr>
          <p:cNvPr id="182" name="Google Shape;182;g32b6c47a583_1_67"/>
          <p:cNvSpPr txBox="1"/>
          <p:nvPr>
            <p:ph idx="1" type="body"/>
          </p:nvPr>
        </p:nvSpPr>
        <p:spPr>
          <a:xfrm>
            <a:off x="827700" y="2052925"/>
            <a:ext cx="80439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Change content: element.innerHTML = 'New Content';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Change styles: element.style.color = 'blue';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Add elements: document.createElement('tag');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Remove elements: element.remove();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bac0f052d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Event Propagation</a:t>
            </a:r>
            <a:endParaRPr/>
          </a:p>
        </p:txBody>
      </p:sp>
      <p:sp>
        <p:nvSpPr>
          <p:cNvPr id="189" name="Google Shape;189;g32bac0f052d_0_0"/>
          <p:cNvSpPr txBox="1"/>
          <p:nvPr>
            <p:ph idx="1" type="body"/>
          </p:nvPr>
        </p:nvSpPr>
        <p:spPr>
          <a:xfrm>
            <a:off x="828500" y="1478425"/>
            <a:ext cx="67116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Event propagation refers to the way events travel through the DOM tree.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There are </a:t>
            </a:r>
            <a:r>
              <a:rPr b="1" lang="en-US" sz="2200"/>
              <a:t>three phases</a:t>
            </a:r>
            <a:r>
              <a:rPr lang="en-US" sz="2200"/>
              <a:t> of event propagation: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Capturing Phase (Event Capturing)</a:t>
            </a:r>
            <a:r>
              <a:rPr lang="en-US" sz="2200"/>
              <a:t> → 🔽 Going from the </a:t>
            </a:r>
            <a:r>
              <a:rPr b="1" lang="en-US" sz="2200"/>
              <a:t>root</a:t>
            </a:r>
            <a:r>
              <a:rPr lang="en-US" sz="2200"/>
              <a:t> (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document</a:t>
            </a:r>
            <a:r>
              <a:rPr lang="en-US" sz="2200"/>
              <a:t>) </a:t>
            </a:r>
            <a:r>
              <a:rPr b="1" lang="en-US" sz="2200"/>
              <a:t>down to the target element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Target Phase (At Target)</a:t>
            </a:r>
            <a:r>
              <a:rPr lang="en-US" sz="2200"/>
              <a:t> → 🎯 The event reaches the </a:t>
            </a:r>
            <a:r>
              <a:rPr b="1" lang="en-US" sz="2200"/>
              <a:t>actual target element</a:t>
            </a:r>
            <a:r>
              <a:rPr lang="en-US" sz="2200"/>
              <a:t>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/>
              <a:t>Bubbling Phase (Event Bubbling)</a:t>
            </a:r>
            <a:r>
              <a:rPr lang="en-US" sz="2200"/>
              <a:t> → 🔼 The event </a:t>
            </a:r>
            <a:r>
              <a:rPr b="1" lang="en-US" sz="2200"/>
              <a:t>bubbles up</a:t>
            </a:r>
            <a:r>
              <a:rPr lang="en-US" sz="2200"/>
              <a:t> from the target </a:t>
            </a:r>
            <a:r>
              <a:rPr b="1" lang="en-US" sz="2200"/>
              <a:t>back to the root</a:t>
            </a:r>
            <a:r>
              <a:rPr lang="en-US" sz="2200"/>
              <a:t>. (default)</a:t>
            </a:r>
            <a:endParaRPr sz="2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