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embeddedFontLst>
    <p:embeddedFont>
      <p:font typeface="Caveat"/>
      <p:regular r:id="rId28"/>
      <p:bold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avea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ve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</a:t>
            </a:r>
            <a:endParaRPr/>
          </a:p>
        </p:txBody>
      </p:sp>
      <p:sp>
        <p:nvSpPr>
          <p:cNvPr id="132" name="Google Shape;13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46004153fb_0_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46004153fb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346004153fb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46004153fb_0_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46004153fb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346004153fb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46004153fb_0_4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46004153fb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346004153fb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46004153fb_0_5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46004153fb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346004153fb_0_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46004153fb_0_7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46004153fb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346004153fb_0_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46004153fb_0_8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46004153fb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346004153fb_0_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46004153fb_0_9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46004153fb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346004153fb_0_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46004153fb_0_9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46004153fb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346004153fb_0_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46004153fb_0_1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46004153fb_0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346004153fb_0_1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46004153fb_0_1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46004153fb_0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346004153fb_0_1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41e215438_0_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3441e215438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3441e215438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46004153fb_0_1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46004153fb_0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346004153fb_0_1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46004153fb_0_1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46004153fb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346004153fb_0_1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46004153fb_0_1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46004153fb_0_1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346004153fb_0_1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2d2d22371_0_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342d2d22371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342d2d22371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41e215438_0_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3441e215438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3441e215438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2d2d22371_0_5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342d2d22371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342d2d22371_0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2d2d22371_0_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342d2d22371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342d2d22371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42d2d22371_0_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342d2d22371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342d2d22371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42d2d22371_0_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342d2d22371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342d2d22371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42d2d22371_0_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342d2d22371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g342d2d22371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EFF8FC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866442" y="685800"/>
            <a:ext cx="662096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0000"/>
              </a:srgbClr>
            </a:outerShdw>
          </a:effectLst>
        </p:spPr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866442" y="1447800"/>
            <a:ext cx="6620968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866442" y="3657600"/>
            <a:ext cx="6620968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1181409" y="1447800"/>
            <a:ext cx="6001049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1448177" y="3771174"/>
            <a:ext cx="546115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FF8F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13"/>
          <p:cNvSpPr txBox="1"/>
          <p:nvPr>
            <p:ph idx="2" type="body"/>
          </p:nvPr>
        </p:nvSpPr>
        <p:spPr>
          <a:xfrm>
            <a:off x="866442" y="4350657"/>
            <a:ext cx="6620968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13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n-US" sz="12200" u="none" cap="none" strike="noStrike">
                <a:solidFill>
                  <a:srgbClr val="EFF8F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n-US" sz="12200" u="none" cap="none" strike="noStrike">
                <a:solidFill>
                  <a:srgbClr val="EFF8FC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866441" y="3124201"/>
            <a:ext cx="6620969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474834" y="1981200"/>
            <a:ext cx="22107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5" name="Google Shape;95;p15"/>
          <p:cNvSpPr txBox="1"/>
          <p:nvPr>
            <p:ph idx="2" type="body"/>
          </p:nvPr>
        </p:nvSpPr>
        <p:spPr>
          <a:xfrm>
            <a:off x="489475" y="2667000"/>
            <a:ext cx="219608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6" name="Google Shape;96;p15"/>
          <p:cNvSpPr txBox="1"/>
          <p:nvPr>
            <p:ph idx="3" type="body"/>
          </p:nvPr>
        </p:nvSpPr>
        <p:spPr>
          <a:xfrm>
            <a:off x="2913504" y="1981200"/>
            <a:ext cx="22027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7" name="Google Shape;97;p15"/>
          <p:cNvSpPr txBox="1"/>
          <p:nvPr>
            <p:ph idx="4" type="body"/>
          </p:nvPr>
        </p:nvSpPr>
        <p:spPr>
          <a:xfrm>
            <a:off x="2905586" y="2667000"/>
            <a:ext cx="2210671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8" name="Google Shape;98;p15"/>
          <p:cNvSpPr txBox="1"/>
          <p:nvPr>
            <p:ph idx="5" type="body"/>
          </p:nvPr>
        </p:nvSpPr>
        <p:spPr>
          <a:xfrm>
            <a:off x="5344917" y="1981200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9" name="Google Shape;99;p15"/>
          <p:cNvSpPr txBox="1"/>
          <p:nvPr>
            <p:ph idx="6" type="body"/>
          </p:nvPr>
        </p:nvSpPr>
        <p:spPr>
          <a:xfrm>
            <a:off x="5344917" y="2667000"/>
            <a:ext cx="2199658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15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1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89475" y="4250949"/>
            <a:ext cx="2205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16"/>
          <p:cNvSpPr/>
          <p:nvPr>
            <p:ph idx="2" type="pic"/>
          </p:nvPr>
        </p:nvSpPr>
        <p:spPr>
          <a:xfrm>
            <a:off x="489475" y="2209800"/>
            <a:ext cx="22056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0000"/>
              </a:srgbClr>
            </a:outerShdw>
          </a:effectLst>
        </p:spPr>
      </p:sp>
      <p:sp>
        <p:nvSpPr>
          <p:cNvPr id="108" name="Google Shape;108;p16"/>
          <p:cNvSpPr txBox="1"/>
          <p:nvPr>
            <p:ph idx="3" type="body"/>
          </p:nvPr>
        </p:nvSpPr>
        <p:spPr>
          <a:xfrm>
            <a:off x="489475" y="4827212"/>
            <a:ext cx="2205612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9" name="Google Shape;109;p16"/>
          <p:cNvSpPr txBox="1"/>
          <p:nvPr>
            <p:ph idx="4" type="body"/>
          </p:nvPr>
        </p:nvSpPr>
        <p:spPr>
          <a:xfrm>
            <a:off x="2917792" y="4250949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0" name="Google Shape;110;p16"/>
          <p:cNvSpPr/>
          <p:nvPr>
            <p:ph idx="5" type="pic"/>
          </p:nvPr>
        </p:nvSpPr>
        <p:spPr>
          <a:xfrm>
            <a:off x="2917791" y="2209800"/>
            <a:ext cx="2198466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0000"/>
              </a:srgbClr>
            </a:outerShdw>
          </a:effectLst>
        </p:spPr>
      </p:sp>
      <p:sp>
        <p:nvSpPr>
          <p:cNvPr id="111" name="Google Shape;111;p16"/>
          <p:cNvSpPr txBox="1"/>
          <p:nvPr>
            <p:ph idx="6" type="body"/>
          </p:nvPr>
        </p:nvSpPr>
        <p:spPr>
          <a:xfrm>
            <a:off x="2916776" y="4827211"/>
            <a:ext cx="2201378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2" name="Google Shape;112;p16"/>
          <p:cNvSpPr txBox="1"/>
          <p:nvPr>
            <p:ph idx="7" type="body"/>
          </p:nvPr>
        </p:nvSpPr>
        <p:spPr>
          <a:xfrm>
            <a:off x="5344917" y="4250949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3" name="Google Shape;113;p16"/>
          <p:cNvSpPr/>
          <p:nvPr>
            <p:ph idx="8" type="pic"/>
          </p:nvPr>
        </p:nvSpPr>
        <p:spPr>
          <a:xfrm>
            <a:off x="5344916" y="2209800"/>
            <a:ext cx="2199658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0000"/>
              </a:srgbClr>
            </a:outerShdw>
          </a:effectLst>
        </p:spPr>
      </p:sp>
      <p:sp>
        <p:nvSpPr>
          <p:cNvPr id="114" name="Google Shape;114;p16"/>
          <p:cNvSpPr txBox="1"/>
          <p:nvPr>
            <p:ph idx="9" type="body"/>
          </p:nvPr>
        </p:nvSpPr>
        <p:spPr>
          <a:xfrm>
            <a:off x="5344824" y="4827209"/>
            <a:ext cx="2202571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5" name="Google Shape;115;p16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16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1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8" name="Google Shape;118;p1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 rot="5400000">
            <a:off x="2085787" y="794839"/>
            <a:ext cx="4195481" cy="671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3" name="Google Shape;123;p1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8" name="Google Shape;128;p1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866443" y="2861734"/>
            <a:ext cx="662096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27700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827700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241976" y="1905000"/>
            <a:ext cx="3298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241976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5213517" y="1143000"/>
            <a:ext cx="2400925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0000"/>
              </a:srgbClr>
            </a:outerShdw>
          </a:effectLst>
        </p:spPr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>
            <a:alpha val="15294"/>
          </a:scheme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E8F5FB">
                  <a:alpha val="3137"/>
                </a:srgbClr>
              </a:gs>
              <a:gs pos="36000">
                <a:srgbClr val="E8F5FB">
                  <a:alpha val="2352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E8F5FB">
                  <a:alpha val="10196"/>
                </a:srgbClr>
              </a:gs>
              <a:gs pos="36000">
                <a:srgbClr val="E8F5FB">
                  <a:alpha val="3137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E8F5FB">
                  <a:alpha val="5098"/>
                </a:srgbClr>
              </a:gs>
              <a:gs pos="36000">
                <a:srgbClr val="E8F5FB">
                  <a:alpha val="1176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E8F5FB">
                  <a:alpha val="7450"/>
                </a:srgbClr>
              </a:gs>
              <a:gs pos="36000">
                <a:srgbClr val="E8F5FB">
                  <a:alpha val="6274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E8F5FB">
                  <a:alpha val="4313"/>
                </a:srgbClr>
              </a:gs>
              <a:gs pos="36000">
                <a:srgbClr val="E8F5FB">
                  <a:alpha val="4313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1176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8" name="Google Shape;1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27366" y="76200"/>
            <a:ext cx="922356" cy="922356"/>
          </a:xfrm>
          <a:prstGeom prst="rect">
            <a:avLst/>
          </a:prstGeom>
          <a:noFill/>
          <a:ln>
            <a:noFill/>
          </a:ln>
          <a:effectLst>
            <a:outerShdw blurRad="127000" rotWithShape="0" algn="tl">
              <a:srgbClr val="000000">
                <a:alpha val="85098"/>
              </a:srgbClr>
            </a:outerShdw>
          </a:effectLst>
        </p:spPr>
      </p:pic>
      <p:sp>
        <p:nvSpPr>
          <p:cNvPr id="19" name="Google Shape;19;p1"/>
          <p:cNvSpPr/>
          <p:nvPr/>
        </p:nvSpPr>
        <p:spPr>
          <a:xfrm>
            <a:off x="12584" y="6248406"/>
            <a:ext cx="9118832" cy="609594"/>
          </a:xfrm>
          <a:prstGeom prst="rect">
            <a:avLst/>
          </a:prstGeom>
          <a:solidFill>
            <a:srgbClr val="0B2036">
              <a:alpha val="80000"/>
            </a:srgbClr>
          </a:solidFill>
          <a:ln cap="flat" cmpd="dbl" w="28575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ctrTitle"/>
          </p:nvPr>
        </p:nvSpPr>
        <p:spPr>
          <a:xfrm>
            <a:off x="800100" y="127635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/>
              <a:t>React</a:t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0" l="0" r="0" t="50000"/>
          <a:stretch/>
        </p:blipFill>
        <p:spPr>
          <a:xfrm>
            <a:off x="1066800" y="3362325"/>
            <a:ext cx="7623175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3257000" y="3697725"/>
            <a:ext cx="525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Revision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2106850" y="450530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1" lang="en-US" sz="3200">
                <a:latin typeface="Caveat"/>
                <a:ea typeface="Caveat"/>
                <a:cs typeface="Caveat"/>
                <a:sym typeface="Caveat"/>
              </a:rPr>
              <a:t>Meki</a:t>
            </a:r>
            <a:r>
              <a:rPr b="1" i="1" lang="en-US" sz="32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b="1" i="1" lang="en-US" sz="3200">
                <a:latin typeface="Caveat"/>
                <a:ea typeface="Caveat"/>
                <a:cs typeface="Caveat"/>
                <a:sym typeface="Caveat"/>
              </a:rPr>
              <a:t>Khan</a:t>
            </a:r>
            <a:endParaRPr b="1" i="1" sz="32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useState</a:t>
            </a:r>
            <a:endParaRPr/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558900" y="1160750"/>
            <a:ext cx="8585100" cy="410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Purpose:</a:t>
            </a:r>
            <a:endParaRPr b="1" sz="2200"/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useState</a:t>
            </a:r>
            <a:r>
              <a:rPr lang="en-US" sz="2200"/>
              <a:t> is a React hook used for </a:t>
            </a:r>
            <a:r>
              <a:rPr b="1" lang="en-US" sz="2200"/>
              <a:t>managing state</a:t>
            </a:r>
            <a:r>
              <a:rPr lang="en-US" sz="2200"/>
              <a:t> in functional components.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200"/>
              <a:t>Syntax:</a:t>
            </a:r>
            <a:endParaRPr b="1" sz="2200"/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/>
              <a:t>It returns an </a:t>
            </a:r>
            <a:r>
              <a:rPr b="1" lang="en-US" sz="2200"/>
              <a:t>array</a:t>
            </a:r>
            <a:r>
              <a:rPr lang="en-US" sz="2200"/>
              <a:t> with two values: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</a:pPr>
            <a:r>
              <a:rPr lang="en-US" sz="2200"/>
              <a:t>The </a:t>
            </a:r>
            <a:r>
              <a:rPr b="1" lang="en-US" sz="2200"/>
              <a:t>current state</a:t>
            </a:r>
            <a:r>
              <a:rPr lang="en-US" sz="2200"/>
              <a:t> value.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</a:pPr>
            <a:r>
              <a:rPr lang="en-US" sz="2200"/>
              <a:t>A </a:t>
            </a:r>
            <a:r>
              <a:rPr b="1" lang="en-US" sz="2200"/>
              <a:t>function to update the state</a:t>
            </a:r>
            <a:r>
              <a:rPr lang="en-US" sz="2200"/>
              <a:t>.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const [count, setCount] = useState(0);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200"/>
              <a:t>Reactivity:</a:t>
            </a:r>
            <a:endParaRPr b="1" sz="2200"/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/>
              <a:t>When the state updates using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setState</a:t>
            </a:r>
            <a:r>
              <a:rPr lang="en-US" sz="2200"/>
              <a:t>, </a:t>
            </a:r>
            <a:r>
              <a:rPr b="1" lang="en-US" sz="2200"/>
              <a:t>React re-renders</a:t>
            </a:r>
            <a:r>
              <a:rPr lang="en-US" sz="2200"/>
              <a:t> the component to reflect the new state.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useState</a:t>
            </a:r>
            <a:endParaRPr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548200" y="1213000"/>
            <a:ext cx="84918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Initial State:</a:t>
            </a:r>
            <a:endParaRPr b="1" sz="2200"/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/>
              <a:t>The initial state can be </a:t>
            </a:r>
            <a:r>
              <a:rPr b="1" lang="en-US" sz="2200"/>
              <a:t>a primitive value</a:t>
            </a:r>
            <a:r>
              <a:rPr lang="en-US" sz="2200"/>
              <a:t>, an </a:t>
            </a:r>
            <a:r>
              <a:rPr b="1" lang="en-US" sz="2200"/>
              <a:t>object</a:t>
            </a:r>
            <a:endParaRPr b="1"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1" lang="en-US" sz="2200"/>
              <a:t>const [name, setName] = useState("John");</a:t>
            </a:r>
            <a:endParaRPr b="1"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1" lang="en-US" sz="2200"/>
              <a:t>const [user, setUser] = useState({ name: "Alice", age: 25 });</a:t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Use Functional Updates for Correct State Updates:</a:t>
            </a:r>
            <a:endParaRPr b="1" sz="2200"/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/>
              <a:t>If the new state depends on the previous state, use a </a:t>
            </a:r>
            <a:r>
              <a:rPr b="1" lang="en-US" sz="2200"/>
              <a:t>callback function</a:t>
            </a:r>
            <a:r>
              <a:rPr lang="en-US" sz="2200"/>
              <a:t>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/>
              <a:t>setCount(prevCount =&gt; prevCount + 1);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State Is Local to Component:</a:t>
            </a:r>
            <a:endParaRPr b="1" sz="2200"/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useState</a:t>
            </a:r>
            <a:r>
              <a:rPr lang="en-US" sz="2200"/>
              <a:t> only works inside </a:t>
            </a:r>
            <a:r>
              <a:rPr b="1" lang="en-US" sz="2200"/>
              <a:t>functional components</a:t>
            </a:r>
            <a:r>
              <a:rPr lang="en-US" sz="2200"/>
              <a:t>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/>
              <a:t>Each component instance maintains </a:t>
            </a:r>
            <a:r>
              <a:rPr b="1" lang="en-US" sz="2200"/>
              <a:t>its own separate state</a:t>
            </a:r>
            <a:r>
              <a:rPr lang="en-US" sz="2200"/>
              <a:t>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10" y="-7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useRef</a:t>
            </a:r>
            <a:endParaRPr/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171900" y="816775"/>
            <a:ext cx="8972100" cy="48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Purpose: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useRef</a:t>
            </a:r>
            <a:r>
              <a:rPr lang="en-US" sz="1800"/>
              <a:t> is a React hook used for </a:t>
            </a:r>
            <a:r>
              <a:rPr b="1" lang="en-US" sz="1800"/>
              <a:t>accessing and persisting values</a:t>
            </a:r>
            <a:r>
              <a:rPr lang="en-US" sz="1800"/>
              <a:t> without causing re-renders.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/>
              <a:t>It is commonly used for: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/>
              <a:t>Accessing </a:t>
            </a:r>
            <a:r>
              <a:rPr b="1" lang="en-US"/>
              <a:t>DOM elements</a:t>
            </a:r>
            <a:r>
              <a:rPr lang="en-US"/>
              <a:t>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/>
              <a:t>Storing </a:t>
            </a:r>
            <a:r>
              <a:rPr b="1" lang="en-US"/>
              <a:t>mutable values</a:t>
            </a:r>
            <a:r>
              <a:rPr lang="en-US"/>
              <a:t> that persist across renders.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/>
              <a:t>Syntax: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useRef</a:t>
            </a:r>
            <a:r>
              <a:rPr lang="en-US" sz="1800"/>
              <a:t> returns an object with a </a:t>
            </a:r>
            <a:r>
              <a:rPr b="1" lang="en-US" sz="1800"/>
              <a:t>current</a:t>
            </a:r>
            <a:r>
              <a:rPr lang="en-US" sz="1800"/>
              <a:t> property: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/>
              <a:t>Accessing DOM Elements: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useRef</a:t>
            </a:r>
            <a:r>
              <a:rPr lang="en-US" sz="1800"/>
              <a:t> is often used to get a reference to a DOM element without using </a:t>
            </a: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document.querySelector()</a:t>
            </a:r>
            <a:r>
              <a:rPr lang="en-US" sz="1800"/>
              <a:t>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/>
              <a:t>Persistent Values Without Re-Renders: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/>
              <a:t>Unlike </a:t>
            </a: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useState</a:t>
            </a:r>
            <a:r>
              <a:rPr lang="en-US" sz="1800"/>
              <a:t>, updating </a:t>
            </a: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useRef.current</a:t>
            </a:r>
            <a:r>
              <a:rPr lang="en-US" sz="1800"/>
              <a:t> does </a:t>
            </a:r>
            <a:r>
              <a:rPr b="1" lang="en-US" sz="1800"/>
              <a:t>not</a:t>
            </a:r>
            <a:r>
              <a:rPr lang="en-US" sz="1800"/>
              <a:t> trigger a re-render.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2870035" y="-7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useEffect</a:t>
            </a:r>
            <a:endParaRPr/>
          </a:p>
        </p:txBody>
      </p:sp>
      <p:sp>
        <p:nvSpPr>
          <p:cNvPr id="223" name="Google Shape;223;p31"/>
          <p:cNvSpPr txBox="1"/>
          <p:nvPr>
            <p:ph idx="1" type="body"/>
          </p:nvPr>
        </p:nvSpPr>
        <p:spPr>
          <a:xfrm>
            <a:off x="53775" y="429800"/>
            <a:ext cx="8481000" cy="463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/>
              <a:t>Purpose: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/>
              <a:t>Can be used to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/>
              <a:t>Fetching data from an API, On mount, On cleanup, On change of state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/>
              <a:t>Runs on Every Render (No Dependencies):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useEffect(() =&gt; {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  console.log("Component rendered!"); });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/>
              <a:t>Runs Once on Mount (</a:t>
            </a:r>
            <a:r>
              <a:rPr b="1" lang="en-U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b="1" lang="en-US" sz="1600"/>
              <a:t> as Dependency):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useEffect(() =&gt; {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  console.log("Component mounted!");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}, []);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/>
              <a:t>Runs on Specific Changes (</a:t>
            </a:r>
            <a:r>
              <a:rPr b="1" lang="en-U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[dependency]</a:t>
            </a:r>
            <a:r>
              <a:rPr b="1" lang="en-US" sz="1600"/>
              <a:t>):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useEffect(() =&gt; {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  console.log("Count changed:", count);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}, [count]);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4" name="Google Shape;224;p31"/>
          <p:cNvSpPr txBox="1"/>
          <p:nvPr/>
        </p:nvSpPr>
        <p:spPr>
          <a:xfrm>
            <a:off x="5138125" y="1590875"/>
            <a:ext cx="40062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Cleaning Up Effects: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useEffect(() =&gt; {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  const interval = setInterval(() =&gt; {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	console.log("Interval running...");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  }, 1000);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  return () =&gt; {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	clearInterval(interval); 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  };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}, []);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&amp;&amp; Conditional rendering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2"/>
          <p:cNvSpPr txBox="1"/>
          <p:nvPr>
            <p:ph idx="1" type="body"/>
          </p:nvPr>
        </p:nvSpPr>
        <p:spPr>
          <a:xfrm>
            <a:off x="827700" y="205292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{props.hasMessages &amp;&amp; &lt;p&gt;You have new messages!&lt;/p&gt;}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title"/>
          </p:nvPr>
        </p:nvSpPr>
        <p:spPr>
          <a:xfrm>
            <a:off x="10" y="-7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Forms</a:t>
            </a:r>
            <a:endParaRPr/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450" y="0"/>
            <a:ext cx="7490549" cy="7450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10" y="-63257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Display objects</a:t>
            </a:r>
            <a:endParaRPr/>
          </a:p>
        </p:txBody>
      </p:sp>
      <p:sp>
        <p:nvSpPr>
          <p:cNvPr id="245" name="Google Shape;245;p34"/>
          <p:cNvSpPr txBox="1"/>
          <p:nvPr>
            <p:ph idx="1" type="body"/>
          </p:nvPr>
        </p:nvSpPr>
        <p:spPr>
          <a:xfrm>
            <a:off x="827700" y="205292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695" y="569675"/>
            <a:ext cx="741556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Redux Toolkit</a:t>
            </a:r>
            <a:endParaRPr/>
          </a:p>
        </p:txBody>
      </p:sp>
      <p:sp>
        <p:nvSpPr>
          <p:cNvPr id="253" name="Google Shape;253;p35"/>
          <p:cNvSpPr txBox="1"/>
          <p:nvPr>
            <p:ph idx="1" type="body"/>
          </p:nvPr>
        </p:nvSpPr>
        <p:spPr>
          <a:xfrm>
            <a:off x="591225" y="1139250"/>
            <a:ext cx="85527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Store (Central place for state)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/>
              <a:t>The </a:t>
            </a:r>
            <a:r>
              <a:rPr b="1" lang="en-US" sz="1800"/>
              <a:t>global state</a:t>
            </a:r>
            <a:r>
              <a:rPr lang="en-US" sz="1800"/>
              <a:t> of your app.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/>
              <a:t>Components </a:t>
            </a:r>
            <a:r>
              <a:rPr b="1" lang="en-US" sz="1800"/>
              <a:t>get data from</a:t>
            </a:r>
            <a:r>
              <a:rPr lang="en-US" sz="1800"/>
              <a:t> and </a:t>
            </a:r>
            <a:r>
              <a:rPr b="1" lang="en-US" sz="1800"/>
              <a:t>send updates to</a:t>
            </a:r>
            <a:r>
              <a:rPr lang="en-US" sz="1800"/>
              <a:t> the store.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Actions (Slice)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/>
              <a:t>Actions are </a:t>
            </a:r>
            <a:r>
              <a:rPr b="1" lang="en-US" sz="1800"/>
              <a:t>messages</a:t>
            </a:r>
            <a:r>
              <a:rPr lang="en-US" sz="1800"/>
              <a:t> that tell Redux what </a:t>
            </a:r>
            <a:r>
              <a:rPr b="1" lang="en-US" sz="1800"/>
              <a:t>changes should happen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Reducers </a:t>
            </a:r>
            <a:r>
              <a:rPr b="1" lang="en-US" sz="1800"/>
              <a:t> (Slice)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1" lang="en-US" sz="1800"/>
              <a:t>Pure Functions</a:t>
            </a:r>
            <a:r>
              <a:rPr lang="en-US" sz="1800"/>
              <a:t> that </a:t>
            </a:r>
            <a:r>
              <a:rPr b="1" lang="en-US" sz="1800"/>
              <a:t>modify the store</a:t>
            </a:r>
            <a:r>
              <a:rPr lang="en-US" sz="1800"/>
              <a:t> when actions are dispatched.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Dispatch (Send actions to update the state)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/>
              <a:t>Used in components to </a:t>
            </a:r>
            <a:r>
              <a:rPr b="1" lang="en-US" sz="1800"/>
              <a:t>trigger actions</a:t>
            </a:r>
            <a:r>
              <a:rPr lang="en-US" sz="1800"/>
              <a:t>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Selectors (Read data from the store)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/>
              <a:t>Used in components to </a:t>
            </a:r>
            <a:r>
              <a:rPr b="1" lang="en-US" sz="1800"/>
              <a:t>get data from Redux</a:t>
            </a:r>
            <a:r>
              <a:rPr lang="en-US" sz="1800"/>
              <a:t> (</a:t>
            </a: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useSelector()</a:t>
            </a:r>
            <a:r>
              <a:rPr lang="en-US" sz="1800"/>
              <a:t>).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-3" y="0"/>
            <a:ext cx="91440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Redux Slice (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todoSlice.js</a:t>
            </a:r>
            <a:r>
              <a:rPr lang="en-US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260" name="Google Shape;260;p36"/>
          <p:cNvSpPr txBox="1"/>
          <p:nvPr>
            <p:ph idx="1" type="body"/>
          </p:nvPr>
        </p:nvSpPr>
        <p:spPr>
          <a:xfrm>
            <a:off x="827700" y="205292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3000" y="940289"/>
            <a:ext cx="9143999" cy="5530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store.js</a:t>
            </a:r>
            <a:endParaRPr/>
          </a:p>
        </p:txBody>
      </p:sp>
      <p:sp>
        <p:nvSpPr>
          <p:cNvPr id="268" name="Google Shape;268;p37"/>
          <p:cNvSpPr txBox="1"/>
          <p:nvPr>
            <p:ph idx="1" type="body"/>
          </p:nvPr>
        </p:nvSpPr>
        <p:spPr>
          <a:xfrm>
            <a:off x="827700" y="205292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37" title="Screenshot 2025-03-28 at 11.28.45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" y="1623725"/>
            <a:ext cx="880110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MERN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580450" y="1493975"/>
            <a:ext cx="7728600" cy="44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6" lvl="0" marL="342906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solidFill>
                  <a:srgbClr val="4249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MongoDB — document database</a:t>
            </a:r>
            <a:endParaRPr sz="2200"/>
          </a:p>
          <a:p>
            <a:pPr indent="-320046" lvl="0" marL="342906" rtl="0" algn="l">
              <a:spcBef>
                <a:spcPts val="10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solidFill>
                  <a:srgbClr val="4249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Express.js — Node.js web framework</a:t>
            </a:r>
            <a:endParaRPr sz="2200"/>
          </a:p>
          <a:p>
            <a:pPr indent="-320046" lvl="0" marL="342906" rtl="0" algn="l">
              <a:spcBef>
                <a:spcPts val="10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solidFill>
                  <a:srgbClr val="4249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React.js — a client-side JavaScript</a:t>
            </a:r>
            <a:endParaRPr sz="2200">
              <a:solidFill>
                <a:srgbClr val="4249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6" lvl="0" marL="342906" rtl="0" algn="l">
              <a:spcBef>
                <a:spcPts val="10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solidFill>
                  <a:srgbClr val="4249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Node.js — JavaScript web server</a:t>
            </a:r>
            <a:endParaRPr sz="2200">
              <a:solidFill>
                <a:srgbClr val="4249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MERN is used to </a:t>
            </a:r>
            <a:r>
              <a:rPr b="1" lang="en-US" sz="2200"/>
              <a:t>build full-stack applications</a:t>
            </a:r>
            <a:r>
              <a:rPr lang="en-US" sz="2200"/>
              <a:t> where: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React.js</a:t>
            </a:r>
            <a:r>
              <a:rPr lang="en-US" sz="2200"/>
              <a:t> handles the frontend (UI)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-US" sz="2200"/>
              <a:t>Express.js &amp; Node.js</a:t>
            </a:r>
            <a:r>
              <a:rPr lang="en-US" sz="2200"/>
              <a:t> handle the backend (API &amp; server logic)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MongoDB</a:t>
            </a:r>
            <a:r>
              <a:rPr lang="en-US" sz="2200"/>
              <a:t> stores and manages data</a:t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type="title"/>
          </p:nvPr>
        </p:nvSpPr>
        <p:spPr>
          <a:xfrm>
            <a:off x="258985" y="-7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app.js</a:t>
            </a:r>
            <a:endParaRPr/>
          </a:p>
        </p:txBody>
      </p:sp>
      <p:sp>
        <p:nvSpPr>
          <p:cNvPr id="276" name="Google Shape;276;p38"/>
          <p:cNvSpPr txBox="1"/>
          <p:nvPr>
            <p:ph idx="1" type="body"/>
          </p:nvPr>
        </p:nvSpPr>
        <p:spPr>
          <a:xfrm>
            <a:off x="827700" y="205292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9850"/>
            <a:ext cx="8799451" cy="6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/>
          <p:nvPr>
            <p:ph type="title"/>
          </p:nvPr>
        </p:nvSpPr>
        <p:spPr>
          <a:xfrm>
            <a:off x="10" y="-7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TodoList.js</a:t>
            </a:r>
            <a:endParaRPr/>
          </a:p>
        </p:txBody>
      </p:sp>
      <p:sp>
        <p:nvSpPr>
          <p:cNvPr id="284" name="Google Shape;284;p39"/>
          <p:cNvSpPr txBox="1"/>
          <p:nvPr>
            <p:ph idx="1" type="body"/>
          </p:nvPr>
        </p:nvSpPr>
        <p:spPr>
          <a:xfrm>
            <a:off x="827700" y="205292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3209"/>
            <a:ext cx="9144002" cy="5831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Good Luck !!! :)</a:t>
            </a:r>
            <a:endParaRPr/>
          </a:p>
        </p:txBody>
      </p:sp>
      <p:sp>
        <p:nvSpPr>
          <p:cNvPr id="292" name="Google Shape;292;p40"/>
          <p:cNvSpPr txBox="1"/>
          <p:nvPr/>
        </p:nvSpPr>
        <p:spPr>
          <a:xfrm>
            <a:off x="1945600" y="2633550"/>
            <a:ext cx="61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Example TodoList Project Attached, Please study!!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Virtual DOM</a:t>
            </a:r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4505"/>
            <a:ext cx="9144000" cy="466144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/>
        </p:nvSpPr>
        <p:spPr>
          <a:xfrm>
            <a:off x="182750" y="6309775"/>
            <a:ext cx="61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Why is it still FASTER?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108485" y="-7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ROUTES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161275" y="836800"/>
            <a:ext cx="84165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rPr b="1" lang="en-US" sz="2200"/>
              <a:t>Why?</a:t>
            </a:r>
            <a:endParaRPr b="1" sz="2200"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30411"/>
            <a:ext cx="9144001" cy="4827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JSX</a:t>
            </a:r>
            <a:endParaRPr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611325" y="1245250"/>
            <a:ext cx="87690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i="1" lang="en-US" sz="2200"/>
              <a:t>What is JSX</a:t>
            </a:r>
            <a:br>
              <a:rPr b="1" i="1" lang="en-US" sz="2200"/>
            </a:br>
            <a:r>
              <a:rPr lang="en-US" sz="2200"/>
              <a:t>JSX (JavaScript XML) is a syntax extension of JavaScript</a:t>
            </a:r>
            <a:endParaRPr sz="2200"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Allows writing HTML-like code inside JavaScript</a:t>
            </a:r>
            <a:endParaRPr sz="2200"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/>
              <a:t>Most important Rule of JSX?</a:t>
            </a:r>
            <a:endParaRPr b="1"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►"/>
            </a:pPr>
            <a:r>
              <a:rPr lang="en-US" sz="2200"/>
              <a:t>Must return a </a:t>
            </a:r>
            <a:r>
              <a:rPr b="1" lang="en-US" sz="2200"/>
              <a:t>single parent element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►"/>
            </a:pPr>
            <a:r>
              <a:rPr lang="en-US" sz="2200"/>
              <a:t>Use </a:t>
            </a:r>
            <a:r>
              <a:rPr b="1" lang="en-US" sz="2200"/>
              <a:t>camelCase</a:t>
            </a:r>
            <a:r>
              <a:rPr lang="en-US" sz="2200"/>
              <a:t> for attributes (e.g.,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className</a:t>
            </a:r>
            <a:r>
              <a:rPr lang="en-US" sz="2200"/>
              <a:t> instead of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US" sz="2200"/>
              <a:t>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►"/>
            </a:pPr>
            <a:r>
              <a:rPr lang="en-US" sz="2200"/>
              <a:t>Must close all tags (e.g.,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&lt;br /&gt;</a:t>
            </a:r>
            <a:r>
              <a:rPr lang="en-US" sz="2200"/>
              <a:t> instead of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&lt;br&gt;</a:t>
            </a:r>
            <a:r>
              <a:rPr lang="en-US" sz="2200"/>
              <a:t>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►"/>
            </a:pPr>
            <a:r>
              <a:rPr lang="en-US" sz="2200"/>
              <a:t>Embed JavaScript with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r>
              <a:rPr lang="en-US" sz="2200"/>
              <a:t> (e.g.,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{2 + 2}</a:t>
            </a:r>
            <a:r>
              <a:rPr lang="en-US" sz="2200"/>
              <a:t> → 4)</a:t>
            </a:r>
            <a:endParaRPr sz="2200"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Event Handling</a:t>
            </a:r>
            <a:endParaRPr/>
          </a:p>
        </p:txBody>
      </p:sp>
      <p:sp>
        <p:nvSpPr>
          <p:cNvPr id="174" name="Google Shape;174;p24"/>
          <p:cNvSpPr txBox="1"/>
          <p:nvPr/>
        </p:nvSpPr>
        <p:spPr>
          <a:xfrm>
            <a:off x="64475" y="1762875"/>
            <a:ext cx="9144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Events are camelCased</a:t>
            </a:r>
            <a:r>
              <a:rPr lang="en-US" sz="2000">
                <a:solidFill>
                  <a:schemeClr val="dk1"/>
                </a:solidFill>
              </a:rPr>
              <a:t> → Instead of </a:t>
            </a: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onclick</a:t>
            </a:r>
            <a:r>
              <a:rPr lang="en-US" sz="2000">
                <a:solidFill>
                  <a:schemeClr val="dk1"/>
                </a:solidFill>
              </a:rPr>
              <a:t>, use </a:t>
            </a: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onClick</a:t>
            </a:r>
            <a:r>
              <a:rPr lang="en-US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Use function references, not strings</a:t>
            </a:r>
            <a:r>
              <a:rPr lang="en-US" sz="2000">
                <a:solidFill>
                  <a:schemeClr val="dk1"/>
                </a:solidFill>
              </a:rPr>
              <a:t> → Instead of </a:t>
            </a: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onclick="myFunction()"</a:t>
            </a:r>
            <a:r>
              <a:rPr lang="en-US" sz="2000">
                <a:solidFill>
                  <a:schemeClr val="dk1"/>
                </a:solidFill>
              </a:rPr>
              <a:t>, use </a:t>
            </a: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onClick={myFunction}</a:t>
            </a:r>
            <a:r>
              <a:rPr lang="en-US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event.preventDefault()</a:t>
            </a:r>
            <a:r>
              <a:rPr b="1" lang="en-US" sz="2000">
                <a:solidFill>
                  <a:schemeClr val="dk1"/>
                </a:solidFill>
              </a:rPr>
              <a:t> is needed</a:t>
            </a:r>
            <a:r>
              <a:rPr lang="en-US" sz="2000">
                <a:solidFill>
                  <a:schemeClr val="dk1"/>
                </a:solidFill>
              </a:rPr>
              <a:t> → In React, you must call </a:t>
            </a: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event.preventDefault()</a:t>
            </a:r>
            <a:r>
              <a:rPr lang="en-US" sz="2000">
                <a:solidFill>
                  <a:schemeClr val="dk1"/>
                </a:solidFill>
              </a:rPr>
              <a:t> manually for form submissions or link clicks.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Difference</a:t>
            </a:r>
            <a:r>
              <a:rPr lang="en-US"/>
              <a:t> between Class and Function Components</a:t>
            </a:r>
            <a:endParaRPr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827700" y="2052925"/>
            <a:ext cx="6711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 sz="2200"/>
              <a:t>Syntax</a:t>
            </a:r>
            <a:endParaRPr b="1" sz="2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i="1" lang="en-US" sz="2200"/>
              <a:t>Class Component: </a:t>
            </a:r>
            <a:endParaRPr b="1" i="1" sz="2200"/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►"/>
            </a:pPr>
            <a:r>
              <a:rPr lang="en-US" sz="2200"/>
              <a:t>Needs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render()</a:t>
            </a:r>
            <a:r>
              <a:rPr lang="en-US" sz="2200"/>
              <a:t> method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►"/>
            </a:pPr>
            <a:r>
              <a:rPr lang="en-US" sz="2200"/>
              <a:t>Uses methods like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componentDidMount</a:t>
            </a:r>
            <a:r>
              <a:rPr lang="en-US" sz="2200"/>
              <a:t>,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componentDidUpdate</a:t>
            </a:r>
            <a:r>
              <a:rPr lang="en-US" sz="2200"/>
              <a:t>,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componentWillUnmount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i="1" lang="en-US" sz="2200"/>
              <a:t>Function Components: </a:t>
            </a:r>
            <a:endParaRPr b="1" i="1" sz="2200"/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►"/>
            </a:pPr>
            <a:r>
              <a:rPr lang="en-US" sz="2200"/>
              <a:t>UseEffect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►"/>
            </a:pPr>
            <a:r>
              <a:rPr lang="en-US" sz="2200"/>
              <a:t>Uses Hooks (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useState</a:t>
            </a:r>
            <a:r>
              <a:rPr lang="en-US" sz="2200"/>
              <a:t>,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useEffect</a:t>
            </a:r>
            <a:r>
              <a:rPr lang="en-US" sz="2200"/>
              <a:t>, etc.)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151473" y="431225"/>
            <a:ext cx="82113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Props</a:t>
            </a:r>
            <a:endParaRPr/>
          </a:p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656600" y="1397225"/>
            <a:ext cx="7416000" cy="47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 sz="2200"/>
              <a:t>Props (short for "Properties")</a:t>
            </a:r>
            <a:r>
              <a:rPr lang="en-US" sz="2200"/>
              <a:t> are used to pass data from a </a:t>
            </a:r>
            <a:r>
              <a:rPr b="1" lang="en-US" sz="2200"/>
              <a:t>parent component</a:t>
            </a:r>
            <a:r>
              <a:rPr lang="en-US" sz="2200"/>
              <a:t> to a </a:t>
            </a:r>
            <a:r>
              <a:rPr b="1" lang="en-US" sz="2200"/>
              <a:t>child component</a:t>
            </a:r>
            <a:r>
              <a:rPr lang="en-US" sz="2200"/>
              <a:t> in React. They make components reusable by allowing dynamic values.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Read-only:</a:t>
            </a:r>
            <a:r>
              <a:rPr lang="en-US" sz="2200"/>
              <a:t> Cannot be modified inside the child component.</a:t>
            </a:r>
            <a:br>
              <a:rPr lang="en-US" sz="2200"/>
            </a:br>
            <a:r>
              <a:rPr lang="en-US" sz="2200"/>
              <a:t> </a:t>
            </a:r>
            <a:r>
              <a:rPr b="1" lang="en-US" sz="2200"/>
              <a:t>Passed from Parent to Child:</a:t>
            </a:r>
            <a:r>
              <a:rPr lang="en-US" sz="2200"/>
              <a:t> Data flows in one direction (top to bottom).</a:t>
            </a:r>
            <a:br>
              <a:rPr lang="en-US" sz="2200"/>
            </a:br>
            <a:r>
              <a:rPr lang="en-US" sz="2200"/>
              <a:t> </a:t>
            </a:r>
            <a:r>
              <a:rPr b="1" lang="en-US" sz="2200"/>
              <a:t>Make Components Reusable:</a:t>
            </a:r>
            <a:r>
              <a:rPr lang="en-US" sz="2200"/>
              <a:t> A single component can be used with different props.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3575"/>
            <a:ext cx="8839199" cy="513037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 txBox="1"/>
          <p:nvPr>
            <p:ph type="title"/>
          </p:nvPr>
        </p:nvSpPr>
        <p:spPr>
          <a:xfrm>
            <a:off x="76223" y="76500"/>
            <a:ext cx="82113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Props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