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9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83" r:id="rId16"/>
    <p:sldMasterId id="2147483685" r:id="rId17"/>
    <p:sldMasterId id="2147483687" r:id="rId18"/>
    <p:sldMasterId id="2147483689" r:id="rId19"/>
    <p:sldMasterId id="2147483691" r:id="rId20"/>
    <p:sldMasterId id="2147483693" r:id="rId21"/>
    <p:sldMasterId id="2147483695" r:id="rId22"/>
    <p:sldMasterId id="2147483697" r:id="rId23"/>
    <p:sldMasterId id="2147483699" r:id="rId24"/>
    <p:sldMasterId id="2147483701" r:id="rId25"/>
  </p:sldMasterIdLst>
  <p:notesMasterIdLst>
    <p:notesMasterId r:id="rId26"/>
  </p:notesMasterIdLst>
  <p:sldIdLst>
    <p:sldId id="256" r:id="rId27"/>
    <p:sldId id="257" r:id="rId28"/>
    <p:sldId id="258" r:id="rId29"/>
    <p:sldId id="259" r:id="rId30"/>
    <p:sldId id="260" r:id="rId31"/>
    <p:sldId id="261" r:id="rId32"/>
    <p:sldId id="262" r:id="rId33"/>
    <p:sldId id="263" r:id="rId34"/>
    <p:sldId id="264" r:id="rId35"/>
    <p:sldId id="265" r:id="rId36"/>
    <p:sldId id="266" r:id="rId37"/>
    <p:sldId id="267" r:id="rId38"/>
    <p:sldId id="268" r:id="rId39"/>
    <p:sldId id="269" r:id="rId40"/>
    <p:sldId id="270" r:id="rId41"/>
    <p:sldId id="271" r:id="rId42"/>
    <p:sldId id="272" r:id="rId43"/>
    <p:sldId id="273" r:id="rId44"/>
    <p:sldId id="274" r:id="rId4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notesMaster" Target="notesMasters/notesMaster1.xml"/><Relationship Id="rId27" Type="http://schemas.openxmlformats.org/officeDocument/2006/relationships/slide" Target="slides/slide1.xml"/><Relationship Id="rId28" Type="http://schemas.openxmlformats.org/officeDocument/2006/relationships/slide" Target="slides/slide2.xml"/><Relationship Id="rId29" Type="http://schemas.openxmlformats.org/officeDocument/2006/relationships/slide" Target="slides/slide3.xml"/><Relationship Id="rId30" Type="http://schemas.openxmlformats.org/officeDocument/2006/relationships/slide" Target="slides/slide4.xml"/><Relationship Id="rId31" Type="http://schemas.openxmlformats.org/officeDocument/2006/relationships/slide" Target="slides/slide5.xml"/><Relationship Id="rId32" Type="http://schemas.openxmlformats.org/officeDocument/2006/relationships/slide" Target="slides/slide6.xml"/><Relationship Id="rId33" Type="http://schemas.openxmlformats.org/officeDocument/2006/relationships/slide" Target="slides/slide7.xml"/><Relationship Id="rId34" Type="http://schemas.openxmlformats.org/officeDocument/2006/relationships/slide" Target="slides/slide8.xml"/><Relationship Id="rId35" Type="http://schemas.openxmlformats.org/officeDocument/2006/relationships/slide" Target="slides/slide9.xml"/><Relationship Id="rId36" Type="http://schemas.openxmlformats.org/officeDocument/2006/relationships/slide" Target="slides/slide10.xml"/><Relationship Id="rId37" Type="http://schemas.openxmlformats.org/officeDocument/2006/relationships/slide" Target="slides/slide11.xml"/><Relationship Id="rId38" Type="http://schemas.openxmlformats.org/officeDocument/2006/relationships/slide" Target="slides/slide12.xml"/><Relationship Id="rId39" Type="http://schemas.openxmlformats.org/officeDocument/2006/relationships/slide" Target="slides/slide13.xml"/><Relationship Id="rId40" Type="http://schemas.openxmlformats.org/officeDocument/2006/relationships/slide" Target="slides/slide14.xml"/><Relationship Id="rId41" Type="http://schemas.openxmlformats.org/officeDocument/2006/relationships/slide" Target="slides/slide15.xml"/><Relationship Id="rId42" Type="http://schemas.openxmlformats.org/officeDocument/2006/relationships/slide" Target="slides/slide16.xml"/><Relationship Id="rId43" Type="http://schemas.openxmlformats.org/officeDocument/2006/relationships/slide" Target="slides/slide17.xml"/><Relationship Id="rId44" Type="http://schemas.openxmlformats.org/officeDocument/2006/relationships/slide" Target="slides/slide18.xml"/><Relationship Id="rId45" Type="http://schemas.openxmlformats.org/officeDocument/2006/relationships/slide" Target="slides/slide19.xml"/><Relationship Id="rId4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dt" idx="4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ftr" idx="5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sldNum" idx="5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33804ED4-2100-4919-BFA3-69200A2C004C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uFillTx/>
                <a:latin typeface="Calibri"/>
                <a:ea typeface="Calibri"/>
              </a:rPr>
              <a:t>.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F1F21E-81A8-440C-AAF7-B99316F0CA81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EF4BFB-9A72-49EA-A9A9-4474C0A255B6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83EA76-C10F-42E3-B75D-4A1CE04208C2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A54FED-1C6F-4016-ABB0-28980B9DE2F6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083BBC-1878-4368-A284-ABC310DBCD45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19FEF7-93C0-4188-A579-A721A0B9006A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477AE3-5038-4CBB-9F95-93B3F8BBF7AC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470744-E242-45CB-B8EE-E5DD0B56E75A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367D06-2C6A-4BD7-8A66-63AFC16C4F6F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DEB39A-8F08-44C5-A346-6B6765CFCAE4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7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0368F4-15D0-4F8E-A11C-38D09E588A11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0" name="PlaceHolder 3"/>
          <p:cNvSpPr>
            <a:spLocks noGrp="1"/>
          </p:cNvSpPr>
          <p:nvPr>
            <p:ph type="sldNum" idx="5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69F7DF-2689-465F-8240-30CAC579B40A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5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21C666-E75E-4725-B8A9-575AC9A26E5F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CB7207-7CFA-4FA1-9E66-7A014A8D2545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86E353-0EED-46F9-BD90-E408D20D459C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8568CC-9960-4E7B-9A6A-04BEF253CF4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62D278-B7CF-4371-93F4-2A36A15E0AD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C0E3F4-667E-4F36-87F8-9ED36DFCA419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E03343-BBD7-401C-AF98-775AEFEF1A4E}" type="slidenum"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13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26636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26636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26636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dt" idx="4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dt" idx="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7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8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9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0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1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6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7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ftr" idx="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dt" idx="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02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03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ftr" idx="19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20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16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17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ftr" idx="2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dt" idx="2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0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31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ftr" idx="23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dt" idx="2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0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42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43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26672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ftr" idx="2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dt" idx="2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8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59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ftr" idx="2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dt" idx="28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80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81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2" name="PlaceHolder 1"/>
          <p:cNvSpPr>
            <a:spLocks noGrp="1"/>
          </p:cNvSpPr>
          <p:nvPr>
            <p:ph type="ftr" idx="29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dt" idx="30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90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91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ftr" idx="3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dt" idx="3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0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01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 type="ftr" idx="33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dt" idx="3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10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11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ftr" idx="3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dt" idx="3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23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24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5" name="PlaceHolder 1"/>
          <p:cNvSpPr>
            <a:spLocks noGrp="1"/>
          </p:cNvSpPr>
          <p:nvPr>
            <p:ph type="ftr" idx="3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dt" idx="38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6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17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ftr" idx="3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dt" idx="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33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34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82764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 type="body"/>
          </p:nvPr>
        </p:nvSpPr>
        <p:spPr>
          <a:xfrm>
            <a:off x="4266720" y="2053080"/>
            <a:ext cx="3274560" cy="4194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8" name="PlaceHolder 4"/>
          <p:cNvSpPr>
            <a:spLocks noGrp="1"/>
          </p:cNvSpPr>
          <p:nvPr>
            <p:ph type="ftr" idx="39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39" name="PlaceHolder 5"/>
          <p:cNvSpPr>
            <a:spLocks noGrp="1"/>
          </p:cNvSpPr>
          <p:nvPr>
            <p:ph type="dt" idx="40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49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50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 type="ftr" idx="4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dt" idx="4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59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60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ftr" idx="43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dt" idx="4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8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71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72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3" name="PlaceHolder 1"/>
          <p:cNvSpPr>
            <a:spLocks noGrp="1"/>
          </p:cNvSpPr>
          <p:nvPr>
            <p:ph type="ftr" idx="4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dt" idx="4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8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81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82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3" name="PlaceHolder 1"/>
          <p:cNvSpPr>
            <a:spLocks noGrp="1"/>
          </p:cNvSpPr>
          <p:nvPr>
            <p:ph type="ftr" idx="4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dt" idx="48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6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27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ftr" idx="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dt" idx="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6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37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Google Shape;85;p40"/>
          <p:cNvSpPr/>
          <p:nvPr/>
        </p:nvSpPr>
        <p:spPr>
          <a:xfrm>
            <a:off x="673920" y="971280"/>
            <a:ext cx="60084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eff8fc"/>
                </a:solidFill>
                <a:uFillTx/>
                <a:latin typeface="Arial"/>
                <a:ea typeface="Arial"/>
              </a:rPr>
              <a:t>“</a:t>
            </a:r>
            <a:endParaRPr b="0" lang="en-US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Google Shape;86;p40"/>
          <p:cNvSpPr/>
          <p:nvPr/>
        </p:nvSpPr>
        <p:spPr>
          <a:xfrm>
            <a:off x="6999840" y="2613960"/>
            <a:ext cx="600840" cy="194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-US" sz="12200" strike="noStrike" u="none">
                <a:solidFill>
                  <a:srgbClr val="eff8fc"/>
                </a:solidFill>
                <a:uFillTx/>
                <a:latin typeface="Arial"/>
                <a:ea typeface="Arial"/>
              </a:rPr>
              <a:t>”</a:t>
            </a:r>
            <a:endParaRPr b="0" lang="en-US" sz="1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ftr" idx="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dt" idx="8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8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49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ftr" idx="9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10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58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59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60" name="Google Shape;100;p42"/>
          <p:cNvCxnSpPr/>
          <p:nvPr/>
        </p:nvCxnSpPr>
        <p:spPr>
          <a:xfrm>
            <a:off x="2795040" y="2133360"/>
            <a:ext cx="720" cy="396324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cxnSp>
        <p:nvCxnSpPr>
          <p:cNvPr id="61" name="Google Shape;101;p42"/>
          <p:cNvCxnSpPr/>
          <p:nvPr/>
        </p:nvCxnSpPr>
        <p:spPr>
          <a:xfrm>
            <a:off x="5222880" y="2133360"/>
            <a:ext cx="720" cy="396756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sp>
        <p:nvSpPr>
          <p:cNvPr id="62" name="PlaceHolder 1"/>
          <p:cNvSpPr>
            <a:spLocks noGrp="1"/>
          </p:cNvSpPr>
          <p:nvPr>
            <p:ph type="ftr" idx="11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dt" idx="12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0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71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cxnSp>
        <p:nvCxnSpPr>
          <p:cNvPr id="72" name="Google Shape;115;p43"/>
          <p:cNvCxnSpPr/>
          <p:nvPr/>
        </p:nvCxnSpPr>
        <p:spPr>
          <a:xfrm>
            <a:off x="2795040" y="2133360"/>
            <a:ext cx="720" cy="396324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cxnSp>
        <p:nvCxnSpPr>
          <p:cNvPr id="73" name="Google Shape;116;p43"/>
          <p:cNvCxnSpPr/>
          <p:nvPr/>
        </p:nvCxnSpPr>
        <p:spPr>
          <a:xfrm>
            <a:off x="5222880" y="2133360"/>
            <a:ext cx="720" cy="3967560"/>
          </a:xfrm>
          <a:prstGeom prst="straightConnector1">
            <a:avLst/>
          </a:prstGeom>
          <a:ln w="12700">
            <a:solidFill>
              <a:srgbClr val="eff8fc">
                <a:alpha val="40000"/>
              </a:srgbClr>
            </a:solidFill>
            <a:round/>
          </a:ln>
        </p:spPr>
      </p:cxnSp>
      <p:sp>
        <p:nvSpPr>
          <p:cNvPr id="74" name="PlaceHolder 1"/>
          <p:cNvSpPr>
            <a:spLocks noGrp="1"/>
          </p:cNvSpPr>
          <p:nvPr>
            <p:ph type="ftr" idx="13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dt" idx="14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82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83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15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dt" idx="16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>
            <a:alpha val="14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10;p28"/>
          <p:cNvSpPr/>
          <p:nvPr/>
        </p:nvSpPr>
        <p:spPr>
          <a:xfrm>
            <a:off x="6299280" y="1676520"/>
            <a:ext cx="2818800" cy="2818800"/>
          </a:xfrm>
          <a:prstGeom prst="ellipse">
            <a:avLst/>
          </a:prstGeom>
          <a:gradFill rotWithShape="0">
            <a:gsLst>
              <a:gs pos="0">
                <a:srgbClr val="e8f5fb">
                  <a:alpha val="2000"/>
                </a:srgbClr>
              </a:gs>
              <a:gs pos="36000">
                <a:srgbClr val="e8f5fb">
                  <a:alpha val="100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Google Shape;11;p28"/>
          <p:cNvSpPr/>
          <p:nvPr/>
        </p:nvSpPr>
        <p:spPr>
          <a:xfrm>
            <a:off x="5689800" y="-457200"/>
            <a:ext cx="1599480" cy="1599480"/>
          </a:xfrm>
          <a:prstGeom prst="ellipse">
            <a:avLst/>
          </a:prstGeom>
          <a:gradFill rotWithShape="0">
            <a:gsLst>
              <a:gs pos="0">
                <a:srgbClr val="e8f5fb">
                  <a:alpha val="9000"/>
                </a:srgbClr>
              </a:gs>
              <a:gs pos="36000">
                <a:srgbClr val="e8f5fb">
                  <a:alpha val="2000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Google Shape;12;p28"/>
          <p:cNvSpPr/>
          <p:nvPr/>
        </p:nvSpPr>
        <p:spPr>
          <a:xfrm>
            <a:off x="6299280" y="6095880"/>
            <a:ext cx="990000" cy="990000"/>
          </a:xfrm>
          <a:prstGeom prst="ellipse">
            <a:avLst/>
          </a:prstGeom>
          <a:gradFill rotWithShape="0">
            <a:gsLst>
              <a:gs pos="0">
                <a:srgbClr val="e8f5fb">
                  <a:alpha val="4000"/>
                </a:srgbClr>
              </a:gs>
              <a:gs pos="36000">
                <a:srgbClr val="e8f5fb">
                  <a:alpha val="0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Google Shape;13;p28"/>
          <p:cNvSpPr/>
          <p:nvPr/>
        </p:nvSpPr>
        <p:spPr>
          <a:xfrm>
            <a:off x="-154080" y="2666880"/>
            <a:ext cx="4190400" cy="4190400"/>
          </a:xfrm>
          <a:prstGeom prst="ellipse">
            <a:avLst/>
          </a:prstGeom>
          <a:gradFill rotWithShape="0">
            <a:gsLst>
              <a:gs pos="0">
                <a:srgbClr val="e8f5fb">
                  <a:alpha val="6000"/>
                </a:srgbClr>
              </a:gs>
              <a:gs pos="36000">
                <a:srgbClr val="e8f5fb">
                  <a:alpha val="5000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Google Shape;14;p28"/>
          <p:cNvSpPr/>
          <p:nvPr/>
        </p:nvSpPr>
        <p:spPr>
          <a:xfrm>
            <a:off x="-839880" y="2895480"/>
            <a:ext cx="2361600" cy="2361600"/>
          </a:xfrm>
          <a:prstGeom prst="ellipse">
            <a:avLst/>
          </a:prstGeom>
          <a:gradFill rotWithShape="0">
            <a:gsLst>
              <a:gs pos="0">
                <a:srgbClr val="e8f5fb">
                  <a:alpha val="3000"/>
                </a:srgbClr>
              </a:gs>
              <a:gs pos="36000">
                <a:srgbClr val="e8f5fb">
                  <a:alpha val="3000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l="50000" t="50000" r="50000" b="50000"/>
            </a:path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Google Shape;15;p28"/>
          <p:cNvSpPr/>
          <p:nvPr/>
        </p:nvSpPr>
        <p:spPr>
          <a:xfrm>
            <a:off x="7745760" y="0"/>
            <a:ext cx="685080" cy="1098720"/>
          </a:xfrm>
          <a:prstGeom prst="rect">
            <a:avLst/>
          </a:prstGeom>
          <a:solidFill>
            <a:schemeClr val="accent1"/>
          </a:solidFill>
          <a:ln w="0">
            <a:noFill/>
          </a:ln>
          <a:effectLst>
            <a:outerShdw blurRad="38160" dir="5400000" dist="25560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92" name="Google Shape;18;p28" descr=""/>
          <p:cNvPicPr/>
          <p:nvPr/>
        </p:nvPicPr>
        <p:blipFill>
          <a:blip r:embed="rId2"/>
          <a:stretch/>
        </p:blipFill>
        <p:spPr>
          <a:xfrm>
            <a:off x="7627320" y="76320"/>
            <a:ext cx="921600" cy="921600"/>
          </a:xfrm>
          <a:prstGeom prst="rect">
            <a:avLst/>
          </a:prstGeom>
          <a:noFill/>
          <a:ln w="0">
            <a:noFill/>
          </a:ln>
          <a:effectLst>
            <a:outerShdw algn="tl" blurRad="127080" rotWithShape="0">
              <a:srgbClr val="000000">
                <a:alpha val="84000"/>
              </a:srgbClr>
            </a:outerShdw>
          </a:effectLst>
        </p:spPr>
      </p:pic>
      <p:sp>
        <p:nvSpPr>
          <p:cNvPr id="93" name="Google Shape;19;p28"/>
          <p:cNvSpPr/>
          <p:nvPr/>
        </p:nvSpPr>
        <p:spPr>
          <a:xfrm>
            <a:off x="12600" y="6248520"/>
            <a:ext cx="9118080" cy="608760"/>
          </a:xfrm>
          <a:prstGeom prst="rect">
            <a:avLst/>
          </a:prstGeom>
          <a:solidFill>
            <a:srgbClr val="0b2036">
              <a:alpha val="80000"/>
            </a:srgbClr>
          </a:solidFill>
          <a:ln w="28575">
            <a:solidFill>
              <a:srgbClr val="0a519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ftr" idx="17"/>
          </p:nvPr>
        </p:nvSpPr>
        <p:spPr>
          <a:xfrm rot="5400000">
            <a:off x="6233760" y="3263400"/>
            <a:ext cx="38592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dt" idx="18"/>
          </p:nvPr>
        </p:nvSpPr>
        <p:spPr>
          <a:xfrm rot="5400000">
            <a:off x="7495560" y="1828800"/>
            <a:ext cx="990000" cy="22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800280" y="1276200"/>
            <a:ext cx="7771680" cy="182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Web Programming</a:t>
            </a:r>
            <a:endParaRPr b="0" lang="en-US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92" name="Google Shape;135;p1" descr=""/>
          <p:cNvPicPr/>
          <p:nvPr/>
        </p:nvPicPr>
        <p:blipFill>
          <a:blip r:embed="rId1"/>
          <a:srcRect l="0" t="50052" r="0" b="0"/>
          <a:stretch/>
        </p:blipFill>
        <p:spPr>
          <a:xfrm>
            <a:off x="1066680" y="3362400"/>
            <a:ext cx="7622280" cy="132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3" name="Google Shape;136;p1"/>
          <p:cNvSpPr/>
          <p:nvPr/>
        </p:nvSpPr>
        <p:spPr>
          <a:xfrm>
            <a:off x="3256920" y="3697560"/>
            <a:ext cx="5254560" cy="54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1440">
              <a:lnSpc>
                <a:spcPct val="107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Express - NODE - request - response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4" name="Google Shape;137;p1"/>
          <p:cNvSpPr/>
          <p:nvPr/>
        </p:nvSpPr>
        <p:spPr>
          <a:xfrm>
            <a:off x="2106720" y="4505400"/>
            <a:ext cx="2999160" cy="6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marL="1440">
              <a:lnSpc>
                <a:spcPct val="107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Path Parameters (req.params)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PATCH /items/12345678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Content-Type: application/json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{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"name": "Updated Item",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"quantity": 20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}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→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req.params.id === "42"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206280" y="-9396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Query Parameters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7" name="Google Shape;210;g34d1d08e5b1_0_42"/>
          <p:cNvSpPr/>
          <p:nvPr/>
        </p:nvSpPr>
        <p:spPr>
          <a:xfrm>
            <a:off x="206280" y="1253880"/>
            <a:ext cx="8644320" cy="252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Data sent in the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URL after </a:t>
            </a:r>
            <a:r>
              <a:rPr b="1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?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exports.searchItem = async (req, res) =&gt; {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const searchTerm = req.query.term;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};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URL: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/search?term=book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→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req.query.term === "book"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Body Parameter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Used in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POST/PUT/PATCH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requests</a:t>
            </a:r>
            <a:br>
              <a:rPr sz="2200"/>
            </a:b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PATCH /items/12345678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Content-Type: application/json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{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"name": "Updated Item",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 </a:t>
            </a: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"quantity": 20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}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const { name, quantity } = req.body;</a:t>
            </a: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Header, Method, URL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const searchItem = async (req, res) =&gt; {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console.log('Method:', req.method);   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e.g., "GET"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console.log('URL:', req.url);           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e.g., "/search?term=book"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20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console.log('Headers:', req.headers);   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	</a:t>
            </a: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// logs all incoming headers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};</a:t>
            </a: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Difference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3" name="Google Shape;231;g34b178a6ba3_0_4"/>
          <p:cNvSpPr/>
          <p:nvPr/>
        </p:nvSpPr>
        <p:spPr>
          <a:xfrm>
            <a:off x="484560" y="1300680"/>
            <a:ext cx="78357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24" name="Google Shape;232;g34b178a6ba3_0_4" descr=""/>
          <p:cNvPicPr/>
          <p:nvPr/>
        </p:nvPicPr>
        <p:blipFill>
          <a:blip r:embed="rId1"/>
          <a:stretch/>
        </p:blipFill>
        <p:spPr>
          <a:xfrm>
            <a:off x="152280" y="2005560"/>
            <a:ext cx="8838360" cy="2116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The res (Response) Object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645480" y="1331280"/>
            <a:ext cx="714420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Used to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send data back to the client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Common methods:</a:t>
            </a:r>
            <a:br>
              <a:rPr sz="2200"/>
            </a:b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res.send()</a:t>
            </a:r>
            <a:br>
              <a:rPr sz="2200"/>
            </a:b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res.json()</a:t>
            </a:r>
            <a:br>
              <a:rPr sz="2200"/>
            </a:b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res.status()</a:t>
            </a:r>
            <a:br>
              <a:rPr sz="2200"/>
            </a:b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res.redirect()</a:t>
            </a:r>
            <a:br>
              <a:rPr sz="2200"/>
            </a:b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 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res.end()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Response Type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8" name="Google Shape;246;g342d2d22371_0_57"/>
          <p:cNvSpPr/>
          <p:nvPr/>
        </p:nvSpPr>
        <p:spPr>
          <a:xfrm>
            <a:off x="332280" y="1425240"/>
            <a:ext cx="881136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res.send()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Sends a plain response (string, number, HTML)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res.send("Hello");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res.json()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Sends a JSON response (Content-Type = application/json)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res.json({ message: "Success" });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res.status()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Roboto Mono"/>
                <a:ea typeface="Roboto Mono"/>
              </a:rPr>
              <a:t>Sets HTTP status code before sending a response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res.status(404).send("Not Found");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Statuses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30" name="Google Shape;253;g34d1d08e5b1_0_62" descr=""/>
          <p:cNvPicPr/>
          <p:nvPr/>
        </p:nvPicPr>
        <p:blipFill>
          <a:blip r:embed="rId1"/>
          <a:stretch/>
        </p:blipFill>
        <p:spPr>
          <a:xfrm>
            <a:off x="302400" y="1555560"/>
            <a:ext cx="8188920" cy="4699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280" cy="73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Examples of Status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99000" y="739440"/>
            <a:ext cx="904428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800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Sending 200 (OK)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res.status(200).json({ message: "Success" });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Sending 201 (Created)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res.status(201).json({ message: "Item Created" });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Sending 404 (Not Found)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res.status(404).send("Item not found");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Sending 500 (Server Error)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res.status(500).json({ error: "Something went wrong" });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409680" y="0"/>
            <a:ext cx="817272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Sending user example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409680" y="720360"/>
            <a:ext cx="87681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res.status(200).json(user);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Arial"/>
                <a:ea typeface="Arial"/>
              </a:rPr>
              <a:t>// send user with 200 OK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res.status(200)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sets the response status code to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200 OK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br>
              <a:rPr sz="2200"/>
            </a:b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.json(user)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sends the user object in JSON format: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{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"id": 1,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"name": "John Doe",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 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"email": "john@example.com"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}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What is Express?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/>
          </p:nvPr>
        </p:nvSpPr>
        <p:spPr>
          <a:xfrm>
            <a:off x="580320" y="1494000"/>
            <a:ext cx="7727760" cy="444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Express is a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minimal and flexible Node.js web framework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It simplifies building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web servers and APIs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Built on top of Node.js’s </a:t>
            </a: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http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module.</a:t>
            </a:r>
            <a:br>
              <a:rPr sz="2200"/>
            </a:b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Handles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routing, middleware, request/response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easily.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"Express helps you build fast and clean server-side applications."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Why Use Express?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98" name="Google Shape;151;g34b178a6ba3_0_22" descr=""/>
          <p:cNvPicPr/>
          <p:nvPr/>
        </p:nvPicPr>
        <p:blipFill>
          <a:blip r:embed="rId1"/>
          <a:stretch/>
        </p:blipFill>
        <p:spPr>
          <a:xfrm>
            <a:off x="0" y="1589400"/>
            <a:ext cx="9143280" cy="3678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Core Features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Routing: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Define URLs and methods easily</a:t>
            </a:r>
            <a:br>
              <a:rPr sz="2200"/>
            </a:b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Middleware: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Code that runs before the route handler</a:t>
            </a:r>
            <a:br>
              <a:rPr sz="2200"/>
            </a:b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Error Handling: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Built-in tools for handling errors</a:t>
            </a:r>
            <a:br>
              <a:rPr sz="2200"/>
            </a:b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Request &amp; Response Utilities: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 Send JSON, status codes, etc.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205200" y="24732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Common Express Methods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02" name="Google Shape;165;g3441e215438_0_27" descr=""/>
          <p:cNvPicPr/>
          <p:nvPr/>
        </p:nvPicPr>
        <p:blipFill>
          <a:blip r:embed="rId1"/>
          <a:stretch/>
        </p:blipFill>
        <p:spPr>
          <a:xfrm>
            <a:off x="-53640" y="1156680"/>
            <a:ext cx="9143280" cy="5700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Node.js without Express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4" name="Google Shape;172;g342d2d22371_0_39"/>
          <p:cNvSpPr/>
          <p:nvPr/>
        </p:nvSpPr>
        <p:spPr>
          <a:xfrm>
            <a:off x="484560" y="1300680"/>
            <a:ext cx="7835760" cy="52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05" name="Google Shape;173;g342d2d22371_0_39" descr=""/>
          <p:cNvPicPr/>
          <p:nvPr/>
        </p:nvPicPr>
        <p:blipFill>
          <a:blip r:embed="rId1"/>
          <a:stretch/>
        </p:blipFill>
        <p:spPr>
          <a:xfrm>
            <a:off x="152280" y="1566360"/>
            <a:ext cx="8838360" cy="4589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Node.js with Express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08" name="Google Shape;181;g34d1d08e5b1_0_6" descr=""/>
          <p:cNvPicPr/>
          <p:nvPr/>
        </p:nvPicPr>
        <p:blipFill>
          <a:blip r:embed="rId1"/>
          <a:stretch/>
        </p:blipFill>
        <p:spPr>
          <a:xfrm>
            <a:off x="0" y="1767240"/>
            <a:ext cx="9143280" cy="33228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What is req and res?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/>
          </p:nvPr>
        </p:nvSpPr>
        <p:spPr>
          <a:xfrm>
            <a:off x="527760" y="1152720"/>
            <a:ext cx="80013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15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In Express, every route handler gets two key objects: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req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represents the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HTTP request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res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: represents the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HTTP response</a:t>
            </a: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.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685800" y="2851920"/>
            <a:ext cx="7808040" cy="24955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84560" y="452880"/>
            <a:ext cx="7054560" cy="139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The req object</a:t>
            </a:r>
            <a:endParaRPr b="0" lang="en-US" sz="4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827640" y="2053080"/>
            <a:ext cx="6710760" cy="4194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Contains information sent </a:t>
            </a:r>
            <a:r>
              <a:rPr b="1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from client to server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Common properties: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req.params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req.query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req.body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req.headers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req.method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marL="457200" indent="-3682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200" strike="noStrike" u="none">
                <a:solidFill>
                  <a:srgbClr val="188038"/>
                </a:solidFill>
                <a:uFillTx/>
                <a:latin typeface="Roboto Mono"/>
                <a:ea typeface="Roboto Mono"/>
              </a:rPr>
              <a:t>req.url</a:t>
            </a: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LibreOffice/24.8.6.2$Windows_X86_64 LibreOffice_project/6d98ba145e9a8a39fc57bcc76981d1fb1316c60c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  <dc:description/>
  <dc:language>en-US</dc:language>
  <cp:lastModifiedBy/>
  <dcterms:modified xsi:type="dcterms:W3CDTF">2025-04-22T01:27:40Z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