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6"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7774D03-3750-4D53-B805-908EB09245BE}"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3"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B35DB60-E16D-4EBB-9DCD-CE6C812AE7EB}"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5"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926B09D-F52D-4030-9C60-69AB28D310DF}" type="slidenum">
              <a:t>&lt;#&gt;</a:t>
            </a:fld>
          </a:p>
        </p:txBody>
      </p:sp>
      <p:sp>
        <p:nvSpPr>
          <p:cNvPr id="6" name="PlaceHolder 5"/>
          <p:cNvSpPr>
            <a:spLocks noGrp="1"/>
          </p:cNvSpPr>
          <p:nvPr>
            <p:ph type="dt" idx="6"/>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 Id="rId3" Type="http://schemas.openxmlformats.org/officeDocument/2006/relationships/slideLayout" Target="../slideLayouts/slideLayout3.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 name="PlaceHolder 2"/>
          <p:cNvSpPr>
            <a:spLocks noGrp="1"/>
          </p:cNvSpPr>
          <p:nvPr>
            <p:ph type="ftr" idx="1"/>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 name="PlaceHolder 3"/>
          <p:cNvSpPr>
            <a:spLocks noGrp="1"/>
          </p:cNvSpPr>
          <p:nvPr>
            <p:ph type="sldNum" idx="2"/>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en-US" sz="1400" strike="noStrike" u="none">
                <a:solidFill>
                  <a:srgbClr val="000000"/>
                </a:solidFill>
                <a:uFillTx/>
                <a:latin typeface="Times New Roman"/>
              </a:defRPr>
            </a:lvl1pPr>
          </a:lstStyle>
          <a:p>
            <a:pPr indent="0" algn="r">
              <a:lnSpc>
                <a:spcPct val="100000"/>
              </a:lnSpc>
              <a:buNone/>
              <a:tabLst>
                <a:tab algn="l" pos="0"/>
              </a:tabLst>
            </a:pPr>
            <a:fld id="{3F841A23-8D99-437C-82F6-EAEC1EDCC4E9}"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
        <p:nvSpPr>
          <p:cNvPr id="3" name="PlaceHolder 4"/>
          <p:cNvSpPr>
            <a:spLocks noGrp="1"/>
          </p:cNvSpPr>
          <p:nvPr>
            <p:ph type="dt" idx="3"/>
          </p:nvPr>
        </p:nvSpPr>
        <p:spPr>
          <a:xfrm>
            <a:off x="504000" y="5165280"/>
            <a:ext cx="2347920" cy="39024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8" name="PlaceHolder 2"/>
          <p:cNvSpPr>
            <a:spLocks noGrp="1"/>
          </p:cNvSpPr>
          <p:nvPr>
            <p:ph type="body"/>
          </p:nvPr>
        </p:nvSpPr>
        <p:spPr>
          <a:xfrm>
            <a:off x="504000" y="13266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9" name="PlaceHolder 3"/>
          <p:cNvSpPr>
            <a:spLocks noGrp="1"/>
          </p:cNvSpPr>
          <p:nvPr>
            <p:ph type="ftr" idx="4"/>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0" name="PlaceHolder 4"/>
          <p:cNvSpPr>
            <a:spLocks noGrp="1"/>
          </p:cNvSpPr>
          <p:nvPr>
            <p:ph type="sldNum" idx="5"/>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en-US" sz="1400" strike="noStrike" u="none">
                <a:solidFill>
                  <a:srgbClr val="000000"/>
                </a:solidFill>
                <a:uFillTx/>
                <a:latin typeface="Times New Roman"/>
              </a:defRPr>
            </a:lvl1pPr>
          </a:lstStyle>
          <a:p>
            <a:pPr indent="0" algn="r">
              <a:lnSpc>
                <a:spcPct val="100000"/>
              </a:lnSpc>
              <a:buNone/>
              <a:tabLst>
                <a:tab algn="l" pos="0"/>
              </a:tabLst>
            </a:pPr>
            <a:fld id="{ADA6EB0D-A72E-46B8-93F4-308D427FD161}"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
        <p:nvSpPr>
          <p:cNvPr id="11" name="PlaceHolder 5"/>
          <p:cNvSpPr>
            <a:spLocks noGrp="1"/>
          </p:cNvSpPr>
          <p:nvPr>
            <p:ph type="dt" idx="6"/>
          </p:nvPr>
        </p:nvSpPr>
        <p:spPr>
          <a:xfrm>
            <a:off x="504000" y="5165280"/>
            <a:ext cx="2347920" cy="39024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 id="2147483652"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 name="PlaceHolder 1"/>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lnSpc>
                <a:spcPct val="100000"/>
              </a:lnSpc>
              <a:tabLst>
                <a:tab algn="l" pos="0"/>
              </a:tabLst>
            </a:pPr>
            <a:r>
              <a:rPr b="0" lang="en-US" sz="3200" strike="noStrike" u="none">
                <a:solidFill>
                  <a:srgbClr val="000000"/>
                </a:solidFill>
                <a:uFillTx/>
                <a:latin typeface="Arial"/>
              </a:rPr>
              <a:t>List Rendering in React</a:t>
            </a:r>
            <a:endParaRPr b="0" lang="en-US"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State Update Batching</a:t>
            </a:r>
            <a:endParaRPr b="0" lang="en-US" sz="4400" strike="noStrike" u="none">
              <a:solidFill>
                <a:srgbClr val="000000"/>
              </a:solidFill>
              <a:uFillTx/>
              <a:latin typeface="Arial"/>
            </a:endParaRPr>
          </a:p>
        </p:txBody>
      </p:sp>
      <p:sp>
        <p:nvSpPr>
          <p:cNvPr id="33" name="PlaceHolder 2"/>
          <p:cNvSpPr>
            <a:spLocks noGrp="1"/>
          </p:cNvSpPr>
          <p:nvPr>
            <p:ph/>
          </p:nvPr>
        </p:nvSpPr>
        <p:spPr>
          <a:xfrm>
            <a:off x="504000" y="1326600"/>
            <a:ext cx="9071280" cy="3931200"/>
          </a:xfrm>
          <a:prstGeom prst="rect">
            <a:avLst/>
          </a:prstGeom>
          <a:noFill/>
          <a:ln w="0">
            <a:noFill/>
          </a:ln>
        </p:spPr>
        <p:txBody>
          <a:bodyPr lIns="0" rIns="0" tIns="0" bIns="0" anchor="t">
            <a:normAutofit fontScale="77500" lnSpcReduction="19999"/>
          </a:bodyPr>
          <a:p>
            <a:pPr marL="432000" indent="-324000">
              <a:spcBef>
                <a:spcPts val="1191"/>
              </a:spcBef>
              <a:spcAft>
                <a:spcPts val="992"/>
              </a:spcAft>
              <a:buClr>
                <a:srgbClr val="000000"/>
              </a:buClr>
              <a:buSzPct val="45000"/>
              <a:buFont typeface="Wingdings" charset="2"/>
              <a:buChar char=""/>
            </a:pPr>
            <a:r>
              <a:rPr b="0" lang="en-US" sz="2000" strike="noStrike" u="none">
                <a:solidFill>
                  <a:srgbClr val="000000"/>
                </a:solidFill>
                <a:uFillTx/>
                <a:latin typeface="Arial"/>
              </a:rPr>
              <a:t>In this code, when the button is clicked, you expect number to increase by 3. However, due to React's state batching behavior, the final value of number may not be what you expect. </a:t>
            </a:r>
            <a:endParaRPr b="0" lang="en-US" sz="2000" strike="noStrike" u="none">
              <a:solidFill>
                <a:srgbClr val="000000"/>
              </a:solidFill>
              <a:uFillTx/>
              <a:latin typeface="Arial"/>
            </a:endParaRPr>
          </a:p>
          <a:p>
            <a:pPr marL="432000" indent="0">
              <a:spcBef>
                <a:spcPts val="1191"/>
              </a:spcBef>
              <a:spcAft>
                <a:spcPts val="992"/>
              </a:spcAft>
              <a:buNone/>
            </a:pPr>
            <a:r>
              <a:rPr b="1" lang="en-US" sz="2000" strike="noStrike" u="none">
                <a:solidFill>
                  <a:srgbClr val="000000"/>
                </a:solidFill>
                <a:uFillTx/>
                <a:latin typeface="Arial"/>
              </a:rPr>
              <a:t>How React Processes the Updates</a:t>
            </a:r>
            <a:endParaRPr b="1" lang="en-US" sz="2000" strike="noStrike" u="none">
              <a:solidFill>
                <a:srgbClr val="000000"/>
              </a:solidFill>
              <a:uFillTx/>
              <a:latin typeface="Arial"/>
            </a:endParaRPr>
          </a:p>
          <a:p>
            <a:pPr marL="432000" indent="-324000">
              <a:spcBef>
                <a:spcPts val="1191"/>
              </a:spcBef>
              <a:spcAft>
                <a:spcPts val="992"/>
              </a:spcAft>
              <a:buClr>
                <a:srgbClr val="000000"/>
              </a:buClr>
              <a:buSzPct val="45000"/>
              <a:buFont typeface="Wingdings" charset="2"/>
              <a:buChar char=""/>
            </a:pPr>
            <a:r>
              <a:rPr b="0" lang="en-US" sz="2000" strike="noStrike" u="none">
                <a:solidFill>
                  <a:srgbClr val="000000"/>
                </a:solidFill>
                <a:uFillTx/>
                <a:latin typeface="Arial"/>
              </a:rPr>
              <a:t>The initial state is number</a:t>
            </a:r>
            <a:r>
              <a:rPr b="0" lang="en-US" sz="2000" strike="noStrike" u="none">
                <a:solidFill>
                  <a:srgbClr val="000000"/>
                </a:solidFill>
                <a:uFillTx/>
                <a:latin typeface="Arial"/>
              </a:rPr>
              <a:t> = 0.</a:t>
            </a:r>
            <a:endParaRPr b="0" lang="en-US" sz="2000" strike="noStrike" u="none">
              <a:solidFill>
                <a:srgbClr val="000000"/>
              </a:solidFill>
              <a:uFillTx/>
              <a:latin typeface="Arial"/>
            </a:endParaRPr>
          </a:p>
          <a:p>
            <a:pPr marL="432000" indent="-324000">
              <a:spcBef>
                <a:spcPts val="1191"/>
              </a:spcBef>
              <a:spcAft>
                <a:spcPts val="992"/>
              </a:spcAft>
              <a:buClr>
                <a:srgbClr val="000000"/>
              </a:buClr>
              <a:buSzPct val="45000"/>
              <a:buFont typeface="Wingdings" charset="2"/>
              <a:buChar char=""/>
            </a:pPr>
            <a:r>
              <a:rPr b="0" lang="en-US" sz="2000" strike="noStrike" u="none">
                <a:solidFill>
                  <a:srgbClr val="000000"/>
                </a:solidFill>
                <a:uFillTx/>
                <a:latin typeface="Arial"/>
              </a:rPr>
              <a:t>When the button is clicked, the event handler runs:</a:t>
            </a:r>
            <a:endParaRPr b="0" lang="en-US" sz="2000" strike="noStrike" u="none">
              <a:solidFill>
                <a:srgbClr val="000000"/>
              </a:solidFill>
              <a:uFillTx/>
              <a:latin typeface="Arial"/>
            </a:endParaRPr>
          </a:p>
          <a:p>
            <a:pPr marL="432000" indent="0">
              <a:buNone/>
            </a:pPr>
            <a:r>
              <a:rPr b="0" lang="en-US" sz="2000" strike="noStrike" u="none">
                <a:solidFill>
                  <a:srgbClr val="000000"/>
                </a:solidFill>
                <a:uFillTx/>
                <a:latin typeface="Arial"/>
              </a:rPr>
              <a:t>setNumber(number + 1);</a:t>
            </a:r>
            <a:endParaRPr b="0" lang="en-US" sz="2000" strike="noStrike" u="none">
              <a:solidFill>
                <a:srgbClr val="000000"/>
              </a:solidFill>
              <a:uFillTx/>
              <a:latin typeface="Arial"/>
              <a:ea typeface="Microsoft YaHei"/>
            </a:endParaRPr>
          </a:p>
          <a:p>
            <a:pPr marL="432000" indent="0">
              <a:buNone/>
            </a:pPr>
            <a:r>
              <a:rPr b="0" lang="en-US" sz="2000" strike="noStrike" u="none">
                <a:solidFill>
                  <a:srgbClr val="000000"/>
                </a:solidFill>
                <a:uFillTx/>
                <a:latin typeface="Arial"/>
              </a:rPr>
              <a:t>setNumber(number + 1);</a:t>
            </a:r>
            <a:endParaRPr b="0" lang="en-US" sz="2000" strike="noStrike" u="none">
              <a:solidFill>
                <a:srgbClr val="000000"/>
              </a:solidFill>
              <a:uFillTx/>
              <a:latin typeface="Arial"/>
              <a:ea typeface="Microsoft YaHei"/>
            </a:endParaRPr>
          </a:p>
          <a:p>
            <a:pPr marL="432000" indent="0">
              <a:buNone/>
            </a:pPr>
            <a:r>
              <a:rPr b="0" lang="en-US" sz="2000" strike="noStrike" u="none">
                <a:solidFill>
                  <a:srgbClr val="000000"/>
                </a:solidFill>
                <a:uFillTx/>
                <a:latin typeface="Arial"/>
              </a:rPr>
              <a:t>setNumber(number + 1);</a:t>
            </a:r>
            <a:endParaRPr b="0" lang="en-US" sz="2000" strike="noStrike" u="none">
              <a:solidFill>
                <a:srgbClr val="000000"/>
              </a:solidFill>
              <a:uFillTx/>
              <a:latin typeface="Arial"/>
              <a:ea typeface="Microsoft YaHei"/>
            </a:endParaRPr>
          </a:p>
          <a:p>
            <a:pPr marL="432000" indent="0">
              <a:buNone/>
            </a:pPr>
            <a:endParaRPr b="0" lang="en-US" sz="2000" strike="noStrike" u="none">
              <a:solidFill>
                <a:srgbClr val="000000"/>
              </a:solidFill>
              <a:uFillTx/>
              <a:latin typeface="Arial"/>
              <a:ea typeface="Microsoft YaHei"/>
            </a:endParaRPr>
          </a:p>
          <a:p>
            <a:pPr marL="432000" indent="-324000">
              <a:buClr>
                <a:srgbClr val="000000"/>
              </a:buClr>
              <a:buSzPct val="45000"/>
              <a:buFont typeface="Wingdings" charset="2"/>
              <a:buChar char=""/>
            </a:pPr>
            <a:r>
              <a:rPr b="0" lang="en-US" sz="2000" strike="noStrike" u="none">
                <a:solidFill>
                  <a:srgbClr val="000000"/>
                </a:solidFill>
                <a:uFillTx/>
                <a:latin typeface="Arial"/>
                <a:ea typeface="Microsoft YaHei"/>
              </a:rPr>
              <a:t>Each state update call is put to a queue (batched) by react, i.e., the state update is not immediately reflected, it is deferred till the event listener has finished executing. As state update call sees 0 as the value of the number. </a:t>
            </a:r>
            <a:endParaRPr b="0" lang="en-US" sz="2000" strike="noStrike" u="none">
              <a:solidFill>
                <a:srgbClr val="000000"/>
              </a:solidFill>
              <a:uFillTx/>
              <a:latin typeface="Arial"/>
              <a:ea typeface="Microsoft YaHei"/>
            </a:endParaRPr>
          </a:p>
          <a:p>
            <a:pPr marL="432000" indent="0">
              <a:buNone/>
            </a:pPr>
            <a:endParaRPr b="0" lang="en-US" sz="2000" strike="noStrike" u="none">
              <a:solidFill>
                <a:srgbClr val="000000"/>
              </a:solidFill>
              <a:uFillTx/>
              <a:latin typeface="Arial"/>
              <a:ea typeface="Microsoft YaHei"/>
            </a:endParaRPr>
          </a:p>
          <a:p>
            <a:pPr marL="432000" indent="-324000">
              <a:buClr>
                <a:srgbClr val="000000"/>
              </a:buClr>
              <a:buSzPct val="45000"/>
              <a:buFont typeface="Wingdings" charset="2"/>
              <a:buChar char=""/>
            </a:pPr>
            <a:r>
              <a:rPr b="0" lang="en-US" sz="2000" strike="noStrike" u="none">
                <a:solidFill>
                  <a:srgbClr val="000000"/>
                </a:solidFill>
                <a:uFillTx/>
                <a:latin typeface="Arial"/>
                <a:ea typeface="Microsoft YaHei"/>
              </a:rPr>
              <a:t>State updates are batched for efficient rendering, i.e, apply all state updates in one go and do a single rerender.</a:t>
            </a:r>
            <a:endParaRPr b="0" lang="en-US" sz="2000" strike="noStrike" u="none">
              <a:solidFill>
                <a:srgbClr val="000000"/>
              </a:solidFill>
              <a:uFillTx/>
              <a:latin typeface="Arial"/>
              <a:ea typeface="Microsoft YaHei"/>
            </a:endParaRPr>
          </a:p>
          <a:p>
            <a:pPr marL="432000" indent="0">
              <a:spcBef>
                <a:spcPts val="1191"/>
              </a:spcBef>
              <a:spcAft>
                <a:spcPts val="992"/>
              </a:spcAft>
              <a:buNone/>
            </a:pPr>
            <a:endParaRPr b="0" lang="en-US"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State Update Batching</a:t>
            </a:r>
            <a:endParaRPr b="0" lang="en-US" sz="4400" strike="noStrike" u="none">
              <a:solidFill>
                <a:srgbClr val="000000"/>
              </a:solidFill>
              <a:uFillTx/>
              <a:latin typeface="Arial"/>
            </a:endParaRPr>
          </a:p>
        </p:txBody>
      </p:sp>
      <p:sp>
        <p:nvSpPr>
          <p:cNvPr id="35"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000" strike="noStrike" u="none">
                <a:solidFill>
                  <a:srgbClr val="000000"/>
                </a:solidFill>
                <a:uFillTx/>
                <a:latin typeface="Arial"/>
              </a:rPr>
              <a:t>To ensure that you get the updated value of state inside the setState function, use callback approach, i.e.,</a:t>
            </a:r>
            <a:endParaRPr b="0" lang="en-US" sz="2000" strike="noStrike" u="none">
              <a:solidFill>
                <a:srgbClr val="000000"/>
              </a:solidFill>
              <a:uFillTx/>
              <a:latin typeface="Arial"/>
            </a:endParaRPr>
          </a:p>
          <a:p>
            <a:pPr marL="432000" indent="0">
              <a:spcBef>
                <a:spcPts val="1417"/>
              </a:spcBef>
              <a:buNone/>
            </a:pPr>
            <a:r>
              <a:rPr b="0" lang="en-US" sz="2000" strike="noStrike" u="none">
                <a:solidFill>
                  <a:srgbClr val="000000"/>
                </a:solidFill>
                <a:uFillTx/>
                <a:latin typeface="Arial"/>
              </a:rPr>
              <a:t>setNumber(prev =&gt; prev + 1);</a:t>
            </a:r>
            <a:endParaRPr b="0" lang="en-US" sz="20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2000" strike="noStrike" u="none">
                <a:solidFill>
                  <a:srgbClr val="000000"/>
                </a:solidFill>
                <a:uFillTx/>
                <a:latin typeface="Arial"/>
              </a:rPr>
              <a:t>`prev` will be the updated value of number, i.e., the number you would get if all previous state updates were applied immediately.</a:t>
            </a:r>
            <a:endParaRPr b="0" lang="en-US" sz="20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2000" strike="noStrike" u="none">
                <a:solidFill>
                  <a:srgbClr val="000000"/>
                </a:solidFill>
                <a:uFillTx/>
                <a:latin typeface="Arial"/>
              </a:rPr>
              <a:t>State updates are still being batched in callback approach.</a:t>
            </a:r>
            <a:endParaRPr b="0" lang="en-US" sz="20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2000" strike="noStrike" u="none">
                <a:solidFill>
                  <a:srgbClr val="000000"/>
                </a:solidFill>
                <a:uFillTx/>
                <a:latin typeface="Arial"/>
              </a:rPr>
              <a:t>Callback approach is better for state updates in functional components.</a:t>
            </a:r>
            <a:endParaRPr b="0" lang="en-US"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758520" y="2514600"/>
            <a:ext cx="9071280" cy="94608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State Mutation in React</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State Mutation</a:t>
            </a:r>
            <a:endParaRPr b="0" lang="en-US" sz="4400" strike="noStrike" u="none">
              <a:solidFill>
                <a:srgbClr val="000000"/>
              </a:solidFill>
              <a:uFillTx/>
              <a:latin typeface="Arial"/>
            </a:endParaRPr>
          </a:p>
        </p:txBody>
      </p:sp>
      <p:sp>
        <p:nvSpPr>
          <p:cNvPr id="3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000" strike="noStrike" u="none">
                <a:solidFill>
                  <a:srgbClr val="000000"/>
                </a:solidFill>
                <a:uFillTx/>
                <a:latin typeface="Arial"/>
              </a:rPr>
              <a:t>Mutating the state, i.e., updating and returning the same state object is not allowed in React.</a:t>
            </a:r>
            <a:endParaRPr b="0" lang="en-US" sz="20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2000" strike="noStrike" u="none">
                <a:solidFill>
                  <a:srgbClr val="000000"/>
                </a:solidFill>
                <a:uFillTx/>
                <a:latin typeface="Arial"/>
              </a:rPr>
              <a:t>If you need to update the state, you have to return a new state object inside the state update function.</a:t>
            </a:r>
            <a:endParaRPr b="0" lang="en-US" sz="2000" strike="noStrike" u="none">
              <a:solidFill>
                <a:srgbClr val="000000"/>
              </a:solidFill>
              <a:uFillTx/>
              <a:latin typeface="Arial"/>
            </a:endParaRPr>
          </a:p>
          <a:p>
            <a:pPr marL="432000" indent="-324000">
              <a:spcBef>
                <a:spcPts val="1191"/>
              </a:spcBef>
              <a:spcAft>
                <a:spcPts val="992"/>
              </a:spcAft>
              <a:buClr>
                <a:srgbClr val="000000"/>
              </a:buClr>
              <a:buSzPct val="45000"/>
              <a:buFont typeface="Wingdings" charset="2"/>
              <a:buChar char=""/>
            </a:pPr>
            <a:r>
              <a:rPr b="0" lang="en-US" sz="2000" strike="noStrike" u="none">
                <a:solidFill>
                  <a:srgbClr val="000000"/>
                </a:solidFill>
                <a:uFillTx/>
                <a:latin typeface="Arial"/>
              </a:rPr>
              <a:t>React requires state updates to be immutable.</a:t>
            </a:r>
            <a:endParaRPr b="0" lang="en-US" sz="2000" strike="noStrike" u="none">
              <a:solidFill>
                <a:srgbClr val="000000"/>
              </a:solidFill>
              <a:uFillTx/>
              <a:latin typeface="Arial"/>
            </a:endParaRPr>
          </a:p>
          <a:p>
            <a:pPr marL="432000" indent="-324000">
              <a:spcBef>
                <a:spcPts val="1191"/>
              </a:spcBef>
              <a:spcAft>
                <a:spcPts val="992"/>
              </a:spcAft>
              <a:buClr>
                <a:srgbClr val="000000"/>
              </a:buClr>
              <a:buSzPct val="45000"/>
              <a:buFont typeface="Wingdings" charset="2"/>
              <a:buChar char=""/>
            </a:pPr>
            <a:r>
              <a:rPr b="0" lang="en-US" sz="2000" strike="noStrike" u="none">
                <a:solidFill>
                  <a:srgbClr val="000000"/>
                </a:solidFill>
                <a:uFillTx/>
                <a:latin typeface="Arial"/>
              </a:rPr>
              <a:t>An immutable state update means creating a new copy of the state with the updated values instead of modifying the existing state directly. React relies on immutability to detect changes and trigger re-renders efficiently. </a:t>
            </a:r>
            <a:endParaRPr b="0" lang="en-US"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p:nvPr>
        </p:nvSpPr>
        <p:spPr>
          <a:xfrm>
            <a:off x="504000" y="1326600"/>
            <a:ext cx="9071280" cy="328788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US" sz="2000" strike="noStrike" u="none">
                <a:solidFill>
                  <a:srgbClr val="000000"/>
                </a:solidFill>
                <a:uFillTx/>
                <a:latin typeface="Arial"/>
              </a:rPr>
              <a:t>Suppose we have a state:</a:t>
            </a:r>
            <a:endParaRPr b="0" lang="en-US" sz="2000" strike="noStrike" u="none">
              <a:solidFill>
                <a:srgbClr val="000000"/>
              </a:solidFill>
              <a:uFillTx/>
              <a:latin typeface="Arial"/>
            </a:endParaRPr>
          </a:p>
          <a:p>
            <a:pPr marL="432000" indent="0">
              <a:spcBef>
                <a:spcPts val="1417"/>
              </a:spcBef>
              <a:buNone/>
            </a:pPr>
            <a:r>
              <a:rPr b="0" lang="en-US" sz="2000" strike="noStrike" u="none">
                <a:solidFill>
                  <a:srgbClr val="000000"/>
                </a:solidFill>
                <a:uFillTx/>
                <a:latin typeface="Arial"/>
              </a:rPr>
              <a:t>const [user, setUser] = useState({ name: "Alice", age: 25 });</a:t>
            </a:r>
            <a:endParaRPr b="0" lang="en-US" sz="2000" strike="noStrike" u="none">
              <a:solidFill>
                <a:srgbClr val="000000"/>
              </a:solidFill>
              <a:uFillTx/>
              <a:latin typeface="Arial"/>
            </a:endParaRPr>
          </a:p>
          <a:p>
            <a:pPr marL="432000" indent="0">
              <a:spcBef>
                <a:spcPts val="1417"/>
              </a:spcBef>
              <a:buNone/>
            </a:pPr>
            <a:r>
              <a:rPr b="1" lang="en-US" sz="2000" strike="noStrike" u="none">
                <a:solidFill>
                  <a:srgbClr val="000000"/>
                </a:solidFill>
                <a:uFillTx/>
                <a:latin typeface="Arial"/>
              </a:rPr>
              <a:t>Not Allowed:</a:t>
            </a:r>
            <a:endParaRPr b="0" lang="en-US" sz="2000" strike="noStrike" u="none">
              <a:solidFill>
                <a:srgbClr val="000000"/>
              </a:solidFill>
              <a:uFillTx/>
              <a:latin typeface="Arial"/>
            </a:endParaRPr>
          </a:p>
          <a:p>
            <a:pPr marL="432000" indent="0">
              <a:buNone/>
            </a:pPr>
            <a:r>
              <a:rPr b="0" lang="en-US" sz="2000" strike="noStrike" u="none">
                <a:solidFill>
                  <a:srgbClr val="000000"/>
                </a:solidFill>
                <a:uFillTx/>
                <a:latin typeface="Arial"/>
              </a:rPr>
              <a:t>user.age += 1; </a:t>
            </a:r>
            <a:endParaRPr b="0" lang="en-US" sz="2000" strike="noStrike" u="none">
              <a:solidFill>
                <a:srgbClr val="000000"/>
              </a:solidFill>
              <a:uFillTx/>
              <a:latin typeface="Arial"/>
              <a:ea typeface="Microsoft YaHei"/>
            </a:endParaRPr>
          </a:p>
          <a:p>
            <a:pPr marL="432000" indent="0">
              <a:buNone/>
            </a:pPr>
            <a:r>
              <a:rPr b="0" lang="en-US" sz="2000" strike="noStrike" u="none">
                <a:solidFill>
                  <a:srgbClr val="000000"/>
                </a:solidFill>
                <a:uFillTx/>
                <a:latin typeface="Arial"/>
                <a:ea typeface="Microsoft YaHei"/>
              </a:rPr>
              <a:t>setUser(user); //❌   mutating the existing state object and passing in the                                        update function.</a:t>
            </a:r>
            <a:endParaRPr b="0" lang="en-US" sz="2000" strike="noStrike" u="none">
              <a:solidFill>
                <a:srgbClr val="000000"/>
              </a:solidFill>
              <a:uFillTx/>
              <a:latin typeface="Arial"/>
              <a:ea typeface="Microsoft YaHei"/>
            </a:endParaRPr>
          </a:p>
          <a:p>
            <a:pPr indent="0">
              <a:buNone/>
            </a:pPr>
            <a:endParaRPr b="0" lang="en-US" sz="2000" strike="noStrike" u="none">
              <a:solidFill>
                <a:srgbClr val="000000"/>
              </a:solidFill>
              <a:uFillTx/>
              <a:latin typeface="Arial"/>
              <a:ea typeface="Microsoft YaHei"/>
            </a:endParaRPr>
          </a:p>
          <a:p>
            <a:pPr marL="360000" indent="0">
              <a:buNone/>
            </a:pPr>
            <a:r>
              <a:rPr b="0" lang="en-US" sz="2000" strike="noStrike" u="none">
                <a:solidFill>
                  <a:srgbClr val="000000"/>
                </a:solidFill>
                <a:uFillTx/>
                <a:latin typeface="Arial"/>
                <a:ea typeface="Microsoft YaHei"/>
              </a:rPr>
              <a:t>setUser(prev =&gt; { </a:t>
            </a:r>
            <a:endParaRPr b="0" lang="en-US" sz="2000" strike="noStrike" u="none">
              <a:solidFill>
                <a:srgbClr val="000000"/>
              </a:solidFill>
              <a:uFillTx/>
              <a:latin typeface="Arial"/>
              <a:ea typeface="Microsoft YaHei"/>
            </a:endParaRPr>
          </a:p>
          <a:p>
            <a:pPr marL="360000" indent="0">
              <a:buNone/>
            </a:pPr>
            <a:r>
              <a:rPr b="0" lang="en-US" sz="2000" strike="noStrike" u="none">
                <a:solidFill>
                  <a:srgbClr val="000000"/>
                </a:solidFill>
                <a:uFillTx/>
                <a:latin typeface="Arial"/>
                <a:ea typeface="Microsoft YaHei"/>
              </a:rPr>
              <a:t>  </a:t>
            </a:r>
            <a:r>
              <a:rPr b="0" lang="en-US" sz="2000" strike="noStrike" u="none">
                <a:solidFill>
                  <a:srgbClr val="000000"/>
                </a:solidFill>
                <a:uFillTx/>
                <a:latin typeface="Arial"/>
                <a:ea typeface="Microsoft YaHei"/>
              </a:rPr>
              <a:t>prev.a = 1; // ❌   Mutating the existing state object</a:t>
            </a:r>
            <a:endParaRPr b="0" lang="en-US" sz="2000" strike="noStrike" u="none">
              <a:solidFill>
                <a:srgbClr val="000000"/>
              </a:solidFill>
              <a:uFillTx/>
              <a:latin typeface="Arial"/>
              <a:ea typeface="Microsoft YaHei"/>
            </a:endParaRPr>
          </a:p>
          <a:p>
            <a:pPr marL="360000" indent="0">
              <a:buNone/>
            </a:pPr>
            <a:r>
              <a:rPr b="0" lang="en-US" sz="2000" strike="noStrike" u="none">
                <a:solidFill>
                  <a:srgbClr val="000000"/>
                </a:solidFill>
                <a:uFillTx/>
                <a:latin typeface="Arial"/>
                <a:ea typeface="Microsoft YaHei"/>
              </a:rPr>
              <a:t>  </a:t>
            </a:r>
            <a:r>
              <a:rPr b="0" lang="en-US" sz="2000" strike="noStrike" u="none">
                <a:solidFill>
                  <a:srgbClr val="000000"/>
                </a:solidFill>
                <a:uFillTx/>
                <a:latin typeface="Arial"/>
                <a:ea typeface="Microsoft YaHei"/>
              </a:rPr>
              <a:t>return prev; // ❌   Returning the same mutated object</a:t>
            </a:r>
            <a:endParaRPr b="0" lang="en-US" sz="2000" strike="noStrike" u="none">
              <a:solidFill>
                <a:srgbClr val="000000"/>
              </a:solidFill>
              <a:uFillTx/>
              <a:latin typeface="Arial"/>
              <a:ea typeface="Microsoft YaHei"/>
            </a:endParaRPr>
          </a:p>
          <a:p>
            <a:pPr marL="360000" indent="0">
              <a:buNone/>
            </a:pPr>
            <a:r>
              <a:rPr b="0" lang="en-US" sz="2000" strike="noStrike" u="none">
                <a:solidFill>
                  <a:srgbClr val="000000"/>
                </a:solidFill>
                <a:uFillTx/>
                <a:latin typeface="Arial"/>
                <a:ea typeface="Microsoft YaHei"/>
              </a:rPr>
              <a:t>});</a:t>
            </a:r>
            <a:endParaRPr b="0" lang="en-US" sz="2000" strike="noStrike" u="none">
              <a:solidFill>
                <a:srgbClr val="000000"/>
              </a:solidFill>
              <a:uFillTx/>
              <a:latin typeface="Arial"/>
              <a:ea typeface="Microsoft YaHei"/>
            </a:endParaRPr>
          </a:p>
          <a:p>
            <a:pPr indent="0">
              <a:buNone/>
            </a:pPr>
            <a:endParaRPr b="0" lang="en-US" sz="2000" strike="noStrike" u="none">
              <a:solidFill>
                <a:srgbClr val="000000"/>
              </a:solidFill>
              <a:uFillTx/>
              <a:latin typeface="Arial"/>
              <a:ea typeface="Microsoft YaHei"/>
            </a:endParaRPr>
          </a:p>
        </p:txBody>
      </p:sp>
      <p:sp>
        <p:nvSpPr>
          <p:cNvPr id="40" name=""/>
          <p:cNvSpPr txBox="1"/>
          <p:nvPr/>
        </p:nvSpPr>
        <p:spPr>
          <a:xfrm>
            <a:off x="504000" y="226080"/>
            <a:ext cx="9071280" cy="946080"/>
          </a:xfrm>
          <a:prstGeom prst="rect">
            <a:avLst/>
          </a:prstGeom>
          <a:noFill/>
          <a:ln w="0">
            <a:noFill/>
          </a:ln>
        </p:spPr>
        <p:txBody>
          <a:bodyPr lIns="0" rIns="0" tIns="0" bIns="0" anchor="ctr">
            <a:noAutofit/>
          </a:bodyPr>
          <a:p>
            <a:pPr algn="ctr"/>
            <a:r>
              <a:rPr b="0" lang="en-US" sz="4400" strike="noStrike" u="none">
                <a:solidFill>
                  <a:srgbClr val="000000"/>
                </a:solidFill>
                <a:uFillTx/>
                <a:latin typeface="Arial"/>
              </a:rPr>
              <a:t>State Mutation</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0">
              <a:spcBef>
                <a:spcPts val="1417"/>
              </a:spcBef>
              <a:buNone/>
            </a:pPr>
            <a:r>
              <a:rPr b="1" lang="en-US" sz="2000" strike="noStrike" u="none">
                <a:solidFill>
                  <a:srgbClr val="000000"/>
                </a:solidFill>
                <a:uFillTx/>
                <a:latin typeface="Arial"/>
              </a:rPr>
              <a:t>Correct Approach</a:t>
            </a:r>
            <a:endParaRPr b="0" lang="en-US" sz="20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2000" strike="noStrike" u="none">
                <a:solidFill>
                  <a:srgbClr val="000000"/>
                </a:solidFill>
                <a:uFillTx/>
                <a:latin typeface="Arial"/>
              </a:rPr>
              <a:t>Instead, create a new object, update and return it: </a:t>
            </a:r>
            <a:endParaRPr b="0" lang="en-US" sz="2000" strike="noStrike" u="none">
              <a:solidFill>
                <a:srgbClr val="000000"/>
              </a:solidFill>
              <a:uFillTx/>
              <a:latin typeface="Arial"/>
            </a:endParaRPr>
          </a:p>
          <a:p>
            <a:pPr marL="360000" indent="0">
              <a:buNone/>
            </a:pPr>
            <a:r>
              <a:rPr b="0" lang="en-US" sz="2000" strike="noStrike" u="none">
                <a:solidFill>
                  <a:srgbClr val="000000"/>
                </a:solidFill>
                <a:uFillTx/>
                <a:latin typeface="Arial"/>
                <a:ea typeface="Microsoft YaHei"/>
              </a:rPr>
              <a:t>setUser(prevUser =&gt; ({ ...prevUser, age: prevUser.age + 1 }));</a:t>
            </a:r>
            <a:endParaRPr b="0" lang="en-US" sz="20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2000" strike="noStrike" u="none">
                <a:solidFill>
                  <a:srgbClr val="000000"/>
                </a:solidFill>
                <a:uFillTx/>
                <a:latin typeface="Arial"/>
                <a:ea typeface="Microsoft YaHei"/>
              </a:rPr>
              <a:t>This spreads the previous state into a new object { ...prev }, ensuring immutability.</a:t>
            </a:r>
            <a:endParaRPr b="0" lang="en-US" sz="20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2000" strike="noStrike" u="none">
                <a:solidFill>
                  <a:srgbClr val="000000"/>
                </a:solidFill>
                <a:uFillTx/>
                <a:latin typeface="Arial"/>
                <a:ea typeface="Microsoft YaHei"/>
              </a:rPr>
              <a:t>React detects the change and re-renders the component.</a:t>
            </a:r>
            <a:endParaRPr b="0" lang="en-US" sz="2000" strike="noStrike" u="none">
              <a:solidFill>
                <a:srgbClr val="000000"/>
              </a:solidFill>
              <a:uFillTx/>
              <a:latin typeface="Arial"/>
            </a:endParaRPr>
          </a:p>
          <a:p>
            <a:pPr marL="360000" indent="0">
              <a:spcBef>
                <a:spcPts val="1191"/>
              </a:spcBef>
              <a:spcAft>
                <a:spcPts val="992"/>
              </a:spcAft>
              <a:buNone/>
            </a:pPr>
            <a:endParaRPr b="0" lang="en-US" sz="2000" strike="noStrike" u="none">
              <a:solidFill>
                <a:srgbClr val="000000"/>
              </a:solidFill>
              <a:uFillTx/>
              <a:latin typeface="Arial"/>
            </a:endParaRPr>
          </a:p>
        </p:txBody>
      </p:sp>
      <p:sp>
        <p:nvSpPr>
          <p:cNvPr id="42" name=""/>
          <p:cNvSpPr txBox="1"/>
          <p:nvPr/>
        </p:nvSpPr>
        <p:spPr>
          <a:xfrm>
            <a:off x="504000" y="226080"/>
            <a:ext cx="9071280" cy="946080"/>
          </a:xfrm>
          <a:prstGeom prst="rect">
            <a:avLst/>
          </a:prstGeom>
          <a:noFill/>
          <a:ln w="0">
            <a:noFill/>
          </a:ln>
        </p:spPr>
        <p:txBody>
          <a:bodyPr lIns="0" rIns="0" tIns="0" bIns="0" anchor="ctr">
            <a:noAutofit/>
          </a:bodyPr>
          <a:p>
            <a:pPr algn="ctr"/>
            <a:r>
              <a:rPr b="0" lang="en-US" sz="4400" strike="noStrike" u="none">
                <a:solidFill>
                  <a:srgbClr val="000000"/>
                </a:solidFill>
                <a:uFillTx/>
                <a:latin typeface="Arial"/>
              </a:rPr>
              <a:t>State Mutation</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 name="" descr=""/>
          <p:cNvPicPr/>
          <p:nvPr/>
        </p:nvPicPr>
        <p:blipFill>
          <a:blip r:embed="rId1"/>
          <a:stretch/>
        </p:blipFill>
        <p:spPr>
          <a:xfrm>
            <a:off x="2057400" y="670680"/>
            <a:ext cx="5699520" cy="3900960"/>
          </a:xfrm>
          <a:prstGeom prst="rect">
            <a:avLst/>
          </a:prstGeom>
          <a:noFill/>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1828800"/>
            <a:ext cx="9071280" cy="946080"/>
          </a:xfrm>
          <a:prstGeom prst="rect">
            <a:avLst/>
          </a:prstGeom>
          <a:noFill/>
          <a:ln w="0">
            <a:noFill/>
          </a:ln>
        </p:spPr>
        <p:txBody>
          <a:bodyPr lIns="0" rIns="0" tIns="0" bIns="0" anchor="ctr">
            <a:noAutofit/>
          </a:bodyPr>
          <a:p>
            <a:pPr indent="0" algn="ctr">
              <a:lnSpc>
                <a:spcPct val="100000"/>
              </a:lnSpc>
              <a:buNone/>
              <a:tabLst>
                <a:tab algn="l" pos="0"/>
              </a:tabLst>
            </a:pPr>
            <a:r>
              <a:rPr b="0" lang="en-US" sz="4400" strike="noStrike" u="none">
                <a:solidFill>
                  <a:srgbClr val="000000"/>
                </a:solidFill>
                <a:uFillTx/>
                <a:latin typeface="Arial"/>
              </a:rPr>
              <a:t>Lifting State Up</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 name="PlaceHolder 1"/>
          <p:cNvSpPr>
            <a:spLocks noGrp="1"/>
          </p:cNvSpPr>
          <p:nvPr>
            <p:ph/>
          </p:nvPr>
        </p:nvSpPr>
        <p:spPr>
          <a:xfrm>
            <a:off x="457200" y="914400"/>
            <a:ext cx="9071280" cy="328788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000000"/>
              </a:buClr>
              <a:buSzPct val="45000"/>
              <a:buFont typeface="Wingdings" charset="2"/>
              <a:buChar char=""/>
            </a:pPr>
            <a:r>
              <a:rPr b="0" lang="en-US" sz="1200" strike="noStrike" u="none">
                <a:solidFill>
                  <a:srgbClr val="000000"/>
                </a:solidFill>
                <a:uFillTx/>
                <a:latin typeface="Arial"/>
              </a:rPr>
              <a:t>Lifting state up means moving state from a child component to a common ancestor so multiple components can share it. Here's a simple example:</a:t>
            </a:r>
            <a:endParaRPr b="0" lang="en-US" sz="1200" strike="noStrike" u="none">
              <a:solidFill>
                <a:srgbClr val="000000"/>
              </a:solidFill>
              <a:uFillTx/>
              <a:latin typeface="Arial"/>
            </a:endParaRPr>
          </a:p>
        </p:txBody>
      </p:sp>
      <p:pic>
        <p:nvPicPr>
          <p:cNvPr id="20" name="" descr=""/>
          <p:cNvPicPr/>
          <p:nvPr/>
        </p:nvPicPr>
        <p:blipFill>
          <a:blip r:embed="rId1"/>
          <a:stretch/>
        </p:blipFill>
        <p:spPr>
          <a:xfrm>
            <a:off x="2971800" y="1305360"/>
            <a:ext cx="3885840" cy="3723840"/>
          </a:xfrm>
          <a:prstGeom prst="rect">
            <a:avLst/>
          </a:prstGeom>
          <a:noFill/>
          <a:ln w="0">
            <a:noFill/>
          </a:ln>
        </p:spPr>
      </p:pic>
      <p:sp>
        <p:nvSpPr>
          <p:cNvPr id="21" name=""/>
          <p:cNvSpPr txBox="1"/>
          <p:nvPr/>
        </p:nvSpPr>
        <p:spPr>
          <a:xfrm>
            <a:off x="2971800" y="132120"/>
            <a:ext cx="4005000" cy="715680"/>
          </a:xfrm>
          <a:prstGeom prst="rect">
            <a:avLst/>
          </a:prstGeom>
          <a:noFill/>
          <a:ln w="0">
            <a:noFill/>
          </a:ln>
        </p:spPr>
        <p:txBody>
          <a:bodyPr lIns="90000" rIns="90000" tIns="45000" bIns="45000" anchor="t">
            <a:noAutofit/>
          </a:bodyPr>
          <a:p>
            <a:r>
              <a:rPr b="0" lang="en-US" sz="4400" strike="noStrike" u="none">
                <a:solidFill>
                  <a:srgbClr val="000000"/>
                </a:solidFill>
                <a:uFillTx/>
                <a:latin typeface="Arial"/>
              </a:rPr>
              <a:t>Lifting State Up</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1339560"/>
            <a:ext cx="9071280" cy="946080"/>
          </a:xfrm>
          <a:prstGeom prst="rect">
            <a:avLst/>
          </a:prstGeom>
          <a:noFill/>
          <a:ln w="0">
            <a:noFill/>
          </a:ln>
        </p:spPr>
        <p:txBody>
          <a:bodyPr lIns="0" rIns="0" tIns="0" bIns="0" anchor="ctr">
            <a:noAutofit/>
          </a:bodyPr>
          <a:p>
            <a:pPr indent="0" algn="ctr">
              <a:lnSpc>
                <a:spcPct val="100000"/>
              </a:lnSpc>
              <a:buNone/>
              <a:tabLst>
                <a:tab algn="l" pos="0"/>
              </a:tabLst>
            </a:pPr>
            <a:r>
              <a:rPr b="0" lang="en-US" sz="4400" strike="noStrike" u="none">
                <a:solidFill>
                  <a:srgbClr val="000000"/>
                </a:solidFill>
                <a:uFillTx/>
                <a:latin typeface="Arial"/>
              </a:rPr>
              <a:t>Prop Drilling</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 name="PlaceHolder 1"/>
          <p:cNvSpPr>
            <a:spLocks noGrp="1"/>
          </p:cNvSpPr>
          <p:nvPr>
            <p:ph/>
          </p:nvPr>
        </p:nvSpPr>
        <p:spPr>
          <a:xfrm>
            <a:off x="300960" y="457200"/>
            <a:ext cx="7699680" cy="3287880"/>
          </a:xfrm>
          <a:prstGeom prst="rect">
            <a:avLst/>
          </a:prstGeom>
          <a:noFill/>
          <a:ln w="0">
            <a:noFill/>
          </a:ln>
        </p:spPr>
        <p:txBody>
          <a:bodyPr lIns="0" rIns="0" tIns="0" bIns="0" anchor="t">
            <a:normAutofit/>
          </a:bodyPr>
          <a:p>
            <a:pPr marL="432000" indent="0">
              <a:lnSpc>
                <a:spcPct val="100000"/>
              </a:lnSpc>
              <a:spcBef>
                <a:spcPts val="1191"/>
              </a:spcBef>
              <a:spcAft>
                <a:spcPts val="992"/>
              </a:spcAft>
              <a:buNone/>
            </a:pPr>
            <a:endParaRPr b="0" lang="en-US" sz="1000" strike="noStrike" u="none">
              <a:solidFill>
                <a:srgbClr val="000000"/>
              </a:solidFill>
              <a:uFillTx/>
              <a:latin typeface="Arial"/>
            </a:endParaRPr>
          </a:p>
          <a:p>
            <a:pPr marL="432000" indent="-324000">
              <a:lnSpc>
                <a:spcPct val="100000"/>
              </a:lnSpc>
              <a:spcBef>
                <a:spcPts val="1191"/>
              </a:spcBef>
              <a:spcAft>
                <a:spcPts val="992"/>
              </a:spcAft>
              <a:buClr>
                <a:srgbClr val="000000"/>
              </a:buClr>
              <a:buSzPct val="45000"/>
              <a:buFont typeface="Wingdings" charset="2"/>
              <a:buChar char=""/>
            </a:pPr>
            <a:r>
              <a:rPr b="0" lang="en-US" sz="1000" strike="noStrike" u="none">
                <a:solidFill>
                  <a:srgbClr val="000000"/>
                </a:solidFill>
                <a:uFillTx/>
                <a:latin typeface="Arial"/>
              </a:rPr>
              <a:t>Prop drilling in React refers to the process of passing data (props) from a parent component down to deeply nested child components through multiple intermediate components, even if those intermediate components do not directly use the data. </a:t>
            </a:r>
            <a:endParaRPr b="0" lang="en-US" sz="1000" strike="noStrike" u="none">
              <a:solidFill>
                <a:srgbClr val="000000"/>
              </a:solidFill>
              <a:uFillTx/>
              <a:latin typeface="Arial"/>
            </a:endParaRPr>
          </a:p>
          <a:p>
            <a:pPr marL="432000" indent="-324000">
              <a:lnSpc>
                <a:spcPct val="100000"/>
              </a:lnSpc>
              <a:spcBef>
                <a:spcPts val="1191"/>
              </a:spcBef>
              <a:spcAft>
                <a:spcPts val="992"/>
              </a:spcAft>
              <a:buClr>
                <a:srgbClr val="000000"/>
              </a:buClr>
              <a:buSzPct val="45000"/>
              <a:buFont typeface="Wingdings" charset="2"/>
              <a:buChar char=""/>
            </a:pPr>
            <a:r>
              <a:rPr b="0" lang="en-US" sz="1000" strike="noStrike" u="none">
                <a:solidFill>
                  <a:srgbClr val="000000"/>
                </a:solidFill>
                <a:uFillTx/>
                <a:latin typeface="Arial"/>
              </a:rPr>
              <a:t>This can lead to unnecessary complexity and reduced maintainability.</a:t>
            </a:r>
            <a:endParaRPr b="0" lang="en-US" sz="1000" strike="noStrike" u="none">
              <a:solidFill>
                <a:srgbClr val="000000"/>
              </a:solidFill>
              <a:uFillTx/>
              <a:latin typeface="Arial"/>
            </a:endParaRPr>
          </a:p>
        </p:txBody>
      </p:sp>
      <p:pic>
        <p:nvPicPr>
          <p:cNvPr id="24" name="" descr=""/>
          <p:cNvPicPr/>
          <p:nvPr/>
        </p:nvPicPr>
        <p:blipFill>
          <a:blip r:embed="rId1"/>
          <a:stretch/>
        </p:blipFill>
        <p:spPr>
          <a:xfrm>
            <a:off x="2514600" y="1690560"/>
            <a:ext cx="4800600" cy="3795840"/>
          </a:xfrm>
          <a:prstGeom prst="rect">
            <a:avLst/>
          </a:prstGeom>
          <a:noFill/>
          <a:ln w="0">
            <a:noFill/>
          </a:ln>
        </p:spPr>
      </p:pic>
      <p:sp>
        <p:nvSpPr>
          <p:cNvPr id="25" name=""/>
          <p:cNvSpPr txBox="1"/>
          <p:nvPr/>
        </p:nvSpPr>
        <p:spPr>
          <a:xfrm>
            <a:off x="2971800" y="198720"/>
            <a:ext cx="3227040" cy="715680"/>
          </a:xfrm>
          <a:prstGeom prst="rect">
            <a:avLst/>
          </a:prstGeom>
          <a:noFill/>
          <a:ln w="0">
            <a:noFill/>
          </a:ln>
        </p:spPr>
        <p:txBody>
          <a:bodyPr lIns="90000" rIns="90000" tIns="45000" bIns="45000" anchor="t">
            <a:noAutofit/>
          </a:bodyPr>
          <a:p>
            <a:r>
              <a:rPr b="0" lang="en-US" sz="4400" strike="noStrike" u="none">
                <a:solidFill>
                  <a:srgbClr val="000000"/>
                </a:solidFill>
                <a:uFillTx/>
                <a:latin typeface="Arial"/>
              </a:rPr>
              <a:t>Prop Drilling</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PlaceHolder 1"/>
          <p:cNvSpPr>
            <a:spLocks noGrp="1"/>
          </p:cNvSpPr>
          <p:nvPr>
            <p:ph/>
          </p:nvPr>
        </p:nvSpPr>
        <p:spPr>
          <a:xfrm>
            <a:off x="529920" y="1055520"/>
            <a:ext cx="9071280" cy="328788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000000"/>
              </a:buClr>
              <a:buSzPct val="45000"/>
              <a:buFont typeface="Wingdings" charset="2"/>
              <a:buChar char=""/>
            </a:pPr>
            <a:r>
              <a:rPr b="0" lang="en-US" sz="1000" strike="noStrike" u="none">
                <a:solidFill>
                  <a:srgbClr val="000000"/>
                </a:solidFill>
                <a:uFillTx/>
                <a:latin typeface="Arial"/>
              </a:rPr>
              <a:t>Prop drilling can occur when the state is lifted.</a:t>
            </a:r>
            <a:endParaRPr b="0" lang="en-US" sz="1000" strike="noStrike" u="none">
              <a:solidFill>
                <a:srgbClr val="000000"/>
              </a:solidFill>
              <a:uFillTx/>
              <a:latin typeface="Arial"/>
            </a:endParaRPr>
          </a:p>
          <a:p>
            <a:pPr marL="432000" indent="-324000">
              <a:lnSpc>
                <a:spcPct val="100000"/>
              </a:lnSpc>
              <a:spcBef>
                <a:spcPts val="1191"/>
              </a:spcBef>
              <a:spcAft>
                <a:spcPts val="992"/>
              </a:spcAft>
              <a:buClr>
                <a:srgbClr val="000000"/>
              </a:buClr>
              <a:buSzPct val="45000"/>
              <a:buFont typeface="Wingdings" charset="2"/>
              <a:buChar char=""/>
            </a:pPr>
            <a:r>
              <a:rPr b="0" lang="en-US" sz="1000" strike="noStrike" u="none">
                <a:solidFill>
                  <a:srgbClr val="000000"/>
                </a:solidFill>
                <a:uFillTx/>
                <a:latin typeface="Arial"/>
              </a:rPr>
              <a:t>To avoid prop drilling, use context API or a global state management library, such as redux, zustand, etc.</a:t>
            </a:r>
            <a:endParaRPr b="0" lang="en-US" sz="1000" strike="noStrike" u="none">
              <a:solidFill>
                <a:srgbClr val="000000"/>
              </a:solidFill>
              <a:uFillTx/>
              <a:latin typeface="Arial"/>
            </a:endParaRPr>
          </a:p>
        </p:txBody>
      </p:sp>
      <p:sp>
        <p:nvSpPr>
          <p:cNvPr id="27" name=""/>
          <p:cNvSpPr txBox="1"/>
          <p:nvPr/>
        </p:nvSpPr>
        <p:spPr>
          <a:xfrm>
            <a:off x="3173760" y="198720"/>
            <a:ext cx="3227040" cy="715680"/>
          </a:xfrm>
          <a:prstGeom prst="rect">
            <a:avLst/>
          </a:prstGeom>
          <a:noFill/>
          <a:ln w="0">
            <a:noFill/>
          </a:ln>
        </p:spPr>
        <p:txBody>
          <a:bodyPr lIns="90000" rIns="90000" tIns="45000" bIns="45000" anchor="t">
            <a:noAutofit/>
          </a:bodyPr>
          <a:p>
            <a:r>
              <a:rPr b="0" lang="en-US" sz="4400" strike="noStrike" u="none">
                <a:solidFill>
                  <a:srgbClr val="000000"/>
                </a:solidFill>
                <a:uFillTx/>
                <a:latin typeface="Arial"/>
              </a:rPr>
              <a:t>Prop Drilling</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253960"/>
            <a:ext cx="9071280" cy="94608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1" lang="en-US" sz="2200" strike="noStrike" u="none">
                <a:solidFill>
                  <a:srgbClr val="000000"/>
                </a:solidFill>
                <a:uFillTx/>
                <a:latin typeface="Arial"/>
              </a:rPr>
              <a:t>Queueing a Series of State Updates</a:t>
            </a:r>
            <a:br>
              <a:rPr sz="2200"/>
            </a:br>
            <a:endParaRPr b="0" lang="en-US" sz="2200" strike="noStrike" u="none">
              <a:solidFill>
                <a:srgbClr val="000000"/>
              </a:solidFill>
              <a:uFillTx/>
              <a:latin typeface="Arial"/>
            </a:endParaRPr>
          </a:p>
        </p:txBody>
      </p:sp>
      <p:sp>
        <p:nvSpPr>
          <p:cNvPr id="29" name=""/>
          <p:cNvSpPr/>
          <p:nvPr/>
        </p:nvSpPr>
        <p:spPr>
          <a:xfrm>
            <a:off x="2000520" y="3200400"/>
            <a:ext cx="6000120" cy="346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000000"/>
                </a:solidFill>
                <a:uFillTx/>
                <a:latin typeface="Arial"/>
              </a:rPr>
              <a:t>https://react.dev/learn/queueing-a-series-of-state-updates</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
          <p:cNvSpPr txBox="1"/>
          <p:nvPr/>
        </p:nvSpPr>
        <p:spPr>
          <a:xfrm>
            <a:off x="1143000" y="749880"/>
            <a:ext cx="6199200" cy="4186080"/>
          </a:xfrm>
          <a:prstGeom prst="rect">
            <a:avLst/>
          </a:prstGeom>
          <a:noFill/>
          <a:ln w="0">
            <a:noFill/>
          </a:ln>
        </p:spPr>
        <p:txBody>
          <a:bodyPr lIns="90000" rIns="90000" tIns="45000" bIns="45000" anchor="t">
            <a:noAutofit/>
          </a:bodyPr>
          <a:p>
            <a:r>
              <a:rPr b="0" lang="en-US" sz="1800" strike="noStrike" u="none">
                <a:solidFill>
                  <a:srgbClr val="000000"/>
                </a:solidFill>
                <a:uFillTx/>
                <a:latin typeface="Arial"/>
              </a:rPr>
              <a:t>import { useState } from 'react';</a:t>
            </a:r>
            <a:endParaRPr b="0" lang="en-US" sz="1800" strike="noStrike" u="none">
              <a:solidFill>
                <a:srgbClr val="000000"/>
              </a:solidFill>
              <a:uFillTx/>
              <a:latin typeface="Arial"/>
            </a:endParaRPr>
          </a:p>
          <a:p>
            <a:endParaRPr b="0" lang="en-US" sz="1800" strike="noStrike" u="none">
              <a:solidFill>
                <a:srgbClr val="000000"/>
              </a:solidFill>
              <a:uFillTx/>
              <a:latin typeface="Arial"/>
            </a:endParaRPr>
          </a:p>
          <a:p>
            <a:r>
              <a:rPr b="0" lang="en-US" sz="1800" strike="noStrike" u="none">
                <a:solidFill>
                  <a:srgbClr val="000000"/>
                </a:solidFill>
                <a:uFillTx/>
                <a:latin typeface="Arial"/>
              </a:rPr>
              <a:t>export default function Counter() {</a:t>
            </a:r>
            <a:endParaRPr b="0" lang="en-US" sz="1800" strike="noStrike" u="none">
              <a:solidFill>
                <a:srgbClr val="000000"/>
              </a:solidFill>
              <a:uFillTx/>
              <a:latin typeface="Arial"/>
            </a:endParaRPr>
          </a:p>
          <a:p>
            <a:r>
              <a:rPr b="0" lang="en-US" sz="1800" strike="noStrike" u="none">
                <a:solidFill>
                  <a:srgbClr val="000000"/>
                </a:solidFill>
                <a:uFillTx/>
                <a:latin typeface="Arial"/>
              </a:rPr>
              <a:t>  </a:t>
            </a:r>
            <a:r>
              <a:rPr b="0" lang="en-US" sz="1800" strike="noStrike" u="none">
                <a:solidFill>
                  <a:srgbClr val="000000"/>
                </a:solidFill>
                <a:uFillTx/>
                <a:latin typeface="Arial"/>
              </a:rPr>
              <a:t>const [number, setNumber] = useState(0);</a:t>
            </a:r>
            <a:endParaRPr b="0" lang="en-US" sz="1800" strike="noStrike" u="none">
              <a:solidFill>
                <a:srgbClr val="000000"/>
              </a:solidFill>
              <a:uFillTx/>
              <a:latin typeface="Arial"/>
            </a:endParaRPr>
          </a:p>
          <a:p>
            <a:endParaRPr b="0" lang="en-US" sz="1800" strike="noStrike" u="none">
              <a:solidFill>
                <a:srgbClr val="000000"/>
              </a:solidFill>
              <a:uFillTx/>
              <a:latin typeface="Arial"/>
            </a:endParaRPr>
          </a:p>
          <a:p>
            <a:r>
              <a:rPr b="0" lang="en-US" sz="1800" strike="noStrike" u="none">
                <a:solidFill>
                  <a:srgbClr val="000000"/>
                </a:solidFill>
                <a:uFillTx/>
                <a:latin typeface="Arial"/>
              </a:rPr>
              <a:t>  </a:t>
            </a:r>
            <a:r>
              <a:rPr b="0" lang="en-US" sz="1800" strike="noStrike" u="none">
                <a:solidFill>
                  <a:srgbClr val="000000"/>
                </a:solidFill>
                <a:uFillTx/>
                <a:latin typeface="Arial"/>
              </a:rPr>
              <a:t>return (</a:t>
            </a:r>
            <a:endParaRPr b="0" lang="en-US" sz="1800" strike="noStrike" u="none">
              <a:solidFill>
                <a:srgbClr val="000000"/>
              </a:solidFill>
              <a:uFillTx/>
              <a:latin typeface="Arial"/>
            </a:endParaRPr>
          </a:p>
          <a:p>
            <a:r>
              <a:rPr b="0" lang="en-US" sz="1800" strike="noStrike" u="none">
                <a:solidFill>
                  <a:srgbClr val="000000"/>
                </a:solidFill>
                <a:uFillTx/>
                <a:latin typeface="Arial"/>
              </a:rPr>
              <a:t>    </a:t>
            </a:r>
            <a:r>
              <a:rPr b="0" lang="en-US" sz="1800" strike="noStrike" u="none">
                <a:solidFill>
                  <a:srgbClr val="000000"/>
                </a:solidFill>
                <a:uFillTx/>
                <a:latin typeface="Arial"/>
              </a:rPr>
              <a:t>&lt;&gt;</a:t>
            </a:r>
            <a:endParaRPr b="0" lang="en-US" sz="1800" strike="noStrike" u="none">
              <a:solidFill>
                <a:srgbClr val="000000"/>
              </a:solidFill>
              <a:uFillTx/>
              <a:latin typeface="Arial"/>
            </a:endParaRPr>
          </a:p>
          <a:p>
            <a:r>
              <a:rPr b="0" lang="en-US" sz="1800" strike="noStrike" u="none">
                <a:solidFill>
                  <a:srgbClr val="000000"/>
                </a:solidFill>
                <a:uFillTx/>
                <a:latin typeface="Arial"/>
              </a:rPr>
              <a:t>      </a:t>
            </a:r>
            <a:r>
              <a:rPr b="0" lang="en-US" sz="1800" strike="noStrike" u="none">
                <a:solidFill>
                  <a:srgbClr val="000000"/>
                </a:solidFill>
                <a:uFillTx/>
                <a:latin typeface="Arial"/>
              </a:rPr>
              <a:t>&lt;h1&gt;{number}&lt;/h1&gt;</a:t>
            </a:r>
            <a:endParaRPr b="0" lang="en-US" sz="1800" strike="noStrike" u="none">
              <a:solidFill>
                <a:srgbClr val="000000"/>
              </a:solidFill>
              <a:uFillTx/>
              <a:latin typeface="Arial"/>
            </a:endParaRPr>
          </a:p>
          <a:p>
            <a:r>
              <a:rPr b="0" lang="en-US" sz="1800" strike="noStrike" u="none">
                <a:solidFill>
                  <a:srgbClr val="000000"/>
                </a:solidFill>
                <a:uFillTx/>
                <a:latin typeface="Arial"/>
              </a:rPr>
              <a:t>      </a:t>
            </a:r>
            <a:r>
              <a:rPr b="0" lang="en-US" sz="1800" strike="noStrike" u="none">
                <a:solidFill>
                  <a:srgbClr val="000000"/>
                </a:solidFill>
                <a:uFillTx/>
                <a:latin typeface="Arial"/>
              </a:rPr>
              <a:t>&lt;button onClick={() =&gt; {</a:t>
            </a:r>
            <a:endParaRPr b="0" lang="en-US" sz="1800" strike="noStrike" u="none">
              <a:solidFill>
                <a:srgbClr val="000000"/>
              </a:solidFill>
              <a:uFillTx/>
              <a:latin typeface="Arial"/>
            </a:endParaRPr>
          </a:p>
          <a:p>
            <a:r>
              <a:rPr b="0" lang="en-US" sz="1800" strike="noStrike" u="none">
                <a:solidFill>
                  <a:srgbClr val="000000"/>
                </a:solidFill>
                <a:uFillTx/>
                <a:latin typeface="Arial"/>
              </a:rPr>
              <a:t>        </a:t>
            </a:r>
            <a:r>
              <a:rPr b="0" lang="en-US" sz="1800" strike="noStrike" u="none">
                <a:solidFill>
                  <a:srgbClr val="000000"/>
                </a:solidFill>
                <a:uFillTx/>
                <a:latin typeface="Arial"/>
              </a:rPr>
              <a:t>setNumber(number + 1);</a:t>
            </a:r>
            <a:endParaRPr b="0" lang="en-US" sz="1800" strike="noStrike" u="none">
              <a:solidFill>
                <a:srgbClr val="000000"/>
              </a:solidFill>
              <a:uFillTx/>
              <a:latin typeface="Arial"/>
            </a:endParaRPr>
          </a:p>
          <a:p>
            <a:r>
              <a:rPr b="0" lang="en-US" sz="1800" strike="noStrike" u="none">
                <a:solidFill>
                  <a:srgbClr val="000000"/>
                </a:solidFill>
                <a:uFillTx/>
                <a:latin typeface="Arial"/>
              </a:rPr>
              <a:t>        </a:t>
            </a:r>
            <a:r>
              <a:rPr b="0" lang="en-US" sz="1800" strike="noStrike" u="none">
                <a:solidFill>
                  <a:srgbClr val="000000"/>
                </a:solidFill>
                <a:uFillTx/>
                <a:latin typeface="Arial"/>
              </a:rPr>
              <a:t>setNumber(number + 1);</a:t>
            </a:r>
            <a:endParaRPr b="0" lang="en-US" sz="1800" strike="noStrike" u="none">
              <a:solidFill>
                <a:srgbClr val="000000"/>
              </a:solidFill>
              <a:uFillTx/>
              <a:latin typeface="Arial"/>
            </a:endParaRPr>
          </a:p>
          <a:p>
            <a:r>
              <a:rPr b="0" lang="en-US" sz="1800" strike="noStrike" u="none">
                <a:solidFill>
                  <a:srgbClr val="000000"/>
                </a:solidFill>
                <a:uFillTx/>
                <a:latin typeface="Arial"/>
              </a:rPr>
              <a:t>        </a:t>
            </a:r>
            <a:r>
              <a:rPr b="0" lang="en-US" sz="1800" strike="noStrike" u="none">
                <a:solidFill>
                  <a:srgbClr val="000000"/>
                </a:solidFill>
                <a:uFillTx/>
                <a:latin typeface="Arial"/>
              </a:rPr>
              <a:t>setNumber(number + 1);</a:t>
            </a:r>
            <a:endParaRPr b="0" lang="en-US" sz="1800" strike="noStrike" u="none">
              <a:solidFill>
                <a:srgbClr val="000000"/>
              </a:solidFill>
              <a:uFillTx/>
              <a:latin typeface="Arial"/>
            </a:endParaRPr>
          </a:p>
          <a:p>
            <a:r>
              <a:rPr b="0" lang="en-US" sz="1800" strike="noStrike" u="none">
                <a:solidFill>
                  <a:srgbClr val="000000"/>
                </a:solidFill>
                <a:uFillTx/>
                <a:latin typeface="Arial"/>
              </a:rPr>
              <a:t>      </a:t>
            </a:r>
            <a:r>
              <a:rPr b="0" lang="en-US" sz="1800" strike="noStrike" u="none">
                <a:solidFill>
                  <a:srgbClr val="000000"/>
                </a:solidFill>
                <a:uFillTx/>
                <a:latin typeface="Arial"/>
              </a:rPr>
              <a:t>}}&gt;+3&lt;/button&gt;</a:t>
            </a:r>
            <a:endParaRPr b="0" lang="en-US" sz="1800" strike="noStrike" u="none">
              <a:solidFill>
                <a:srgbClr val="000000"/>
              </a:solidFill>
              <a:uFillTx/>
              <a:latin typeface="Arial"/>
            </a:endParaRPr>
          </a:p>
          <a:p>
            <a:r>
              <a:rPr b="0" lang="en-US" sz="1800" strike="noStrike" u="none">
                <a:solidFill>
                  <a:srgbClr val="000000"/>
                </a:solidFill>
                <a:uFillTx/>
                <a:latin typeface="Arial"/>
              </a:rPr>
              <a:t>    </a:t>
            </a:r>
            <a:r>
              <a:rPr b="0" lang="en-US" sz="1800" strike="noStrike" u="none">
                <a:solidFill>
                  <a:srgbClr val="000000"/>
                </a:solidFill>
                <a:uFillTx/>
                <a:latin typeface="Arial"/>
              </a:rPr>
              <a:t>&lt;/&gt;</a:t>
            </a:r>
            <a:endParaRPr b="0" lang="en-US" sz="1800" strike="noStrike" u="none">
              <a:solidFill>
                <a:srgbClr val="000000"/>
              </a:solidFill>
              <a:uFillTx/>
              <a:latin typeface="Arial"/>
            </a:endParaRPr>
          </a:p>
          <a:p>
            <a:r>
              <a:rPr b="0" lang="en-US" sz="1800" strike="noStrike" u="none">
                <a:solidFill>
                  <a:srgbClr val="000000"/>
                </a:solidFill>
                <a:uFillTx/>
                <a:latin typeface="Arial"/>
              </a:rPr>
              <a:t>  </a:t>
            </a:r>
            <a:r>
              <a:rPr b="0" lang="en-US" sz="1800" strike="noStrike" u="none">
                <a:solidFill>
                  <a:srgbClr val="000000"/>
                </a:solidFill>
                <a:uFillTx/>
                <a:latin typeface="Arial"/>
              </a:rPr>
              <a:t>)</a:t>
            </a:r>
            <a:endParaRPr b="0" lang="en-US" sz="1800" strike="noStrike" u="none">
              <a:solidFill>
                <a:srgbClr val="000000"/>
              </a:solidFill>
              <a:uFillTx/>
              <a:latin typeface="Arial"/>
            </a:endParaRPr>
          </a:p>
          <a:p>
            <a:r>
              <a:rPr b="0" lang="en-US" sz="1800" strike="noStrike" u="none">
                <a:solidFill>
                  <a:srgbClr val="000000"/>
                </a:solidFill>
                <a:uFillTx/>
                <a:latin typeface="Arial"/>
              </a:rPr>
              <a:t>}</a:t>
            </a:r>
            <a:endParaRPr b="0" lang="en-US" sz="1800" strike="noStrike" u="none">
              <a:solidFill>
                <a:srgbClr val="000000"/>
              </a:solidFill>
              <a:uFillTx/>
              <a:latin typeface="Arial"/>
            </a:endParaRPr>
          </a:p>
        </p:txBody>
      </p:sp>
      <p:sp>
        <p:nvSpPr>
          <p:cNvPr id="31" name=""/>
          <p:cNvSpPr txBox="1"/>
          <p:nvPr/>
        </p:nvSpPr>
        <p:spPr>
          <a:xfrm>
            <a:off x="529920" y="0"/>
            <a:ext cx="9071280" cy="946080"/>
          </a:xfrm>
          <a:prstGeom prst="rect">
            <a:avLst/>
          </a:prstGeom>
          <a:noFill/>
          <a:ln w="0">
            <a:noFill/>
          </a:ln>
        </p:spPr>
        <p:txBody>
          <a:bodyPr lIns="0" rIns="0" tIns="0" bIns="0" anchor="ctr">
            <a:noAutofit/>
          </a:bodyPr>
          <a:p>
            <a:pPr algn="ctr"/>
            <a:r>
              <a:rPr b="0" lang="en-US" sz="4400" strike="noStrike" u="none">
                <a:solidFill>
                  <a:srgbClr val="000000"/>
                </a:solidFill>
                <a:uFillTx/>
                <a:latin typeface="Arial"/>
              </a:rPr>
              <a:t>State Update Batching</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158</TotalTime>
  <Application>LibreOffice/24.8.5.2$Windows_X86_64 LibreOffice_project/fddf2685c70b461e7832239a0162a77216259f22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2025-03-12T19:01:50Z</dcterms:created>
  <dc:creator/>
  <dc:description/>
  <dc:language>en-US</dc:language>
  <cp:lastModifiedBy/>
  <dcterms:modified xsi:type="dcterms:W3CDTF">2025-03-13T21:29:14Z</dcterms:modified>
  <cp:revision>56</cp:revision>
  <dc:subject/>
  <dc:title/>
</cp:coreProperties>
</file>

<file path=docProps/custom.xml><?xml version="1.0" encoding="utf-8"?>
<Properties xmlns="http://schemas.openxmlformats.org/officeDocument/2006/custom-properties" xmlns:vt="http://schemas.openxmlformats.org/officeDocument/2006/docPropsVTypes"/>
</file>