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Caveat"/>
      <p:regular r:id="rId28"/>
      <p:bold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i/uNQDZtJXDGb8GmAfhJXGgLUJ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ve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Single java jar file</a:t>
            </a:r>
            <a:endParaRPr/>
          </a:p>
        </p:txBody>
      </p:sp>
      <p:sp>
        <p:nvSpPr>
          <p:cNvPr id="193" name="Google Shape;19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bb5e69be0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3bb5e69be0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Single java jar file</a:t>
            </a:r>
            <a:endParaRPr/>
          </a:p>
        </p:txBody>
      </p:sp>
      <p:sp>
        <p:nvSpPr>
          <p:cNvPr id="200" name="Google Shape;200;g33bb5e69be0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bb5e69be0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3bb5e69be0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Example: Single java jar file</a:t>
            </a:r>
            <a:endParaRPr/>
          </a:p>
        </p:txBody>
      </p:sp>
      <p:sp>
        <p:nvSpPr>
          <p:cNvPr id="207" name="Google Shape;207;g33bb5e69be0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Can you use API with monolith?</a:t>
            </a:r>
            <a:endParaRPr/>
          </a:p>
        </p:txBody>
      </p:sp>
      <p:sp>
        <p:nvSpPr>
          <p:cNvPr id="214" name="Google Shape;21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83fab86c5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3" name="Google Shape;233;g3383fab86c5_0_4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83fab86c5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3383fab86c5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83fab86c5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g3383fab86c5_0_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383fab86c5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3383fab86c5_0_8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383fab86c5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3383fab86c5_0_10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bb5e69be0_0_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bb5e69be0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3bb5e69be0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83fab86c5_0_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83fab86c5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383fab86c5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3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3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40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4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4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4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42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42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42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42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42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42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2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4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4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43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08" name="Google Shape;108;p43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43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43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11" name="Google Shape;111;p43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43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43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114" name="Google Shape;114;p43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43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3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4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4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4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33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36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1960"/>
              </a:srgbClr>
            </a:outerShdw>
          </a:effectLst>
        </p:spPr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8039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5882"/>
                </a:srgbClr>
              </a:gs>
              <a:gs pos="36000">
                <a:srgbClr val="E8F5FB">
                  <a:alpha val="5098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12941"/>
                </a:srgbClr>
              </a:gs>
              <a:gs pos="36000">
                <a:srgbClr val="E8F5FB">
                  <a:alpha val="5882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7843"/>
                </a:srgbClr>
              </a:gs>
              <a:gs pos="36000">
                <a:srgbClr val="E8F5FB">
                  <a:alpha val="3921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10196"/>
                </a:srgbClr>
              </a:gs>
              <a:gs pos="36000">
                <a:srgbClr val="E8F5FB">
                  <a:alpha val="9019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7058"/>
                </a:srgbClr>
              </a:gs>
              <a:gs pos="36000">
                <a:srgbClr val="E8F5FB">
                  <a:alpha val="7058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3921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7843"/>
              </a:srgbClr>
            </a:outerShdw>
          </a:effectLst>
        </p:spPr>
      </p:pic>
      <p:sp>
        <p:nvSpPr>
          <p:cNvPr id="19" name="Google Shape;19;p28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1176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react.dev" TargetMode="External"/><Relationship Id="rId4" Type="http://schemas.openxmlformats.org/officeDocument/2006/relationships/hyperlink" Target="https://scrimba.com/learn/learnreact" TargetMode="External"/><Relationship Id="rId5" Type="http://schemas.openxmlformats.org/officeDocument/2006/relationships/hyperlink" Target="https://www.roadtoreact.com" TargetMode="External"/><Relationship Id="rId6" Type="http://schemas.openxmlformats.org/officeDocument/2006/relationships/hyperlink" Target="https://www.roadtoreact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/>
              <a:t>React</a:t>
            </a:r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066800" y="3362325"/>
            <a:ext cx="7623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3257000" y="3697725"/>
            <a:ext cx="4557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Introduction + JSX + Routes</a:t>
            </a:r>
            <a:endParaRPr sz="2200"/>
          </a:p>
        </p:txBody>
      </p:sp>
      <p:sp>
        <p:nvSpPr>
          <p:cNvPr id="137" name="Google Shape;137;p1"/>
          <p:cNvSpPr txBox="1"/>
          <p:nvPr/>
        </p:nvSpPr>
        <p:spPr>
          <a:xfrm>
            <a:off x="2106850" y="45053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200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Mahhek Tahir</a:t>
            </a:r>
            <a:endParaRPr b="1" i="1" sz="32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REACT Event Handling</a:t>
            </a:r>
            <a:endParaRPr/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304800" y="1321975"/>
            <a:ext cx="85344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function ButtonComponent()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function handleClick() {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	alert("Button clicked!");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  return &lt;button onClick={handleClick}&gt;Click Me&lt;/button&gt;;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Events are camelCased</a:t>
            </a:r>
            <a:r>
              <a:rPr lang="en-US"/>
              <a:t> → Instead of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en-US"/>
              <a:t>, use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Use function references, not strings</a:t>
            </a:r>
            <a:r>
              <a:rPr lang="en-US"/>
              <a:t> → Instead of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onclick="myFunction()"</a:t>
            </a:r>
            <a:r>
              <a:rPr lang="en-US"/>
              <a:t>, use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onClick={myFunction}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event.preventDefault()</a:t>
            </a:r>
            <a:r>
              <a:rPr b="1" lang="en-US"/>
              <a:t> is needed</a:t>
            </a:r>
            <a:r>
              <a:rPr lang="en-US"/>
              <a:t> → In React, you must call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event.preventDefault()</a:t>
            </a:r>
            <a:r>
              <a:rPr lang="en-US"/>
              <a:t> manually for form submissions or link clicks.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bb5e69be0_0_3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REACT Form Submission</a:t>
            </a:r>
            <a:endParaRPr/>
          </a:p>
        </p:txBody>
      </p:sp>
      <p:sp>
        <p:nvSpPr>
          <p:cNvPr id="203" name="Google Shape;203;g33bb5e69be0_0_3"/>
          <p:cNvSpPr txBox="1"/>
          <p:nvPr>
            <p:ph idx="1" type="body"/>
          </p:nvPr>
        </p:nvSpPr>
        <p:spPr>
          <a:xfrm>
            <a:off x="304800" y="1321975"/>
            <a:ext cx="8534400" cy="25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function FormComponent() {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function handleSubmit(event) {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event.preventDefault();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alert("Form submitted!");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return (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&lt;form onSubmit={handleSubmit}&gt;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	&lt;button type="submit"&gt;Submit&lt;/button&gt;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	&lt;/form&gt;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bb5e69be0_0_1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Events</a:t>
            </a:r>
            <a:endParaRPr/>
          </a:p>
        </p:txBody>
      </p:sp>
      <p:pic>
        <p:nvPicPr>
          <p:cNvPr id="210" name="Google Shape;210;g33bb5e69be0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64225" y="1483900"/>
            <a:ext cx="9472451" cy="26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REACT Router</a:t>
            </a:r>
            <a:endParaRPr/>
          </a:p>
        </p:txBody>
      </p:sp>
      <p:sp>
        <p:nvSpPr>
          <p:cNvPr id="217" name="Google Shape;217;p12"/>
          <p:cNvSpPr txBox="1"/>
          <p:nvPr>
            <p:ph idx="1" type="body"/>
          </p:nvPr>
        </p:nvSpPr>
        <p:spPr>
          <a:xfrm>
            <a:off x="827700" y="1676401"/>
            <a:ext cx="6711654" cy="45720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5454"/>
              <a:buNone/>
            </a:pPr>
            <a:r>
              <a:rPr b="1" lang="en-US" sz="2200"/>
              <a:t>React Router makes your React app work like a multi-page website while staying fast &amp; interactive!</a:t>
            </a:r>
            <a:endParaRPr b="1" sz="2200"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5454"/>
              <a:buNone/>
            </a:pPr>
            <a:r>
              <a:t/>
            </a:r>
            <a:endParaRPr b="1" sz="2200"/>
          </a:p>
          <a:p>
            <a:pPr indent="0" lvl="1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65454"/>
              <a:buNone/>
            </a:pPr>
            <a:r>
              <a:rPr b="1" i="1" lang="en-US" sz="2200"/>
              <a:t>IMPORTANT: npm install react-router-dom</a:t>
            </a:r>
            <a:endParaRPr b="1" i="1"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2200"/>
              <a:t>Think of a </a:t>
            </a:r>
            <a:r>
              <a:rPr b="1" lang="en-US" sz="2200"/>
              <a:t>website</a:t>
            </a:r>
            <a:r>
              <a:rPr lang="en-US" sz="2200"/>
              <a:t>. It has different pages:</a:t>
            </a:r>
            <a:endParaRPr sz="2200"/>
          </a:p>
          <a:p>
            <a:pPr indent="-35782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2200"/>
              <a:t>Home</a:t>
            </a:r>
            <a:r>
              <a:rPr lang="en-US" sz="2200"/>
              <a:t> →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78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2200"/>
              <a:t>About</a:t>
            </a:r>
            <a:r>
              <a:rPr lang="en-US" sz="2200"/>
              <a:t> →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/about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578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b="1" lang="en-US" sz="2200"/>
              <a:t>Contact</a:t>
            </a:r>
            <a:r>
              <a:rPr lang="en-US" sz="2200"/>
              <a:t> →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/contact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When you click on a link, the page </a:t>
            </a:r>
            <a:r>
              <a:rPr b="1" lang="en-US" sz="2200"/>
              <a:t>changes without reloading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/>
              <a:t>React Router helps React apps do this!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1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65454"/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Benefits</a:t>
            </a:r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534550" y="1477350"/>
            <a:ext cx="8523900" cy="30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By default, React is </a:t>
            </a:r>
            <a:r>
              <a:rPr b="1" lang="en-US" sz="2600">
                <a:solidFill>
                  <a:schemeClr val="dk1"/>
                </a:solidFill>
              </a:rPr>
              <a:t>just one page</a:t>
            </a:r>
            <a:r>
              <a:rPr lang="en-US" sz="2600">
                <a:solidFill>
                  <a:schemeClr val="dk1"/>
                </a:solidFill>
              </a:rPr>
              <a:t> (a Single Page Application - SPA). Without React Router, it would always show the </a:t>
            </a:r>
            <a:r>
              <a:rPr b="1" lang="en-US" sz="2600">
                <a:solidFill>
                  <a:schemeClr val="dk1"/>
                </a:solidFill>
              </a:rPr>
              <a:t>same</a:t>
            </a:r>
            <a:r>
              <a:rPr lang="en-US" sz="2600">
                <a:solidFill>
                  <a:schemeClr val="dk1"/>
                </a:solidFill>
              </a:rPr>
              <a:t> component, even if the URL changes.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600">
                <a:solidFill>
                  <a:schemeClr val="dk1"/>
                </a:solidFill>
              </a:rPr>
              <a:t>React Router allows different components to show for different URLs!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"/>
          <p:cNvSpPr txBox="1"/>
          <p:nvPr>
            <p:ph type="title"/>
          </p:nvPr>
        </p:nvSpPr>
        <p:spPr>
          <a:xfrm>
            <a:off x="10" y="-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Installing </a:t>
            </a:r>
            <a:r>
              <a:rPr lang="en-US"/>
              <a:t>REACT Routers</a:t>
            </a:r>
            <a:endParaRPr/>
          </a:p>
        </p:txBody>
      </p:sp>
      <p:sp>
        <p:nvSpPr>
          <p:cNvPr id="229" name="Google Shape;229;p14"/>
          <p:cNvSpPr txBox="1"/>
          <p:nvPr/>
        </p:nvSpPr>
        <p:spPr>
          <a:xfrm>
            <a:off x="0" y="806700"/>
            <a:ext cx="9019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First, install React Router using: 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npm install react-router-dom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30" name="Google Shape;23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56500"/>
            <a:ext cx="8502626" cy="431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83fab86c5_0_49"/>
          <p:cNvSpPr txBox="1"/>
          <p:nvPr>
            <p:ph type="title"/>
          </p:nvPr>
        </p:nvSpPr>
        <p:spPr>
          <a:xfrm>
            <a:off x="10" y="-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REACT Routers Use</a:t>
            </a:r>
            <a:endParaRPr/>
          </a:p>
        </p:txBody>
      </p:sp>
      <p:sp>
        <p:nvSpPr>
          <p:cNvPr id="236" name="Google Shape;236;g3383fab86c5_0_49"/>
          <p:cNvSpPr txBox="1"/>
          <p:nvPr/>
        </p:nvSpPr>
        <p:spPr>
          <a:xfrm>
            <a:off x="0" y="631725"/>
            <a:ext cx="9019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Example: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App.js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  <p:pic>
        <p:nvPicPr>
          <p:cNvPr id="237" name="Google Shape;237;g3383fab86c5_0_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5" y="1123525"/>
            <a:ext cx="8551648" cy="573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83fab86c5_0_57"/>
          <p:cNvSpPr txBox="1"/>
          <p:nvPr>
            <p:ph type="title"/>
          </p:nvPr>
        </p:nvSpPr>
        <p:spPr>
          <a:xfrm>
            <a:off x="10" y="-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REACT Routers Use</a:t>
            </a:r>
            <a:endParaRPr/>
          </a:p>
        </p:txBody>
      </p:sp>
      <p:sp>
        <p:nvSpPr>
          <p:cNvPr id="243" name="Google Shape;243;g3383fab86c5_0_57"/>
          <p:cNvSpPr txBox="1"/>
          <p:nvPr/>
        </p:nvSpPr>
        <p:spPr>
          <a:xfrm>
            <a:off x="0" y="631725"/>
            <a:ext cx="90198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Example: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Navbar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.js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This is a separate </a:t>
            </a:r>
            <a:r>
              <a:rPr b="1" lang="en-US" sz="1600">
                <a:solidFill>
                  <a:schemeClr val="dk1"/>
                </a:solidFill>
              </a:rPr>
              <a:t>component</a:t>
            </a:r>
            <a:r>
              <a:rPr lang="en-US" sz="1600">
                <a:solidFill>
                  <a:schemeClr val="dk1"/>
                </a:solidFill>
              </a:rPr>
              <a:t> for easy reuse.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Use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&lt;Link&gt;</a:t>
            </a:r>
            <a:r>
              <a:rPr lang="en-US" sz="1600">
                <a:solidFill>
                  <a:schemeClr val="dk1"/>
                </a:solidFill>
              </a:rPr>
              <a:t> instead of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&lt;a&gt;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Problem:</a:t>
            </a:r>
            <a:r>
              <a:rPr lang="en-US" sz="1600">
                <a:solidFill>
                  <a:schemeClr val="dk1"/>
                </a:solidFill>
              </a:rPr>
              <a:t> The page </a:t>
            </a:r>
            <a:r>
              <a:rPr b="1" lang="en-US" sz="1600">
                <a:solidFill>
                  <a:schemeClr val="dk1"/>
                </a:solidFill>
              </a:rPr>
              <a:t>reloads</a:t>
            </a:r>
            <a:r>
              <a:rPr lang="en-US" sz="1600">
                <a:solidFill>
                  <a:schemeClr val="dk1"/>
                </a:solidFill>
              </a:rPr>
              <a:t> every time a user clicks the link.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</a:rPr>
              <a:t>Solution:</a:t>
            </a:r>
            <a:r>
              <a:rPr lang="en-US" sz="1600">
                <a:solidFill>
                  <a:schemeClr val="dk1"/>
                </a:solidFill>
              </a:rPr>
              <a:t> React Router provides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&lt;Link&gt;</a:t>
            </a:r>
            <a:r>
              <a:rPr lang="en-US" sz="1600">
                <a:solidFill>
                  <a:schemeClr val="dk1"/>
                </a:solidFill>
              </a:rPr>
              <a:t>, which </a:t>
            </a:r>
            <a:r>
              <a:rPr b="1" lang="en-US" sz="1600">
                <a:solidFill>
                  <a:schemeClr val="dk1"/>
                </a:solidFill>
              </a:rPr>
              <a:t>updates the URL without a full page reload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244" name="Google Shape;244;g3383fab86c5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7225" y="2415225"/>
            <a:ext cx="4950275" cy="3912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383fab86c5_0_69"/>
          <p:cNvSpPr txBox="1"/>
          <p:nvPr>
            <p:ph type="title"/>
          </p:nvPr>
        </p:nvSpPr>
        <p:spPr>
          <a:xfrm>
            <a:off x="10" y="-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REACT Routers Use</a:t>
            </a:r>
            <a:endParaRPr/>
          </a:p>
        </p:txBody>
      </p:sp>
      <p:sp>
        <p:nvSpPr>
          <p:cNvPr id="250" name="Google Shape;250;g3383fab86c5_0_69"/>
          <p:cNvSpPr txBox="1"/>
          <p:nvPr/>
        </p:nvSpPr>
        <p:spPr>
          <a:xfrm>
            <a:off x="0" y="631725"/>
            <a:ext cx="9019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Example: </a:t>
            </a:r>
            <a:r>
              <a:rPr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Home.js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1" name="Google Shape;251;g3383fab86c5_0_69"/>
          <p:cNvSpPr txBox="1"/>
          <p:nvPr/>
        </p:nvSpPr>
        <p:spPr>
          <a:xfrm>
            <a:off x="45800" y="2955075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✅ </a:t>
            </a:r>
            <a:r>
              <a:rPr b="1" lang="en-US" sz="1100">
                <a:solidFill>
                  <a:schemeClr val="dk1"/>
                </a:solidFill>
              </a:rPr>
              <a:t>Example: </a:t>
            </a:r>
            <a:r>
              <a:rPr b="1" lang="en-U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About.js</a:t>
            </a:r>
            <a:endParaRPr/>
          </a:p>
        </p:txBody>
      </p:sp>
      <p:pic>
        <p:nvPicPr>
          <p:cNvPr id="252" name="Google Shape;252;g3383fab86c5_0_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500" y="936875"/>
            <a:ext cx="6010405" cy="20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3383fab86c5_0_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00" y="3429000"/>
            <a:ext cx="6521575" cy="225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"/>
          <p:cNvSpPr txBox="1"/>
          <p:nvPr>
            <p:ph type="title"/>
          </p:nvPr>
        </p:nvSpPr>
        <p:spPr>
          <a:xfrm>
            <a:off x="475535" y="1871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Dynamic Routes</a:t>
            </a:r>
            <a:endParaRPr/>
          </a:p>
        </p:txBody>
      </p:sp>
      <p:sp>
        <p:nvSpPr>
          <p:cNvPr id="259" name="Google Shape;259;p16"/>
          <p:cNvSpPr txBox="1"/>
          <p:nvPr/>
        </p:nvSpPr>
        <p:spPr>
          <a:xfrm>
            <a:off x="595325" y="949325"/>
            <a:ext cx="8077800" cy="30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useParams() for Dynamic Routes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solidFill>
                  <a:schemeClr val="dk1"/>
                </a:solidFill>
              </a:rPr>
              <a:t>The 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useParams()</a:t>
            </a:r>
            <a:r>
              <a:rPr lang="en-US" sz="1900">
                <a:solidFill>
                  <a:schemeClr val="dk1"/>
                </a:solidFill>
              </a:rPr>
              <a:t> hook allows us to access </a:t>
            </a:r>
            <a:r>
              <a:rPr b="1" lang="en-US" sz="1900">
                <a:solidFill>
                  <a:schemeClr val="dk1"/>
                </a:solidFill>
              </a:rPr>
              <a:t>route parameters</a:t>
            </a:r>
            <a:r>
              <a:rPr lang="en-US" sz="1900">
                <a:solidFill>
                  <a:schemeClr val="dk1"/>
                </a:solidFill>
              </a:rPr>
              <a:t> from the URL.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🔹 </a:t>
            </a:r>
            <a:r>
              <a:rPr b="1" lang="en-US" sz="1900">
                <a:solidFill>
                  <a:schemeClr val="dk1"/>
                </a:solidFill>
              </a:rPr>
              <a:t>Example:</a:t>
            </a:r>
            <a:r>
              <a:rPr lang="en-US" sz="1900">
                <a:solidFill>
                  <a:schemeClr val="dk1"/>
                </a:solidFill>
              </a:rPr>
              <a:t> If your URL is 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/user/5</a:t>
            </a:r>
            <a:r>
              <a:rPr lang="en-US" sz="1900">
                <a:solidFill>
                  <a:schemeClr val="dk1"/>
                </a:solidFill>
              </a:rPr>
              <a:t>, then </a:t>
            </a:r>
            <a:r>
              <a:rPr lang="en-US" sz="1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5</a:t>
            </a:r>
            <a:r>
              <a:rPr lang="en-US" sz="1900">
                <a:solidFill>
                  <a:schemeClr val="dk1"/>
                </a:solidFill>
              </a:rPr>
              <a:t> is the </a:t>
            </a:r>
            <a:r>
              <a:rPr b="1" lang="en-US" sz="1900">
                <a:solidFill>
                  <a:schemeClr val="dk1"/>
                </a:solidFill>
              </a:rPr>
              <a:t>dynamic parameter</a:t>
            </a:r>
            <a:r>
              <a:rPr lang="en-US" sz="1900">
                <a:solidFill>
                  <a:schemeClr val="dk1"/>
                </a:solidFill>
              </a:rPr>
              <a:t> (User ID).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&lt;Route path="/user/:id" element={&lt;User /&gt;} /&gt; </a:t>
            </a:r>
            <a:r>
              <a:rPr lang="en-US" sz="1900">
                <a:solidFill>
                  <a:srgbClr val="188038"/>
                </a:solidFill>
              </a:rPr>
              <a:t>{/* Dynamic Route *</a:t>
            </a:r>
            <a:r>
              <a:rPr lang="en-US" sz="1900">
                <a:solidFill>
                  <a:schemeClr val="dk1"/>
                </a:solidFill>
              </a:rPr>
              <a:t>/}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&lt;Link to="/user/5"&gt;Go to User 5&lt;/Link&gt; </a:t>
            </a:r>
            <a:r>
              <a:rPr lang="en-US" sz="1900">
                <a:solidFill>
                  <a:srgbClr val="188038"/>
                </a:solidFill>
              </a:rPr>
              <a:t>{/* Link with Dynamic ID */}</a:t>
            </a:r>
            <a:endParaRPr sz="1900">
              <a:solidFill>
                <a:srgbClr val="188038"/>
              </a:solidFill>
            </a:endParaRPr>
          </a:p>
        </p:txBody>
      </p:sp>
      <p:pic>
        <p:nvPicPr>
          <p:cNvPr id="260" name="Google Shape;26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25" y="4079998"/>
            <a:ext cx="5313000" cy="2108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/>
          <p:nvPr>
            <p:ph type="title"/>
          </p:nvPr>
        </p:nvSpPr>
        <p:spPr>
          <a:xfrm>
            <a:off x="152400" y="304800"/>
            <a:ext cx="738769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What is REACT</a:t>
            </a:r>
            <a:endParaRPr/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577000" y="1350375"/>
            <a:ext cx="7684200" cy="3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A JavaScript library for building user interfaces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Developed and maintained by Facebook (Meta)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Component-based and declarative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Used for building Single Page Applications (SPAs)</a:t>
            </a:r>
            <a:endParaRPr sz="2200"/>
          </a:p>
          <a:p>
            <a:pPr indent="-18034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6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383fab86c5_0_89"/>
          <p:cNvSpPr txBox="1"/>
          <p:nvPr>
            <p:ph type="title"/>
          </p:nvPr>
        </p:nvSpPr>
        <p:spPr>
          <a:xfrm>
            <a:off x="475535" y="1871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 sz="3300"/>
              <a:t>Redirect </a:t>
            </a:r>
            <a:r>
              <a:rPr lang="en-US" sz="3300"/>
              <a:t>Programmatically</a:t>
            </a:r>
            <a:endParaRPr b="1" sz="3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t/>
            </a:r>
            <a:endParaRPr sz="3300"/>
          </a:p>
        </p:txBody>
      </p:sp>
      <p:sp>
        <p:nvSpPr>
          <p:cNvPr id="266" name="Google Shape;266;g3383fab86c5_0_89"/>
          <p:cNvSpPr txBox="1"/>
          <p:nvPr/>
        </p:nvSpPr>
        <p:spPr>
          <a:xfrm>
            <a:off x="595325" y="949325"/>
            <a:ext cx="8077800" cy="31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The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useNavigate()</a:t>
            </a:r>
            <a:r>
              <a:rPr lang="en-US" sz="2200">
                <a:solidFill>
                  <a:schemeClr val="dk1"/>
                </a:solidFill>
              </a:rPr>
              <a:t> hook is used </a:t>
            </a:r>
            <a:r>
              <a:rPr b="1" lang="en-US" sz="2200">
                <a:solidFill>
                  <a:schemeClr val="dk1"/>
                </a:solidFill>
              </a:rPr>
              <a:t>to programmatically redirect</a:t>
            </a:r>
            <a:r>
              <a:rPr lang="en-US" sz="2200">
                <a:solidFill>
                  <a:schemeClr val="dk1"/>
                </a:solidFill>
              </a:rPr>
              <a:t> users.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</a:rPr>
              <a:t>Example Use Cases</a:t>
            </a:r>
            <a:endParaRPr b="1"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Redirect after form submission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Redirect when a condition is met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Redirect with dynamic parameters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67" name="Google Shape;267;g3383fab86c5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584025"/>
            <a:ext cx="8839203" cy="2362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383fab86c5_0_101"/>
          <p:cNvSpPr txBox="1"/>
          <p:nvPr>
            <p:ph type="title"/>
          </p:nvPr>
        </p:nvSpPr>
        <p:spPr>
          <a:xfrm>
            <a:off x="475535" y="1871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 sz="3300"/>
              <a:t>Redirect</a:t>
            </a:r>
            <a:endParaRPr b="1" sz="3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t/>
            </a:r>
            <a:endParaRPr sz="3300"/>
          </a:p>
        </p:txBody>
      </p:sp>
      <p:sp>
        <p:nvSpPr>
          <p:cNvPr id="273" name="Google Shape;273;g3383fab86c5_0_101"/>
          <p:cNvSpPr txBox="1"/>
          <p:nvPr/>
        </p:nvSpPr>
        <p:spPr>
          <a:xfrm>
            <a:off x="595325" y="949325"/>
            <a:ext cx="807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274" name="Google Shape;274;g3383fab86c5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100" y="762981"/>
            <a:ext cx="6830572" cy="4965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3bb5e69be0_0_18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Helping Material</a:t>
            </a:r>
            <a:endParaRPr/>
          </a:p>
        </p:txBody>
      </p:sp>
      <p:sp>
        <p:nvSpPr>
          <p:cNvPr id="281" name="Google Shape;281;g33bb5e69be0_0_18"/>
          <p:cNvSpPr txBox="1"/>
          <p:nvPr>
            <p:ph idx="1" type="body"/>
          </p:nvPr>
        </p:nvSpPr>
        <p:spPr>
          <a:xfrm>
            <a:off x="0" y="1246725"/>
            <a:ext cx="8878800" cy="4934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/>
              <a:t>React Official Documentation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https://react.dev</a:t>
            </a:r>
            <a:endParaRPr u="sng">
              <a:solidFill>
                <a:schemeClr val="hlink"/>
              </a:solidFill>
            </a:endParaRPr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/>
              <a:t>The best official guide to learn React.</a:t>
            </a:r>
            <a:endParaRPr/>
          </a:p>
          <a:p>
            <a:pPr indent="-3556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/>
              <a:t>Covers </a:t>
            </a:r>
            <a:r>
              <a:rPr b="1" lang="en-US"/>
              <a:t>JSX, components, state, props, hooks, and routing</a:t>
            </a:r>
            <a:r>
              <a:rPr lang="en-US"/>
              <a:t>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/>
              <a:t>Full Modern React Course (Scrimba)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https://scrimba.com/learn/learnreact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/>
              <a:t>Th</a:t>
            </a:r>
            <a:r>
              <a:rPr b="1" lang="en-US"/>
              <a:t>e Road to React (Free Book Sample)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🔗</a:t>
            </a:r>
            <a:r>
              <a:rPr lang="en-US">
                <a:uFill>
                  <a:noFill/>
                </a:uFill>
                <a:hlinkClick r:id="rId5"/>
              </a:rPr>
              <a:t> </a:t>
            </a:r>
            <a:r>
              <a:rPr lang="en-US" u="sng">
                <a:solidFill>
                  <a:schemeClr val="hlink"/>
                </a:solidFill>
                <a:hlinkClick r:id="rId6"/>
              </a:rPr>
              <a:t>https://www.roadtoreact.com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2000"/>
              <a:buAutoNum type="arabicPeriod"/>
            </a:pPr>
            <a:r>
              <a:rPr b="1" lang="en-US"/>
              <a:t>FreeCodeCamp’s Open-Source React Course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https://www.freecodecamp.org/learn/front-end-development-libraries/react/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/>
              <a:t>Open-source </a:t>
            </a:r>
            <a:r>
              <a:rPr b="1" lang="en-US"/>
              <a:t>interactive React course</a:t>
            </a:r>
            <a:r>
              <a:rPr lang="en-US"/>
              <a:t>.</a:t>
            </a:r>
            <a:endParaRPr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/>
              <a:t>Covers </a:t>
            </a:r>
            <a:r>
              <a:rPr b="1" lang="en-US"/>
              <a:t>functional components, class components, and Redux</a:t>
            </a:r>
            <a:r>
              <a:rPr lang="en-U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Why use REACT?</a:t>
            </a:r>
            <a:endParaRPr/>
          </a:p>
        </p:txBody>
      </p:sp>
      <p:sp>
        <p:nvSpPr>
          <p:cNvPr id="149" name="Google Shape;149;p3"/>
          <p:cNvSpPr txBox="1"/>
          <p:nvPr>
            <p:ph idx="1" type="body"/>
          </p:nvPr>
        </p:nvSpPr>
        <p:spPr>
          <a:xfrm>
            <a:off x="152400" y="2052925"/>
            <a:ext cx="8915400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6" lvl="0" marL="342906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/>
              <a:t>Component-based architecture</a:t>
            </a:r>
            <a:r>
              <a:rPr lang="en-US" sz="3500"/>
              <a:t> (reusable UI elements)</a:t>
            </a:r>
            <a:endParaRPr sz="3500"/>
          </a:p>
          <a:p>
            <a:pPr indent="-241306" lvl="0" marL="342906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/>
              <a:t>Virtual DOM</a:t>
            </a:r>
            <a:r>
              <a:rPr lang="en-US" sz="3500"/>
              <a:t> for efficient updates</a:t>
            </a:r>
            <a:endParaRPr sz="3500"/>
          </a:p>
          <a:p>
            <a:pPr indent="-241306" lvl="0" marL="342906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/>
              <a:t>Fast rendering</a:t>
            </a:r>
            <a:endParaRPr sz="3500"/>
          </a:p>
          <a:p>
            <a:pPr indent="-241306" lvl="0" marL="342906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/>
              <a:t>Strong community support</a:t>
            </a:r>
            <a:endParaRPr b="1" sz="3500"/>
          </a:p>
          <a:p>
            <a:pPr indent="-241306" lvl="0" marL="342906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2600">
              <a:solidFill>
                <a:srgbClr val="4249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Setting up REACT</a:t>
            </a:r>
            <a:endParaRPr/>
          </a:p>
        </p:txBody>
      </p:sp>
      <p:sp>
        <p:nvSpPr>
          <p:cNvPr id="156" name="Google Shape;156;p4"/>
          <p:cNvSpPr txBox="1"/>
          <p:nvPr/>
        </p:nvSpPr>
        <p:spPr>
          <a:xfrm>
            <a:off x="544275" y="1452925"/>
            <a:ext cx="8222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Install Node.js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Create a new React app: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npx create-react-app my-app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cd my-app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-US" sz="2200"/>
              <a:t>npm start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>
                <a:solidFill>
                  <a:schemeClr val="dk1"/>
                </a:solidFill>
              </a:rPr>
              <a:t>Opens in the browser at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localhost:3000 or http://192.168.18.7:3000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JSX</a:t>
            </a:r>
            <a:endParaRPr/>
          </a:p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304800" y="2209800"/>
            <a:ext cx="8534400" cy="4038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JSX (JavaScript XML) is a syntax extension of JavaScript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Allows writing HTML-like code inside JavaScript</a:t>
            </a:r>
            <a:endParaRPr/>
          </a:p>
          <a:p>
            <a:pPr indent="-32004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const element = &lt;h1&gt;Hello, World!&lt;/h1&gt;;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83fab86c5_0_14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JSX Rules</a:t>
            </a:r>
            <a:endParaRPr/>
          </a:p>
        </p:txBody>
      </p:sp>
      <p:sp>
        <p:nvSpPr>
          <p:cNvPr id="169" name="Google Shape;169;g3383fab86c5_0_14"/>
          <p:cNvSpPr txBox="1"/>
          <p:nvPr>
            <p:ph idx="1" type="body"/>
          </p:nvPr>
        </p:nvSpPr>
        <p:spPr>
          <a:xfrm>
            <a:off x="656600" y="1440600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spcBef>
                <a:spcPts val="1000"/>
              </a:spcBef>
              <a:spcAft>
                <a:spcPts val="0"/>
              </a:spcAft>
              <a:buSzPts val="3200"/>
              <a:buChar char="►"/>
            </a:pPr>
            <a:r>
              <a:rPr lang="en-US" sz="3200"/>
              <a:t>Must return a </a:t>
            </a:r>
            <a:r>
              <a:rPr b="1" lang="en-US" sz="3200"/>
              <a:t>single parent element</a:t>
            </a:r>
            <a:endParaRPr b="1"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►"/>
            </a:pPr>
            <a:r>
              <a:rPr lang="en-US" sz="3200"/>
              <a:t>Use </a:t>
            </a:r>
            <a:r>
              <a:rPr b="1" lang="en-US" sz="3200"/>
              <a:t>camelCase</a:t>
            </a:r>
            <a:r>
              <a:rPr lang="en-US" sz="3200"/>
              <a:t> for attributes (e.g., </a:t>
            </a:r>
            <a:r>
              <a:rPr lang="en-US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className</a:t>
            </a:r>
            <a:r>
              <a:rPr lang="en-US" sz="3200"/>
              <a:t> instead of </a:t>
            </a:r>
            <a:r>
              <a:rPr lang="en-US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</a:t>
            </a:r>
            <a:r>
              <a:rPr lang="en-US" sz="3200"/>
              <a:t>)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►"/>
            </a:pPr>
            <a:r>
              <a:rPr lang="en-US" sz="3200"/>
              <a:t>Must close all tags (e.g., </a:t>
            </a:r>
            <a:r>
              <a:rPr lang="en-US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&lt;br /&gt;</a:t>
            </a:r>
            <a:r>
              <a:rPr lang="en-US" sz="3200"/>
              <a:t> instead of </a:t>
            </a:r>
            <a:r>
              <a:rPr lang="en-US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&lt;br&gt;</a:t>
            </a:r>
            <a:r>
              <a:rPr lang="en-US" sz="3200"/>
              <a:t>)</a:t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►"/>
            </a:pPr>
            <a:r>
              <a:rPr lang="en-US" sz="3200"/>
              <a:t>Embed JavaScript with </a:t>
            </a:r>
            <a:r>
              <a:rPr lang="en-US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{}</a:t>
            </a:r>
            <a:r>
              <a:rPr lang="en-US" sz="3200"/>
              <a:t> (e.g., </a:t>
            </a:r>
            <a:r>
              <a:rPr lang="en-US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{2 + 2}</a:t>
            </a:r>
            <a:r>
              <a:rPr lang="en-US" sz="3200"/>
              <a:t> → 4)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Nested JSX</a:t>
            </a:r>
            <a:endParaRPr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303250" y="1172924"/>
            <a:ext cx="83058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b="1" lang="en-US" sz="1800"/>
              <a:t>Multiple JSX elements inside </a:t>
            </a:r>
            <a:r>
              <a:rPr b="1"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&lt;div</a:t>
            </a:r>
            <a:r>
              <a:rPr b="1"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b="1"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Can </a:t>
            </a:r>
            <a:r>
              <a:rPr b="1" lang="en-US" sz="1800"/>
              <a:t>nest components</a:t>
            </a:r>
            <a:r>
              <a:rPr lang="en-US" sz="1800"/>
              <a:t> inside each other. If it takes more than one line then use ()</a:t>
            </a:r>
            <a:endParaRPr sz="1800"/>
          </a:p>
        </p:txBody>
      </p:sp>
      <p:pic>
        <p:nvPicPr>
          <p:cNvPr id="176" name="Google Shape;176;p6"/>
          <p:cNvPicPr preferRelativeResize="0"/>
          <p:nvPr/>
        </p:nvPicPr>
        <p:blipFill rotWithShape="1">
          <a:blip r:embed="rId3">
            <a:alphaModFix/>
          </a:blip>
          <a:srcRect b="6507" l="-1185" r="4763" t="0"/>
          <a:stretch/>
        </p:blipFill>
        <p:spPr>
          <a:xfrm>
            <a:off x="484700" y="2341125"/>
            <a:ext cx="7115849" cy="39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Nested JSX</a:t>
            </a:r>
            <a:endParaRPr/>
          </a:p>
        </p:txBody>
      </p:sp>
      <p:sp>
        <p:nvSpPr>
          <p:cNvPr id="182" name="Google Shape;182;p7"/>
          <p:cNvSpPr txBox="1"/>
          <p:nvPr>
            <p:ph idx="1" type="body"/>
          </p:nvPr>
        </p:nvSpPr>
        <p:spPr>
          <a:xfrm>
            <a:off x="827700" y="2052926"/>
            <a:ext cx="6711654" cy="2951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6" lvl="0" marL="342906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►"/>
            </a:pPr>
            <a:r>
              <a:rPr lang="en-US"/>
              <a:t>Data in the format of JSON can be sent by React.js to Express.js, where the process data stores directly in MongoDB for later retrieval. </a:t>
            </a:r>
            <a:endParaRPr/>
          </a:p>
        </p:txBody>
      </p:sp>
      <p:pic>
        <p:nvPicPr>
          <p:cNvPr id="183" name="Google Shape;18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30127"/>
            <a:ext cx="9144003" cy="3397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REACT Components</a:t>
            </a:r>
            <a:endParaRPr/>
          </a:p>
        </p:txBody>
      </p:sp>
      <p:sp>
        <p:nvSpPr>
          <p:cNvPr id="189" name="Google Shape;189;p9"/>
          <p:cNvSpPr txBox="1"/>
          <p:nvPr>
            <p:ph idx="1" type="body"/>
          </p:nvPr>
        </p:nvSpPr>
        <p:spPr>
          <a:xfrm>
            <a:off x="381000" y="1149025"/>
            <a:ext cx="8382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6" lvl="0" marL="342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US" sz="1800"/>
              <a:t>A component is a small, chunk of code that is responsible for ONE job. The job is often to render some HTML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Function Components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function Greeting()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return &lt;h1&gt;Hello, World!&lt;/h1&gt;;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Class Components (older)</a:t>
            </a:r>
            <a:endParaRPr b="1"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class Greeting extends React.Component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render() {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return &lt;h1&gt;Hello, World!&lt;/h1&gt;;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Function components have largely replaced class components</a:t>
            </a:r>
            <a:r>
              <a:rPr lang="en-US" sz="1800"/>
              <a:t> in modern React development.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</cp:coreProperties>
</file>