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x="6858000" cy="9144000"/>
  <p:embeddedFontLst>
    <p:embeddedFont>
      <p:font typeface="Caveat"/>
      <p:regular r:id="rId27"/>
      <p:bold r:id="rId28"/>
    </p:embeddedFont>
    <p:embeddedFont>
      <p:font typeface="Roboto"/>
      <p:regular r:id="rId29"/>
      <p:bold r:id="rId30"/>
      <p:italic r:id="rId31"/>
      <p:boldItalic r:id="rId32"/>
    </p:embeddedFont>
    <p:embeddedFont>
      <p:font typeface="Roboto Mon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7" roundtripDataSignature="AMtx7mjfMpQxpelesG7ji8cGYF6FVw6x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Caveat-bold.fntdata"/><Relationship Id="rId27" Type="http://schemas.openxmlformats.org/officeDocument/2006/relationships/font" Target="fonts/Cave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33" Type="http://schemas.openxmlformats.org/officeDocument/2006/relationships/font" Target="fonts/RobotoMono-regular.fntdata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35" Type="http://schemas.openxmlformats.org/officeDocument/2006/relationships/font" Target="fonts/RobotoMono-italic.fntdata"/><Relationship Id="rId12" Type="http://schemas.openxmlformats.org/officeDocument/2006/relationships/slide" Target="slides/slide7.xml"/><Relationship Id="rId34" Type="http://schemas.openxmlformats.org/officeDocument/2006/relationships/font" Target="fonts/RobotoMono-bold.fntdata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font" Target="fonts/RobotoMon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.</a:t>
            </a:r>
            <a:endParaRPr/>
          </a:p>
        </p:txBody>
      </p:sp>
      <p:sp>
        <p:nvSpPr>
          <p:cNvPr id="132" name="Google Shape;13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3cb5b8fb97_0_6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33cb5b8fb97_0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g33cb5b8fb97_0_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3cb5b8fb97_0_3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33cb5b8fb97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g33cb5b8fb97_0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3f0e11812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g33f0e11812e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3f0e11812e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g33f0e11812e_0_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3f0e11812e_0_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33f0e11812e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g33f0e11812e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3f0e11812e_0_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33f0e11812e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g33f0e11812e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3f0e11812e_0_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33f0e11812e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g33f0e11812e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3f0e11812e_0_3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33f0e11812e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g33f0e11812e_0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3f0e11812e_0_3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33f0e11812e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g33f0e11812e_0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3f0e11812e_0_4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33f0e11812e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g33f0e11812e_0_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3f0e11812e_0_4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33f0e11812e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0" name="Google Shape;270;g33f0e11812e_0_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3cb5b8fb97_0_4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33cb5b8fb97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7" name="Google Shape;277;g33cb5b8fb97_0_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3909e4871e_0_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33909e4871e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g33909e4871e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3cb5b8fb97_0_5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33cb5b8fb97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33cb5b8fb97_0_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383fab86c5_0_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3383fab86c5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g3383fab86c5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3cb5b8fb97_0_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33cb5b8fb97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g33cb5b8fb97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3cb5b8fb97_0_5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33cb5b8fb97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g33cb5b8fb97_0_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9"/>
          <p:cNvSpPr txBox="1"/>
          <p:nvPr>
            <p:ph type="ctrTitle"/>
          </p:nvPr>
        </p:nvSpPr>
        <p:spPr>
          <a:xfrm>
            <a:off x="866442" y="1447801"/>
            <a:ext cx="662096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9"/>
          <p:cNvSpPr txBox="1"/>
          <p:nvPr>
            <p:ph idx="1" type="subTitle"/>
          </p:nvPr>
        </p:nvSpPr>
        <p:spPr>
          <a:xfrm>
            <a:off x="866442" y="4777380"/>
            <a:ext cx="662096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EFF8FC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" name="Google Shape;23;p29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Google Shape;24;p29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8"/>
          <p:cNvSpPr txBox="1"/>
          <p:nvPr>
            <p:ph type="title"/>
          </p:nvPr>
        </p:nvSpPr>
        <p:spPr>
          <a:xfrm>
            <a:off x="866443" y="4800587"/>
            <a:ext cx="66209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8"/>
          <p:cNvSpPr/>
          <p:nvPr>
            <p:ph idx="2" type="pic"/>
          </p:nvPr>
        </p:nvSpPr>
        <p:spPr>
          <a:xfrm>
            <a:off x="866442" y="685800"/>
            <a:ext cx="662096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0784"/>
              </a:srgbClr>
            </a:outerShdw>
          </a:effectLst>
        </p:spPr>
      </p:sp>
      <p:sp>
        <p:nvSpPr>
          <p:cNvPr id="71" name="Google Shape;71;p38"/>
          <p:cNvSpPr txBox="1"/>
          <p:nvPr>
            <p:ph idx="1" type="body"/>
          </p:nvPr>
        </p:nvSpPr>
        <p:spPr>
          <a:xfrm>
            <a:off x="866443" y="5367325"/>
            <a:ext cx="662096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2" name="Google Shape;72;p38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3" name="Google Shape;73;p38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9"/>
          <p:cNvSpPr txBox="1"/>
          <p:nvPr>
            <p:ph type="title"/>
          </p:nvPr>
        </p:nvSpPr>
        <p:spPr>
          <a:xfrm>
            <a:off x="866442" y="1447800"/>
            <a:ext cx="6620968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9"/>
          <p:cNvSpPr txBox="1"/>
          <p:nvPr>
            <p:ph idx="1" type="body"/>
          </p:nvPr>
        </p:nvSpPr>
        <p:spPr>
          <a:xfrm>
            <a:off x="866442" y="3657600"/>
            <a:ext cx="6620968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7" name="Google Shape;77;p39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8" name="Google Shape;78;p39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0"/>
          <p:cNvSpPr txBox="1"/>
          <p:nvPr>
            <p:ph type="title"/>
          </p:nvPr>
        </p:nvSpPr>
        <p:spPr>
          <a:xfrm>
            <a:off x="1181409" y="1447800"/>
            <a:ext cx="6001049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0"/>
          <p:cNvSpPr txBox="1"/>
          <p:nvPr>
            <p:ph idx="1" type="body"/>
          </p:nvPr>
        </p:nvSpPr>
        <p:spPr>
          <a:xfrm>
            <a:off x="1448177" y="3771174"/>
            <a:ext cx="546115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EFF8F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2" name="Google Shape;82;p40"/>
          <p:cNvSpPr txBox="1"/>
          <p:nvPr>
            <p:ph idx="2" type="body"/>
          </p:nvPr>
        </p:nvSpPr>
        <p:spPr>
          <a:xfrm>
            <a:off x="866442" y="4350657"/>
            <a:ext cx="6620968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3" name="Google Shape;83;p40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4" name="Google Shape;84;p40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5" name="Google Shape;85;p4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0"/>
              <a:buFont typeface="Arial"/>
              <a:buNone/>
            </a:pPr>
            <a:r>
              <a:rPr b="0" i="0" lang="en-US" sz="12200" u="none" cap="none" strike="noStrike">
                <a:solidFill>
                  <a:srgbClr val="EFF8FC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0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0"/>
              <a:buFont typeface="Arial"/>
              <a:buNone/>
            </a:pPr>
            <a:r>
              <a:rPr b="0" i="0" lang="en-US" sz="12200" u="none" cap="none" strike="noStrike">
                <a:solidFill>
                  <a:srgbClr val="EFF8FC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1"/>
          <p:cNvSpPr txBox="1"/>
          <p:nvPr>
            <p:ph type="title"/>
          </p:nvPr>
        </p:nvSpPr>
        <p:spPr>
          <a:xfrm>
            <a:off x="866441" y="3124201"/>
            <a:ext cx="6620969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1"/>
          <p:cNvSpPr txBox="1"/>
          <p:nvPr>
            <p:ph idx="1" type="body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0" name="Google Shape;90;p41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1" name="Google Shape;91;p41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2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2"/>
          <p:cNvSpPr txBox="1"/>
          <p:nvPr>
            <p:ph idx="1" type="body"/>
          </p:nvPr>
        </p:nvSpPr>
        <p:spPr>
          <a:xfrm>
            <a:off x="474834" y="1981200"/>
            <a:ext cx="22107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95" name="Google Shape;95;p42"/>
          <p:cNvSpPr txBox="1"/>
          <p:nvPr>
            <p:ph idx="2" type="body"/>
          </p:nvPr>
        </p:nvSpPr>
        <p:spPr>
          <a:xfrm>
            <a:off x="489475" y="2667000"/>
            <a:ext cx="219608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6" name="Google Shape;96;p42"/>
          <p:cNvSpPr txBox="1"/>
          <p:nvPr>
            <p:ph idx="3" type="body"/>
          </p:nvPr>
        </p:nvSpPr>
        <p:spPr>
          <a:xfrm>
            <a:off x="2913504" y="1981200"/>
            <a:ext cx="22027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97" name="Google Shape;97;p42"/>
          <p:cNvSpPr txBox="1"/>
          <p:nvPr>
            <p:ph idx="4" type="body"/>
          </p:nvPr>
        </p:nvSpPr>
        <p:spPr>
          <a:xfrm>
            <a:off x="2905586" y="2667000"/>
            <a:ext cx="2210671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8" name="Google Shape;98;p42"/>
          <p:cNvSpPr txBox="1"/>
          <p:nvPr>
            <p:ph idx="5" type="body"/>
          </p:nvPr>
        </p:nvSpPr>
        <p:spPr>
          <a:xfrm>
            <a:off x="5344917" y="1981200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99" name="Google Shape;99;p42"/>
          <p:cNvSpPr txBox="1"/>
          <p:nvPr>
            <p:ph idx="6" type="body"/>
          </p:nvPr>
        </p:nvSpPr>
        <p:spPr>
          <a:xfrm>
            <a:off x="5344917" y="2667000"/>
            <a:ext cx="2199658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00" name="Google Shape;100;p42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EFF8FC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" name="Google Shape;101;p42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EFF8FC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" name="Google Shape;102;p42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3" name="Google Shape;103;p42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3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3"/>
          <p:cNvSpPr txBox="1"/>
          <p:nvPr>
            <p:ph idx="1" type="body"/>
          </p:nvPr>
        </p:nvSpPr>
        <p:spPr>
          <a:xfrm>
            <a:off x="489475" y="4250949"/>
            <a:ext cx="22056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7" name="Google Shape;107;p43"/>
          <p:cNvSpPr/>
          <p:nvPr>
            <p:ph idx="2" type="pic"/>
          </p:nvPr>
        </p:nvSpPr>
        <p:spPr>
          <a:xfrm>
            <a:off x="489475" y="2209800"/>
            <a:ext cx="2205612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0784"/>
              </a:srgbClr>
            </a:outerShdw>
          </a:effectLst>
        </p:spPr>
      </p:sp>
      <p:sp>
        <p:nvSpPr>
          <p:cNvPr id="108" name="Google Shape;108;p43"/>
          <p:cNvSpPr txBox="1"/>
          <p:nvPr>
            <p:ph idx="3" type="body"/>
          </p:nvPr>
        </p:nvSpPr>
        <p:spPr>
          <a:xfrm>
            <a:off x="489475" y="4827212"/>
            <a:ext cx="2205612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9" name="Google Shape;109;p43"/>
          <p:cNvSpPr txBox="1"/>
          <p:nvPr>
            <p:ph idx="4" type="body"/>
          </p:nvPr>
        </p:nvSpPr>
        <p:spPr>
          <a:xfrm>
            <a:off x="2917792" y="4250949"/>
            <a:ext cx="21984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0" name="Google Shape;110;p43"/>
          <p:cNvSpPr/>
          <p:nvPr>
            <p:ph idx="5" type="pic"/>
          </p:nvPr>
        </p:nvSpPr>
        <p:spPr>
          <a:xfrm>
            <a:off x="2917791" y="2209800"/>
            <a:ext cx="2198466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0784"/>
              </a:srgbClr>
            </a:outerShdw>
          </a:effectLst>
        </p:spPr>
      </p:sp>
      <p:sp>
        <p:nvSpPr>
          <p:cNvPr id="111" name="Google Shape;111;p43"/>
          <p:cNvSpPr txBox="1"/>
          <p:nvPr>
            <p:ph idx="6" type="body"/>
          </p:nvPr>
        </p:nvSpPr>
        <p:spPr>
          <a:xfrm>
            <a:off x="2916776" y="4827211"/>
            <a:ext cx="2201378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2" name="Google Shape;112;p43"/>
          <p:cNvSpPr txBox="1"/>
          <p:nvPr>
            <p:ph idx="7" type="body"/>
          </p:nvPr>
        </p:nvSpPr>
        <p:spPr>
          <a:xfrm>
            <a:off x="5344917" y="4250949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3" name="Google Shape;113;p43"/>
          <p:cNvSpPr/>
          <p:nvPr>
            <p:ph idx="8" type="pic"/>
          </p:nvPr>
        </p:nvSpPr>
        <p:spPr>
          <a:xfrm>
            <a:off x="5344916" y="2209800"/>
            <a:ext cx="2199658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0784"/>
              </a:srgbClr>
            </a:outerShdw>
          </a:effectLst>
        </p:spPr>
      </p:sp>
      <p:sp>
        <p:nvSpPr>
          <p:cNvPr id="114" name="Google Shape;114;p43"/>
          <p:cNvSpPr txBox="1"/>
          <p:nvPr>
            <p:ph idx="9" type="body"/>
          </p:nvPr>
        </p:nvSpPr>
        <p:spPr>
          <a:xfrm>
            <a:off x="5344824" y="4827209"/>
            <a:ext cx="2202571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5" name="Google Shape;115;p43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EFF8FC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" name="Google Shape;116;p43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EFF8FC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43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8" name="Google Shape;118;p43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4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44"/>
          <p:cNvSpPr txBox="1"/>
          <p:nvPr>
            <p:ph idx="1" type="body"/>
          </p:nvPr>
        </p:nvSpPr>
        <p:spPr>
          <a:xfrm rot="5400000">
            <a:off x="2085787" y="794839"/>
            <a:ext cx="4195481" cy="671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2" name="Google Shape;122;p44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3" name="Google Shape;123;p44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5"/>
          <p:cNvSpPr txBox="1"/>
          <p:nvPr>
            <p:ph type="title"/>
          </p:nvPr>
        </p:nvSpPr>
        <p:spPr>
          <a:xfrm rot="5400000">
            <a:off x="3974116" y="2685880"/>
            <a:ext cx="5826125" cy="13147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5"/>
          <p:cNvSpPr txBox="1"/>
          <p:nvPr>
            <p:ph idx="1" type="body"/>
          </p:nvPr>
        </p:nvSpPr>
        <p:spPr>
          <a:xfrm rot="5400000">
            <a:off x="532314" y="730366"/>
            <a:ext cx="5483134" cy="5568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7" name="Google Shape;127;p45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8" name="Google Shape;128;p45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0"/>
          <p:cNvSpPr txBox="1"/>
          <p:nvPr>
            <p:ph idx="1" type="body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8" name="Google Shape;28;p30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" name="Google Shape;29;p30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1"/>
          <p:cNvSpPr txBox="1"/>
          <p:nvPr>
            <p:ph type="title"/>
          </p:nvPr>
        </p:nvSpPr>
        <p:spPr>
          <a:xfrm>
            <a:off x="866443" y="2861734"/>
            <a:ext cx="662096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" type="body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31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" name="Google Shape;34;p31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" type="body"/>
          </p:nvPr>
        </p:nvSpPr>
        <p:spPr>
          <a:xfrm>
            <a:off x="827700" y="2060576"/>
            <a:ext cx="3298113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8" name="Google Shape;38;p32"/>
          <p:cNvSpPr txBox="1"/>
          <p:nvPr>
            <p:ph idx="2" type="body"/>
          </p:nvPr>
        </p:nvSpPr>
        <p:spPr>
          <a:xfrm>
            <a:off x="4241975" y="2056093"/>
            <a:ext cx="3298115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9" name="Google Shape;39;p32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0" name="Google Shape;40;p32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3"/>
          <p:cNvSpPr txBox="1"/>
          <p:nvPr>
            <p:ph idx="1" type="body"/>
          </p:nvPr>
        </p:nvSpPr>
        <p:spPr>
          <a:xfrm>
            <a:off x="827700" y="1905000"/>
            <a:ext cx="32981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4" name="Google Shape;44;p33"/>
          <p:cNvSpPr txBox="1"/>
          <p:nvPr>
            <p:ph idx="2" type="body"/>
          </p:nvPr>
        </p:nvSpPr>
        <p:spPr>
          <a:xfrm>
            <a:off x="827700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5" name="Google Shape;45;p33"/>
          <p:cNvSpPr txBox="1"/>
          <p:nvPr>
            <p:ph idx="3" type="body"/>
          </p:nvPr>
        </p:nvSpPr>
        <p:spPr>
          <a:xfrm>
            <a:off x="4241976" y="1905000"/>
            <a:ext cx="3298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6" name="Google Shape;46;p33"/>
          <p:cNvSpPr txBox="1"/>
          <p:nvPr>
            <p:ph idx="4" type="body"/>
          </p:nvPr>
        </p:nvSpPr>
        <p:spPr>
          <a:xfrm>
            <a:off x="4241976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7" name="Google Shape;47;p33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8" name="Google Shape;48;p33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5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5" name="Google Shape;55;p35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6"/>
          <p:cNvSpPr txBox="1"/>
          <p:nvPr>
            <p:ph type="title"/>
          </p:nvPr>
        </p:nvSpPr>
        <p:spPr>
          <a:xfrm>
            <a:off x="866441" y="1447800"/>
            <a:ext cx="2551462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6"/>
          <p:cNvSpPr txBox="1"/>
          <p:nvPr>
            <p:ph idx="1" type="body"/>
          </p:nvPr>
        </p:nvSpPr>
        <p:spPr>
          <a:xfrm>
            <a:off x="3589397" y="1447800"/>
            <a:ext cx="3898013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59" name="Google Shape;59;p36"/>
          <p:cNvSpPr txBox="1"/>
          <p:nvPr>
            <p:ph idx="2" type="body"/>
          </p:nvPr>
        </p:nvSpPr>
        <p:spPr>
          <a:xfrm>
            <a:off x="866441" y="3129281"/>
            <a:ext cx="2551462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0" name="Google Shape;60;p36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1" name="Google Shape;61;p36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7"/>
          <p:cNvSpPr txBox="1"/>
          <p:nvPr>
            <p:ph type="title"/>
          </p:nvPr>
        </p:nvSpPr>
        <p:spPr>
          <a:xfrm>
            <a:off x="865656" y="1854192"/>
            <a:ext cx="3820674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0"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7"/>
          <p:cNvSpPr/>
          <p:nvPr>
            <p:ph idx="2" type="pic"/>
          </p:nvPr>
        </p:nvSpPr>
        <p:spPr>
          <a:xfrm>
            <a:off x="5213517" y="1143000"/>
            <a:ext cx="2400925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0784"/>
              </a:srgbClr>
            </a:outerShdw>
          </a:effectLst>
        </p:spPr>
      </p:sp>
      <p:sp>
        <p:nvSpPr>
          <p:cNvPr id="65" name="Google Shape;65;p37"/>
          <p:cNvSpPr txBox="1"/>
          <p:nvPr>
            <p:ph idx="1" type="body"/>
          </p:nvPr>
        </p:nvSpPr>
        <p:spPr>
          <a:xfrm>
            <a:off x="866441" y="3657600"/>
            <a:ext cx="381472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6" name="Google Shape;66;p37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7" name="Google Shape;67;p37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>
            <a:alpha val="16862"/>
          </a:schemeClr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>
            <a:gsLst>
              <a:gs pos="0">
                <a:srgbClr val="E8F5FB">
                  <a:alpha val="4705"/>
                </a:srgbClr>
              </a:gs>
              <a:gs pos="36000">
                <a:srgbClr val="E8F5FB">
                  <a:alpha val="3921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8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>
            <a:gsLst>
              <a:gs pos="0">
                <a:srgbClr val="E8F5FB">
                  <a:alpha val="11764"/>
                </a:srgbClr>
              </a:gs>
              <a:gs pos="36000">
                <a:srgbClr val="E8F5FB">
                  <a:alpha val="4705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8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>
            <a:gsLst>
              <a:gs pos="0">
                <a:srgbClr val="E8F5FB">
                  <a:alpha val="6666"/>
                </a:srgbClr>
              </a:gs>
              <a:gs pos="36000">
                <a:srgbClr val="E8F5FB">
                  <a:alpha val="2745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8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>
            <a:gsLst>
              <a:gs pos="0">
                <a:srgbClr val="E8F5FB">
                  <a:alpha val="9019"/>
                </a:srgbClr>
              </a:gs>
              <a:gs pos="36000">
                <a:srgbClr val="E8F5FB">
                  <a:alpha val="7843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8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>
            <a:gsLst>
              <a:gs pos="0">
                <a:srgbClr val="E8F5FB">
                  <a:alpha val="5882"/>
                </a:srgbClr>
              </a:gs>
              <a:gs pos="36000">
                <a:srgbClr val="E8F5FB">
                  <a:alpha val="5882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274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8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8"/>
          <p:cNvSpPr txBox="1"/>
          <p:nvPr>
            <p:ph idx="1" type="body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004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988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8" name="Google Shape;18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627366" y="76200"/>
            <a:ext cx="922356" cy="922356"/>
          </a:xfrm>
          <a:prstGeom prst="rect">
            <a:avLst/>
          </a:prstGeom>
          <a:noFill/>
          <a:ln>
            <a:noFill/>
          </a:ln>
          <a:effectLst>
            <a:outerShdw blurRad="127000" rotWithShape="0" algn="tl">
              <a:srgbClr val="000000">
                <a:alpha val="86666"/>
              </a:srgbClr>
            </a:outerShdw>
          </a:effectLst>
        </p:spPr>
      </p:pic>
      <p:sp>
        <p:nvSpPr>
          <p:cNvPr id="19" name="Google Shape;19;p28"/>
          <p:cNvSpPr/>
          <p:nvPr/>
        </p:nvSpPr>
        <p:spPr>
          <a:xfrm>
            <a:off x="12584" y="6248406"/>
            <a:ext cx="9118832" cy="609594"/>
          </a:xfrm>
          <a:prstGeom prst="rect">
            <a:avLst/>
          </a:prstGeom>
          <a:solidFill>
            <a:srgbClr val="0B2036">
              <a:alpha val="80000"/>
            </a:srgbClr>
          </a:solidFill>
          <a:ln cap="flat" cmpd="dbl" w="28575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/>
          <p:nvPr>
            <p:ph type="ctrTitle"/>
          </p:nvPr>
        </p:nvSpPr>
        <p:spPr>
          <a:xfrm>
            <a:off x="800100" y="1276350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/>
              <a:t>React</a:t>
            </a:r>
            <a:endParaRPr/>
          </a:p>
        </p:txBody>
      </p:sp>
      <p:pic>
        <p:nvPicPr>
          <p:cNvPr id="135" name="Google Shape;135;p1"/>
          <p:cNvPicPr preferRelativeResize="0"/>
          <p:nvPr/>
        </p:nvPicPr>
        <p:blipFill rotWithShape="1">
          <a:blip r:embed="rId3">
            <a:alphaModFix/>
          </a:blip>
          <a:srcRect b="0" l="0" r="0" t="50000"/>
          <a:stretch/>
        </p:blipFill>
        <p:spPr>
          <a:xfrm>
            <a:off x="1066800" y="3362325"/>
            <a:ext cx="7623175" cy="13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"/>
          <p:cNvSpPr txBox="1"/>
          <p:nvPr/>
        </p:nvSpPr>
        <p:spPr>
          <a:xfrm>
            <a:off x="3257000" y="3697725"/>
            <a:ext cx="52551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Events - UI Elements  - Forms, Lists</a:t>
            </a:r>
            <a:r>
              <a:rPr lang="en-US" sz="2200">
                <a:solidFill>
                  <a:schemeClr val="dk1"/>
                </a:solidFill>
              </a:rPr>
              <a:t> - Sass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"/>
          <p:cNvSpPr txBox="1"/>
          <p:nvPr/>
        </p:nvSpPr>
        <p:spPr>
          <a:xfrm>
            <a:off x="2106850" y="4505300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1" lang="en-US" sz="3200" u="none" cap="none" strike="noStrike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Mahhek Tahir</a:t>
            </a:r>
            <a:endParaRPr b="1" i="1" sz="3200" u="none" cap="none" strike="noStrike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3cb5b8fb97_0_65"/>
          <p:cNvSpPr txBox="1"/>
          <p:nvPr>
            <p:ph type="title"/>
          </p:nvPr>
        </p:nvSpPr>
        <p:spPr>
          <a:xfrm>
            <a:off x="10" y="183793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UI Elements - Deleting Task</a:t>
            </a:r>
            <a:endParaRPr/>
          </a:p>
        </p:txBody>
      </p:sp>
      <p:sp>
        <p:nvSpPr>
          <p:cNvPr id="201" name="Google Shape;201;g33cb5b8fb97_0_65"/>
          <p:cNvSpPr txBox="1"/>
          <p:nvPr>
            <p:ph idx="1" type="body"/>
          </p:nvPr>
        </p:nvSpPr>
        <p:spPr>
          <a:xfrm>
            <a:off x="656600" y="1440600"/>
            <a:ext cx="67116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200"/>
          </a:p>
        </p:txBody>
      </p:sp>
      <p:pic>
        <p:nvPicPr>
          <p:cNvPr id="202" name="Google Shape;202;g33cb5b8fb97_0_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99801"/>
            <a:ext cx="9144001" cy="5028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3cb5b8fb97_0_36"/>
          <p:cNvSpPr txBox="1"/>
          <p:nvPr>
            <p:ph type="title"/>
          </p:nvPr>
        </p:nvSpPr>
        <p:spPr>
          <a:xfrm>
            <a:off x="484710" y="-7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Multiple fields Form</a:t>
            </a:r>
            <a:endParaRPr/>
          </a:p>
        </p:txBody>
      </p:sp>
      <p:sp>
        <p:nvSpPr>
          <p:cNvPr id="209" name="Google Shape;209;g33cb5b8fb97_0_36"/>
          <p:cNvSpPr txBox="1"/>
          <p:nvPr>
            <p:ph idx="1" type="body"/>
          </p:nvPr>
        </p:nvSpPr>
        <p:spPr>
          <a:xfrm>
            <a:off x="656600" y="774325"/>
            <a:ext cx="67116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b="1" lang="en-US" sz="2200"/>
              <a:t>Example:</a:t>
            </a:r>
            <a:r>
              <a:rPr lang="en-US" sz="2200"/>
              <a:t> Multiple Element Form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0" name="Google Shape;210;g33cb5b8fb97_0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44890"/>
            <a:ext cx="9144000" cy="6073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3f0e11812e_0_0"/>
          <p:cNvSpPr txBox="1"/>
          <p:nvPr>
            <p:ph type="title"/>
          </p:nvPr>
        </p:nvSpPr>
        <p:spPr>
          <a:xfrm>
            <a:off x="152400" y="304800"/>
            <a:ext cx="7387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lang="en-US"/>
              <a:t>Styling in REACT</a:t>
            </a:r>
            <a:endParaRPr/>
          </a:p>
        </p:txBody>
      </p:sp>
      <p:sp>
        <p:nvSpPr>
          <p:cNvPr id="216" name="Google Shape;216;g33f0e11812e_0_0"/>
          <p:cNvSpPr txBox="1"/>
          <p:nvPr>
            <p:ph idx="1" type="body"/>
          </p:nvPr>
        </p:nvSpPr>
        <p:spPr>
          <a:xfrm>
            <a:off x="577000" y="1350375"/>
            <a:ext cx="7684200" cy="3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rPr lang="en-US" sz="2200"/>
              <a:t>Client-side programming with React involves managing the user interface and interactions on the browser. When it comes to styling in React, two popular approaches are </a:t>
            </a:r>
            <a:r>
              <a:rPr b="1" lang="en-US" sz="2200"/>
              <a:t>CSS</a:t>
            </a:r>
            <a:r>
              <a:rPr lang="en-US" sz="2200"/>
              <a:t> and </a:t>
            </a:r>
            <a:r>
              <a:rPr b="1" lang="en-US" sz="2200"/>
              <a:t>SASS</a:t>
            </a:r>
            <a:r>
              <a:rPr lang="en-US" sz="2200"/>
              <a:t>.</a:t>
            </a:r>
            <a:endParaRPr b="1" sz="2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3f0e11812e_0_5"/>
          <p:cNvSpPr txBox="1"/>
          <p:nvPr>
            <p:ph type="title"/>
          </p:nvPr>
        </p:nvSpPr>
        <p:spPr>
          <a:xfrm>
            <a:off x="484699" y="452725"/>
            <a:ext cx="76869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lang="en-US"/>
              <a:t>CSS</a:t>
            </a:r>
            <a:endParaRPr/>
          </a:p>
        </p:txBody>
      </p:sp>
      <p:sp>
        <p:nvSpPr>
          <p:cNvPr id="222" name="Google Shape;222;g33f0e11812e_0_5"/>
          <p:cNvSpPr txBox="1"/>
          <p:nvPr>
            <p:ph idx="1" type="body"/>
          </p:nvPr>
        </p:nvSpPr>
        <p:spPr>
          <a:xfrm>
            <a:off x="77175" y="1331250"/>
            <a:ext cx="52221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6" lvl="0" marL="342906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2200"/>
              <a:t>React supports standard </a:t>
            </a:r>
            <a:r>
              <a:rPr b="1" lang="en-US" sz="2200"/>
              <a:t>CSS stylesheets</a:t>
            </a:r>
            <a:r>
              <a:rPr lang="en-US" sz="2200"/>
              <a:t> that can be imported into components.</a:t>
            </a:r>
            <a:endParaRPr sz="2200"/>
          </a:p>
          <a:p>
            <a:pPr indent="-241306" lvl="0" marL="342906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2200"/>
              <a:t>You can define styles in a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.css</a:t>
            </a:r>
            <a:r>
              <a:rPr lang="en-US" sz="2200"/>
              <a:t> file and import them in your component:</a:t>
            </a:r>
            <a:endParaRPr sz="2200"/>
          </a:p>
        </p:txBody>
      </p:sp>
      <p:pic>
        <p:nvPicPr>
          <p:cNvPr id="223" name="Google Shape;223;g33f0e11812e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9525" y="1853125"/>
            <a:ext cx="3480825" cy="261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g33f0e11812e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900" y="4470276"/>
            <a:ext cx="6135874" cy="217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3f0e11812e_0_12"/>
          <p:cNvSpPr txBox="1"/>
          <p:nvPr>
            <p:ph type="title"/>
          </p:nvPr>
        </p:nvSpPr>
        <p:spPr>
          <a:xfrm>
            <a:off x="484699" y="452725"/>
            <a:ext cx="75900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lang="en-US"/>
              <a:t>SASS in React</a:t>
            </a:r>
            <a:endParaRPr/>
          </a:p>
        </p:txBody>
      </p:sp>
      <p:sp>
        <p:nvSpPr>
          <p:cNvPr id="231" name="Google Shape;231;g33f0e11812e_0_12"/>
          <p:cNvSpPr txBox="1"/>
          <p:nvPr/>
        </p:nvSpPr>
        <p:spPr>
          <a:xfrm>
            <a:off x="544275" y="1452925"/>
            <a:ext cx="8222700" cy="61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dk1"/>
                </a:solidFill>
              </a:rPr>
              <a:t>SASS (Syntactically Awesome Stylesheets) is a CSS preprocessor that allows </a:t>
            </a:r>
            <a:r>
              <a:rPr b="1" lang="en-US" sz="2100">
                <a:solidFill>
                  <a:schemeClr val="dk1"/>
                </a:solidFill>
              </a:rPr>
              <a:t>variables, nesting, mixins, and functions</a:t>
            </a:r>
            <a:r>
              <a:rPr lang="en-US" sz="2100">
                <a:solidFill>
                  <a:schemeClr val="dk1"/>
                </a:solidFill>
              </a:rPr>
              <a:t>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Mono"/>
              <a:buChar char="●"/>
            </a:pPr>
            <a:r>
              <a:rPr lang="en-US" sz="2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npm install sass</a:t>
            </a:r>
            <a:endParaRPr sz="2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// styles.scss</a:t>
            </a:r>
            <a:endParaRPr sz="2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$primary-color: purple;</a:t>
            </a:r>
            <a:endParaRPr sz="2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.button {</a:t>
            </a:r>
            <a:endParaRPr sz="2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background-color: $primary-color;</a:t>
            </a:r>
            <a:endParaRPr sz="2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border-radius: 5px;</a:t>
            </a:r>
            <a:endParaRPr sz="2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}</a:t>
            </a:r>
            <a:endParaRPr sz="2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3f0e11812e_0_18"/>
          <p:cNvSpPr txBox="1"/>
          <p:nvPr>
            <p:ph type="title"/>
          </p:nvPr>
        </p:nvSpPr>
        <p:spPr>
          <a:xfrm>
            <a:off x="84035" y="376218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Nested Style</a:t>
            </a:r>
            <a:endParaRPr/>
          </a:p>
        </p:txBody>
      </p:sp>
      <p:sp>
        <p:nvSpPr>
          <p:cNvPr id="238" name="Google Shape;238;g33f0e11812e_0_18"/>
          <p:cNvSpPr txBox="1"/>
          <p:nvPr/>
        </p:nvSpPr>
        <p:spPr>
          <a:xfrm>
            <a:off x="311725" y="1515650"/>
            <a:ext cx="66000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188038"/>
                </a:solidFill>
              </a:rPr>
              <a:t>// Nested styles</a:t>
            </a:r>
            <a:endParaRPr sz="2200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.container {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  padding: 20px;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  .button {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	background: green;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	color: white;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3f0e11812e_0_24"/>
          <p:cNvSpPr txBox="1"/>
          <p:nvPr>
            <p:ph type="title"/>
          </p:nvPr>
        </p:nvSpPr>
        <p:spPr>
          <a:xfrm>
            <a:off x="377210" y="216218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Mixins</a:t>
            </a:r>
            <a:endParaRPr/>
          </a:p>
        </p:txBody>
      </p:sp>
      <p:sp>
        <p:nvSpPr>
          <p:cNvPr id="245" name="Google Shape;245;g33f0e11812e_0_24"/>
          <p:cNvSpPr txBox="1"/>
          <p:nvPr>
            <p:ph idx="1" type="body"/>
          </p:nvPr>
        </p:nvSpPr>
        <p:spPr>
          <a:xfrm>
            <a:off x="441600" y="860125"/>
            <a:ext cx="84372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@mixin button-styles($bg-color, $text-color) {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  background-color: $bg-color;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  color: $text-color;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  padding: 10px;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  border-radius: 5px;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  border: none;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.primary-button {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  @include button-styles(blue, white);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.secondary-button {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  @include button-styles(gray, black);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3f0e11812e_0_30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Extending Styles</a:t>
            </a:r>
            <a:endParaRPr/>
          </a:p>
        </p:txBody>
      </p:sp>
      <p:sp>
        <p:nvSpPr>
          <p:cNvPr id="252" name="Google Shape;252;g33f0e11812e_0_30"/>
          <p:cNvSpPr txBox="1"/>
          <p:nvPr>
            <p:ph idx="1" type="body"/>
          </p:nvPr>
        </p:nvSpPr>
        <p:spPr>
          <a:xfrm>
            <a:off x="656600" y="1440600"/>
            <a:ext cx="67116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.button {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  background-color: blue;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  color: white;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  padding: 10px;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  border-radius: 5px;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.rounded-button {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  @extend .button;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  border-radius: 50px;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3f0e11812e_0_36"/>
          <p:cNvSpPr txBox="1"/>
          <p:nvPr>
            <p:ph type="title"/>
          </p:nvPr>
        </p:nvSpPr>
        <p:spPr>
          <a:xfrm>
            <a:off x="484710" y="-7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Functions in SASS</a:t>
            </a:r>
            <a:endParaRPr/>
          </a:p>
        </p:txBody>
      </p:sp>
      <p:sp>
        <p:nvSpPr>
          <p:cNvPr id="259" name="Google Shape;259;g33f0e11812e_0_36"/>
          <p:cNvSpPr txBox="1"/>
          <p:nvPr>
            <p:ph idx="1" type="body"/>
          </p:nvPr>
        </p:nvSpPr>
        <p:spPr>
          <a:xfrm>
            <a:off x="656600" y="774325"/>
            <a:ext cx="67116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// styles.scss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@function calculate-width($columns) {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  @return $columns * 100px;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.container {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  width: calculate-width(3); // 300px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3f0e11812e_0_42"/>
          <p:cNvSpPr txBox="1"/>
          <p:nvPr>
            <p:ph type="title"/>
          </p:nvPr>
        </p:nvSpPr>
        <p:spPr>
          <a:xfrm>
            <a:off x="10" y="-7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Conditions in SASS</a:t>
            </a:r>
            <a:endParaRPr/>
          </a:p>
        </p:txBody>
      </p:sp>
      <p:sp>
        <p:nvSpPr>
          <p:cNvPr id="266" name="Google Shape;266;g33f0e11812e_0_42"/>
          <p:cNvSpPr txBox="1"/>
          <p:nvPr>
            <p:ph idx="1" type="body"/>
          </p:nvPr>
        </p:nvSpPr>
        <p:spPr>
          <a:xfrm>
            <a:off x="0" y="741900"/>
            <a:ext cx="67116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@mixin theme($mode) {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  @if $mode == dark {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	background-color: black;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	color: white;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  } @else {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	background-color: white;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	color: black;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  }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}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.dark-theme {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  @include theme(dark);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}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.light-theme {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  @include theme(light);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}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"/>
          <p:cNvSpPr txBox="1"/>
          <p:nvPr>
            <p:ph type="title"/>
          </p:nvPr>
        </p:nvSpPr>
        <p:spPr>
          <a:xfrm>
            <a:off x="152400" y="304800"/>
            <a:ext cx="738769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lang="en-US"/>
              <a:t>Event Handling</a:t>
            </a:r>
            <a:endParaRPr/>
          </a:p>
        </p:txBody>
      </p:sp>
      <p:sp>
        <p:nvSpPr>
          <p:cNvPr id="143" name="Google Shape;143;p2"/>
          <p:cNvSpPr txBox="1"/>
          <p:nvPr>
            <p:ph idx="1" type="body"/>
          </p:nvPr>
        </p:nvSpPr>
        <p:spPr>
          <a:xfrm>
            <a:off x="577000" y="1350375"/>
            <a:ext cx="7684200" cy="3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b="1" lang="en-US" sz="2200"/>
              <a:t>Events are user interactions like clicks, key presses, form submissions.</a:t>
            </a:r>
            <a:endParaRPr b="1"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b="1" lang="en-US" sz="2200"/>
              <a:t>React uses synthetic events to handle events consistently across browsers</a:t>
            </a:r>
            <a:endParaRPr b="1"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-US" sz="2200"/>
              <a:t>Events are handled using event handlers like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onClick</a:t>
            </a:r>
            <a:r>
              <a:rPr lang="en-US" sz="2200"/>
              <a:t>,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onChange</a:t>
            </a:r>
            <a:r>
              <a:rPr lang="en-US" sz="2200"/>
              <a:t>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-US" sz="2200"/>
              <a:t>Example of an inline event handler: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&lt;button onClick={() =&gt; alert("Button clicked!")}&gt;Click Me&lt;/button&gt;</a:t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-US" sz="2200"/>
              <a:t>Event handlers in React are written as functions and passed to elements using JSX attributes.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 sz="2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3f0e11812e_0_48"/>
          <p:cNvSpPr txBox="1"/>
          <p:nvPr>
            <p:ph type="title"/>
          </p:nvPr>
        </p:nvSpPr>
        <p:spPr>
          <a:xfrm>
            <a:off x="10" y="183793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CSS VS SASS</a:t>
            </a:r>
            <a:endParaRPr/>
          </a:p>
        </p:txBody>
      </p:sp>
      <p:pic>
        <p:nvPicPr>
          <p:cNvPr id="273" name="Google Shape;273;g33f0e11812e_0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90349"/>
            <a:ext cx="9144001" cy="2610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3cb5b8fb97_0_44"/>
          <p:cNvSpPr txBox="1"/>
          <p:nvPr>
            <p:ph type="title"/>
          </p:nvPr>
        </p:nvSpPr>
        <p:spPr>
          <a:xfrm>
            <a:off x="484710" y="-7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Various UI Elements </a:t>
            </a:r>
            <a:endParaRPr/>
          </a:p>
        </p:txBody>
      </p:sp>
      <p:sp>
        <p:nvSpPr>
          <p:cNvPr id="280" name="Google Shape;280;g33cb5b8fb97_0_44"/>
          <p:cNvSpPr txBox="1"/>
          <p:nvPr>
            <p:ph idx="1" type="body"/>
          </p:nvPr>
        </p:nvSpPr>
        <p:spPr>
          <a:xfrm>
            <a:off x="656600" y="774325"/>
            <a:ext cx="67116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b="1" lang="en-US" sz="2200"/>
              <a:t>Example Code with UI Elements, Preview and Show data in table below</a:t>
            </a:r>
            <a:endParaRPr b="1"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b="1" lang="en-US" sz="2200"/>
              <a:t>File name complex_form</a:t>
            </a:r>
            <a:endParaRPr b="1" sz="2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"/>
          <p:cNvSpPr txBox="1"/>
          <p:nvPr>
            <p:ph type="title"/>
          </p:nvPr>
        </p:nvSpPr>
        <p:spPr>
          <a:xfrm>
            <a:off x="484699" y="452725"/>
            <a:ext cx="76869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lang="en-US"/>
              <a:t>Event - Functional Components</a:t>
            </a:r>
            <a:endParaRPr/>
          </a:p>
        </p:txBody>
      </p:sp>
      <p:sp>
        <p:nvSpPr>
          <p:cNvPr id="149" name="Google Shape;149;p3"/>
          <p:cNvSpPr txBox="1"/>
          <p:nvPr>
            <p:ph idx="1" type="body"/>
          </p:nvPr>
        </p:nvSpPr>
        <p:spPr>
          <a:xfrm>
            <a:off x="77175" y="1331250"/>
            <a:ext cx="88662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►"/>
            </a:pPr>
            <a:r>
              <a:rPr lang="en-US" sz="2200"/>
              <a:t>Functional components make event handling easier with simple function calls.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const handleClick = () =&gt; alert("Button clicked!");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&lt;button onClick={handleClick}&gt;Click Me&lt;/button&gt;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200"/>
          </a:p>
          <a:p>
            <a:pPr indent="-241306" lvl="0" marL="342906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"/>
          <p:cNvSpPr txBox="1"/>
          <p:nvPr>
            <p:ph type="title"/>
          </p:nvPr>
        </p:nvSpPr>
        <p:spPr>
          <a:xfrm>
            <a:off x="484699" y="452725"/>
            <a:ext cx="75900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lang="en-US"/>
              <a:t>Passing Parameters in Events</a:t>
            </a:r>
            <a:endParaRPr/>
          </a:p>
        </p:txBody>
      </p:sp>
      <p:sp>
        <p:nvSpPr>
          <p:cNvPr id="156" name="Google Shape;156;p4"/>
          <p:cNvSpPr txBox="1"/>
          <p:nvPr/>
        </p:nvSpPr>
        <p:spPr>
          <a:xfrm>
            <a:off x="544275" y="1452925"/>
            <a:ext cx="82227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function handleClick(name) {</a:t>
            </a:r>
            <a:endParaRPr b="0" i="0" sz="22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alert(`Hello, ${name}!`);</a:t>
            </a:r>
            <a:endParaRPr b="0" i="0" sz="22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22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&lt;button onClick={() =&gt; handleClick("John")}&gt;Click Me&lt;/button&gt;</a:t>
            </a:r>
            <a:endParaRPr b="0" i="0" sz="22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arrow functions to pass parameters in event handlers.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3909e4871e_0_21"/>
          <p:cNvSpPr txBox="1"/>
          <p:nvPr>
            <p:ph type="title"/>
          </p:nvPr>
        </p:nvSpPr>
        <p:spPr>
          <a:xfrm>
            <a:off x="10" y="-7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Example</a:t>
            </a:r>
            <a:endParaRPr/>
          </a:p>
        </p:txBody>
      </p:sp>
      <p:pic>
        <p:nvPicPr>
          <p:cNvPr id="163" name="Google Shape;163;g33909e4871e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1525" y="1"/>
            <a:ext cx="5742486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3cb5b8fb97_0_51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UI Elements - Lists</a:t>
            </a:r>
            <a:endParaRPr/>
          </a:p>
        </p:txBody>
      </p:sp>
      <p:sp>
        <p:nvSpPr>
          <p:cNvPr id="170" name="Google Shape;170;g33cb5b8fb97_0_51"/>
          <p:cNvSpPr txBox="1"/>
          <p:nvPr>
            <p:ph idx="1" type="body"/>
          </p:nvPr>
        </p:nvSpPr>
        <p:spPr>
          <a:xfrm>
            <a:off x="656600" y="1440600"/>
            <a:ext cx="67116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-US" sz="2200"/>
              <a:t>Use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.map()</a:t>
            </a:r>
            <a:r>
              <a:rPr lang="en-US" sz="2200"/>
              <a:t> to generate list items dynamically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1" name="Google Shape;171;g33cb5b8fb97_0_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675" y="1853126"/>
            <a:ext cx="7765526" cy="443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383fab86c5_0_14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UI Elements - Form</a:t>
            </a:r>
            <a:endParaRPr/>
          </a:p>
        </p:txBody>
      </p:sp>
      <p:sp>
        <p:nvSpPr>
          <p:cNvPr id="178" name="Google Shape;178;g3383fab86c5_0_14"/>
          <p:cNvSpPr txBox="1"/>
          <p:nvPr>
            <p:ph idx="1" type="body"/>
          </p:nvPr>
        </p:nvSpPr>
        <p:spPr>
          <a:xfrm>
            <a:off x="656600" y="1440600"/>
            <a:ext cx="67116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-US" sz="2200"/>
              <a:t>Forms are controlled using state.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b="1" lang="en-US" sz="2200"/>
              <a:t>Example:</a:t>
            </a:r>
            <a:r>
              <a:rPr lang="en-US" sz="2200"/>
              <a:t> Simple Form with one field.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latin typeface="Roboto"/>
                <a:ea typeface="Roboto"/>
                <a:cs typeface="Roboto"/>
                <a:sym typeface="Roboto"/>
              </a:rPr>
              <a:t>import { useState } from 'react';</a:t>
            </a:r>
            <a:endParaRPr b="1"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Roboto"/>
                <a:ea typeface="Roboto"/>
                <a:cs typeface="Roboto"/>
                <a:sym typeface="Roboto"/>
              </a:rPr>
              <a:t>function Form() {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Roboto"/>
                <a:ea typeface="Roboto"/>
                <a:cs typeface="Roboto"/>
                <a:sym typeface="Roboto"/>
              </a:rPr>
              <a:t>  const [name, setName] = useState('');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Roboto"/>
                <a:ea typeface="Roboto"/>
                <a:cs typeface="Roboto"/>
                <a:sym typeface="Roboto"/>
              </a:rPr>
              <a:t>  return &lt;input value={name} onChange={(e) =&gt; setName(e.target.value)} /&gt;;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2200">
                <a:latin typeface="Roboto"/>
                <a:ea typeface="Roboto"/>
                <a:cs typeface="Roboto"/>
                <a:sym typeface="Roboto"/>
              </a:rPr>
              <a:t>}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3cb5b8fb97_0_2"/>
          <p:cNvSpPr txBox="1"/>
          <p:nvPr>
            <p:ph type="title"/>
          </p:nvPr>
        </p:nvSpPr>
        <p:spPr>
          <a:xfrm>
            <a:off x="484710" y="-7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UI Elements - Form</a:t>
            </a:r>
            <a:endParaRPr/>
          </a:p>
        </p:txBody>
      </p:sp>
      <p:sp>
        <p:nvSpPr>
          <p:cNvPr id="185" name="Google Shape;185;g33cb5b8fb97_0_2"/>
          <p:cNvSpPr txBox="1"/>
          <p:nvPr>
            <p:ph idx="1" type="body"/>
          </p:nvPr>
        </p:nvSpPr>
        <p:spPr>
          <a:xfrm>
            <a:off x="656600" y="774325"/>
            <a:ext cx="67116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-US" sz="2200"/>
              <a:t>Forms are controlled using state.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b="1" lang="en-US" sz="2200"/>
              <a:t>Example:</a:t>
            </a:r>
            <a:r>
              <a:rPr lang="en-US" sz="2200"/>
              <a:t> Simple Form with one field.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6" name="Google Shape;186;g33cb5b8fb97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938314"/>
            <a:ext cx="9143998" cy="4494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3cb5b8fb97_0_58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UI Elements - Adding Task</a:t>
            </a:r>
            <a:endParaRPr/>
          </a:p>
        </p:txBody>
      </p:sp>
      <p:sp>
        <p:nvSpPr>
          <p:cNvPr id="193" name="Google Shape;193;g33cb5b8fb97_0_58"/>
          <p:cNvSpPr txBox="1"/>
          <p:nvPr>
            <p:ph idx="1" type="body"/>
          </p:nvPr>
        </p:nvSpPr>
        <p:spPr>
          <a:xfrm>
            <a:off x="656600" y="1440600"/>
            <a:ext cx="67116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4" name="Google Shape;194;g33cb5b8fb97_0_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33975"/>
            <a:ext cx="9144000" cy="4925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2012-07-03T07:32:31Z</dcterms:created>
  <dc:creator>Administrator</dc:creator>
</cp:coreProperties>
</file>